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308" r:id="rId4"/>
    <p:sldId id="283" r:id="rId5"/>
    <p:sldId id="261" r:id="rId6"/>
    <p:sldId id="273" r:id="rId7"/>
    <p:sldId id="274" r:id="rId8"/>
    <p:sldId id="258" r:id="rId9"/>
    <p:sldId id="259" r:id="rId10"/>
    <p:sldId id="263" r:id="rId11"/>
    <p:sldId id="275" r:id="rId12"/>
    <p:sldId id="278" r:id="rId13"/>
    <p:sldId id="279" r:id="rId14"/>
    <p:sldId id="280" r:id="rId15"/>
    <p:sldId id="281" r:id="rId16"/>
    <p:sldId id="264" r:id="rId17"/>
    <p:sldId id="284" r:id="rId18"/>
    <p:sldId id="262" r:id="rId19"/>
    <p:sldId id="285" r:id="rId20"/>
    <p:sldId id="265" r:id="rId21"/>
    <p:sldId id="257" r:id="rId22"/>
    <p:sldId id="266" r:id="rId23"/>
    <p:sldId id="267" r:id="rId24"/>
    <p:sldId id="294" r:id="rId25"/>
    <p:sldId id="302" r:id="rId26"/>
    <p:sldId id="301" r:id="rId27"/>
    <p:sldId id="300" r:id="rId28"/>
    <p:sldId id="299" r:id="rId29"/>
    <p:sldId id="291" r:id="rId30"/>
    <p:sldId id="292" r:id="rId31"/>
    <p:sldId id="295" r:id="rId32"/>
    <p:sldId id="296" r:id="rId33"/>
    <p:sldId id="304" r:id="rId34"/>
    <p:sldId id="307" r:id="rId35"/>
    <p:sldId id="297" r:id="rId36"/>
    <p:sldId id="276" r:id="rId37"/>
    <p:sldId id="260" r:id="rId38"/>
    <p:sldId id="277" r:id="rId39"/>
    <p:sldId id="286" r:id="rId40"/>
    <p:sldId id="287" r:id="rId41"/>
    <p:sldId id="272" r:id="rId42"/>
    <p:sldId id="303" r:id="rId43"/>
    <p:sldId id="305" r:id="rId44"/>
    <p:sldId id="30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65" autoAdjust="0"/>
  </p:normalViewPr>
  <p:slideViewPr>
    <p:cSldViewPr>
      <p:cViewPr varScale="1">
        <p:scale>
          <a:sx n="72" d="100"/>
          <a:sy n="72" d="100"/>
        </p:scale>
        <p:origin x="-13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l-PL" smtClean="0"/>
              <a:t>Kliknij, aby edytować styl</a:t>
            </a:r>
            <a:endParaRPr kumimoji="0" lang="en-US"/>
          </a:p>
        </p:txBody>
      </p:sp>
      <p:sp>
        <p:nvSpPr>
          <p:cNvPr id="9" name="Podtytuł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6400800" y="6355080"/>
            <a:ext cx="2286000" cy="365760"/>
          </a:xfrm>
        </p:spPr>
        <p:txBody>
          <a:bodyPr/>
          <a:lstStyle>
            <a:lvl1pPr>
              <a:defRPr sz="1400"/>
            </a:lvl1pPr>
          </a:lstStyle>
          <a:p>
            <a:pPr eaLnBrk="1" latinLnBrk="0" hangingPunct="1"/>
            <a:fld id="{ACDF6120-F1F0-4C60-9FE9-39AC71A9C79D}" type="datetimeFigureOut">
              <a:rPr lang="en-US" smtClean="0"/>
              <a:pPr eaLnBrk="1" latinLnBrk="0" hangingPunct="1"/>
              <a:t>6/4/2016</a:t>
            </a:fld>
            <a:endParaRPr lang="en-US" sz="1600" dirty="0"/>
          </a:p>
        </p:txBody>
      </p:sp>
      <p:sp>
        <p:nvSpPr>
          <p:cNvPr id="17" name="Symbol zastępczy stopki 16"/>
          <p:cNvSpPr>
            <a:spLocks noGrp="1"/>
          </p:cNvSpPr>
          <p:nvPr>
            <p:ph type="ftr" sz="quarter" idx="11"/>
          </p:nvPr>
        </p:nvSpPr>
        <p:spPr>
          <a:xfrm>
            <a:off x="2898648" y="6355080"/>
            <a:ext cx="3474720" cy="365760"/>
          </a:xfrm>
        </p:spPr>
        <p:txBody>
          <a:bodyPr/>
          <a:lstStyle/>
          <a:p>
            <a:endParaRPr kumimoji="0" lang="en-US" dirty="0"/>
          </a:p>
        </p:txBody>
      </p:sp>
      <p:sp>
        <p:nvSpPr>
          <p:cNvPr id="29" name="Symbol zastępczy numeru slajdu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eaLnBrk="1" latinLnBrk="0" hangingPunct="1"/>
              <a:t>‹#›</a:t>
            </a:fld>
            <a:endParaRPr kumimoji="0" lang="en-US" dirty="0"/>
          </a:p>
        </p:txBody>
      </p:sp>
      <p:sp>
        <p:nvSpPr>
          <p:cNvPr id="21" name="Prostokąt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Prostokąt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Prostokąt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Prostokąt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6/4/2016</a:t>
            </a:fld>
            <a:endParaRPr lang="en-US" dirty="0"/>
          </a:p>
        </p:txBody>
      </p:sp>
      <p:sp>
        <p:nvSpPr>
          <p:cNvPr id="5" name="Symbol zastępczy stopki 4"/>
          <p:cNvSpPr>
            <a:spLocks noGrp="1"/>
          </p:cNvSpPr>
          <p:nvPr>
            <p:ph type="ftr" sz="quarter" idx="11"/>
          </p:nvPr>
        </p:nvSpPr>
        <p:spPr/>
        <p:txBody>
          <a:bodyPr/>
          <a:lstStyle/>
          <a:p>
            <a:endParaRPr kumimoji="0" lang="en-US" dirty="0"/>
          </a:p>
        </p:txBody>
      </p:sp>
      <p:sp>
        <p:nvSpPr>
          <p:cNvPr id="6" name="Symbol zastępczy numeru slajdu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6/4/2016</a:t>
            </a:fld>
            <a:endParaRPr lang="en-US" dirty="0"/>
          </a:p>
        </p:txBody>
      </p:sp>
      <p:sp>
        <p:nvSpPr>
          <p:cNvPr id="5" name="Symbol zastępczy stopki 4"/>
          <p:cNvSpPr>
            <a:spLocks noGrp="1"/>
          </p:cNvSpPr>
          <p:nvPr>
            <p:ph type="ftr" sz="quarter" idx="11"/>
          </p:nvPr>
        </p:nvSpPr>
        <p:spPr/>
        <p:txBody>
          <a:bodyPr/>
          <a:lstStyle/>
          <a:p>
            <a:endParaRPr kumimoji="0" lang="en-US" dirty="0"/>
          </a:p>
        </p:txBody>
      </p:sp>
      <p:sp>
        <p:nvSpPr>
          <p:cNvPr id="6" name="Symbol zastępczy numeru slajdu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7" name="Łącznik prostoliniowy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rójkąt równoramienny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Łącznik prostoliniowy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6/4/2016</a:t>
            </a:fld>
            <a:endParaRPr lang="en-US" dirty="0"/>
          </a:p>
        </p:txBody>
      </p:sp>
      <p:sp>
        <p:nvSpPr>
          <p:cNvPr id="5" name="Symbol zastępczy stopki 4"/>
          <p:cNvSpPr>
            <a:spLocks noGrp="1"/>
          </p:cNvSpPr>
          <p:nvPr>
            <p:ph type="ftr" sz="quarter" idx="11"/>
          </p:nvPr>
        </p:nvSpPr>
        <p:spPr/>
        <p:txBody>
          <a:bodyPr/>
          <a:lstStyle/>
          <a:p>
            <a:endParaRPr kumimoji="0" lang="en-US" dirty="0"/>
          </a:p>
        </p:txBody>
      </p:sp>
      <p:sp>
        <p:nvSpPr>
          <p:cNvPr id="6" name="Symbol zastępczy numeru slajdu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8" name="Symbol zastępczy zawartości 7"/>
          <p:cNvSpPr>
            <a:spLocks noGrp="1"/>
          </p:cNvSpPr>
          <p:nvPr>
            <p:ph sz="quarter" idx="1"/>
          </p:nvPr>
        </p:nvSpPr>
        <p:spPr>
          <a:xfrm>
            <a:off x="457200" y="1219200"/>
            <a:ext cx="8229600"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6400800" y="6355080"/>
            <a:ext cx="2286000" cy="365760"/>
          </a:xfrm>
        </p:spPr>
        <p:txBody>
          <a:bodyPr/>
          <a:lstStyle/>
          <a:p>
            <a:pPr eaLnBrk="1" latinLnBrk="0" hangingPunct="1"/>
            <a:fld id="{ACDF6120-F1F0-4C60-9FE9-39AC71A9C79D}" type="datetimeFigureOut">
              <a:rPr lang="en-US" smtClean="0"/>
              <a:pPr eaLnBrk="1" latinLnBrk="0" hangingPunct="1"/>
              <a:t>6/4/2016</a:t>
            </a:fld>
            <a:endParaRPr lang="en-US" dirty="0"/>
          </a:p>
        </p:txBody>
      </p:sp>
      <p:sp>
        <p:nvSpPr>
          <p:cNvPr id="5" name="Symbol zastępczy stopki 4"/>
          <p:cNvSpPr>
            <a:spLocks noGrp="1"/>
          </p:cNvSpPr>
          <p:nvPr>
            <p:ph type="ftr" sz="quarter" idx="11"/>
          </p:nvPr>
        </p:nvSpPr>
        <p:spPr>
          <a:xfrm>
            <a:off x="2898648" y="6355080"/>
            <a:ext cx="3474720" cy="365760"/>
          </a:xfrm>
        </p:spPr>
        <p:txBody>
          <a:bodyPr/>
          <a:lstStyle/>
          <a:p>
            <a:endParaRPr kumimoji="0" lang="en-US" dirty="0"/>
          </a:p>
        </p:txBody>
      </p:sp>
      <p:sp>
        <p:nvSpPr>
          <p:cNvPr id="6" name="Symbol zastępczy numeru slajdu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eaLnBrk="1" latinLnBrk="0" hangingPunct="1"/>
              <a:t>‹#›</a:t>
            </a:fld>
            <a:endParaRPr kumimoji="0" lang="en-US" dirty="0"/>
          </a:p>
        </p:txBody>
      </p:sp>
      <p:sp>
        <p:nvSpPr>
          <p:cNvPr id="7" name="Prostokąt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Prostokąt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6/4/2016</a:t>
            </a:fld>
            <a:endParaRPr lang="en-US" dirty="0"/>
          </a:p>
        </p:txBody>
      </p:sp>
      <p:sp>
        <p:nvSpPr>
          <p:cNvPr id="6" name="Symbol zastępczy stopki 5"/>
          <p:cNvSpPr>
            <a:spLocks noGrp="1"/>
          </p:cNvSpPr>
          <p:nvPr>
            <p:ph type="ftr" sz="quarter" idx="11"/>
          </p:nvPr>
        </p:nvSpPr>
        <p:spPr/>
        <p:txBody>
          <a:bodyPr/>
          <a:lstStyle/>
          <a:p>
            <a:endParaRPr kumimoji="0" lang="en-US" dirty="0"/>
          </a:p>
        </p:txBody>
      </p:sp>
      <p:sp>
        <p:nvSpPr>
          <p:cNvPr id="7" name="Symbol zastępczy numeru slajdu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9" name="Symbol zastępczy zawartości 8"/>
          <p:cNvSpPr>
            <a:spLocks noGrp="1"/>
          </p:cNvSpPr>
          <p:nvPr>
            <p:ph sz="quarter" idx="1"/>
          </p:nvPr>
        </p:nvSpPr>
        <p:spPr>
          <a:xfrm>
            <a:off x="457200" y="1219200"/>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632198" y="1216152"/>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6/4/2016</a:t>
            </a:fld>
            <a:endParaRPr lang="en-US" dirty="0"/>
          </a:p>
        </p:txBody>
      </p:sp>
      <p:sp>
        <p:nvSpPr>
          <p:cNvPr id="8" name="Symbol zastępczy stopki 7"/>
          <p:cNvSpPr>
            <a:spLocks noGrp="1"/>
          </p:cNvSpPr>
          <p:nvPr>
            <p:ph type="ftr" sz="quarter" idx="11"/>
          </p:nvPr>
        </p:nvSpPr>
        <p:spPr/>
        <p:txBody>
          <a:bodyPr/>
          <a:lstStyle/>
          <a:p>
            <a:endParaRPr kumimoji="0" lang="en-US" dirty="0"/>
          </a:p>
        </p:txBody>
      </p:sp>
      <p:sp>
        <p:nvSpPr>
          <p:cNvPr id="9" name="Symbol zastępczy numeru slajdu 8"/>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11" name="Symbol zastępczy zawartości 10"/>
          <p:cNvSpPr>
            <a:spLocks noGrp="1"/>
          </p:cNvSpPr>
          <p:nvPr>
            <p:ph sz="quarter" idx="2"/>
          </p:nvPr>
        </p:nvSpPr>
        <p:spPr>
          <a:xfrm>
            <a:off x="457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648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6/4/2016</a:t>
            </a:fld>
            <a:endParaRPr lang="en-US" dirty="0"/>
          </a:p>
        </p:txBody>
      </p:sp>
      <p:sp>
        <p:nvSpPr>
          <p:cNvPr id="4" name="Symbol zastępczy stopki 3"/>
          <p:cNvSpPr>
            <a:spLocks noGrp="1"/>
          </p:cNvSpPr>
          <p:nvPr>
            <p:ph type="ftr" sz="quarter" idx="11"/>
          </p:nvPr>
        </p:nvSpPr>
        <p:spPr/>
        <p:txBody>
          <a:bodyPr/>
          <a:lstStyle/>
          <a:p>
            <a:endParaRPr kumimoji="0" lang="en-US" dirty="0"/>
          </a:p>
        </p:txBody>
      </p:sp>
      <p:sp>
        <p:nvSpPr>
          <p:cNvPr id="5" name="Symbol zastępczy numeru slajdu 4"/>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6/4/2016</a:t>
            </a:fld>
            <a:endParaRPr lang="en-US" dirty="0"/>
          </a:p>
        </p:txBody>
      </p:sp>
      <p:sp>
        <p:nvSpPr>
          <p:cNvPr id="3" name="Symbol zastępczy stopki 2"/>
          <p:cNvSpPr>
            <a:spLocks noGrp="1"/>
          </p:cNvSpPr>
          <p:nvPr>
            <p:ph type="ftr" sz="quarter" idx="11"/>
          </p:nvPr>
        </p:nvSpPr>
        <p:spPr/>
        <p:txBody>
          <a:bodyPr/>
          <a:lstStyle/>
          <a:p>
            <a:endParaRPr kumimoji="0" lang="en-US" dirty="0"/>
          </a:p>
        </p:txBody>
      </p:sp>
      <p:sp>
        <p:nvSpPr>
          <p:cNvPr id="4" name="Symbol zastępczy numeru slajdu 3"/>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5" name="Łącznik prostoliniowy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6/4/2016</a:t>
            </a:fld>
            <a:endParaRPr lang="en-US" dirty="0"/>
          </a:p>
        </p:txBody>
      </p:sp>
      <p:sp>
        <p:nvSpPr>
          <p:cNvPr id="6" name="Symbol zastępczy stopki 5"/>
          <p:cNvSpPr>
            <a:spLocks noGrp="1"/>
          </p:cNvSpPr>
          <p:nvPr>
            <p:ph type="ftr" sz="quarter" idx="11"/>
          </p:nvPr>
        </p:nvSpPr>
        <p:spPr/>
        <p:txBody>
          <a:bodyPr/>
          <a:lstStyle/>
          <a:p>
            <a:endParaRPr kumimoji="0" lang="en-US" dirty="0"/>
          </a:p>
        </p:txBody>
      </p:sp>
      <p:sp>
        <p:nvSpPr>
          <p:cNvPr id="7" name="Symbol zastępczy numeru slajdu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8" name="Łącznik prostoliniow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Łącznik prostoliniowy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ymbol zastępczy zawartości 11"/>
          <p:cNvSpPr>
            <a:spLocks noGrp="1"/>
          </p:cNvSpPr>
          <p:nvPr>
            <p:ph sz="quarter" idx="1"/>
          </p:nvPr>
        </p:nvSpPr>
        <p:spPr>
          <a:xfrm>
            <a:off x="304800" y="304800"/>
            <a:ext cx="57150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l-PL" dirty="0" smtClean="0"/>
              <a:t>Kliknij ikonę, aby dodać obraz</a:t>
            </a:r>
            <a:endParaRPr kumimoji="0" lang="en-US" dirty="0"/>
          </a:p>
        </p:txBody>
      </p:sp>
      <p:sp>
        <p:nvSpPr>
          <p:cNvPr id="4" name="Symbol zastępczy tekst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6/4/2016</a:t>
            </a:fld>
            <a:endParaRPr lang="en-US" dirty="0"/>
          </a:p>
        </p:txBody>
      </p:sp>
      <p:sp>
        <p:nvSpPr>
          <p:cNvPr id="6" name="Symbol zastępczy stopki 5"/>
          <p:cNvSpPr>
            <a:spLocks noGrp="1"/>
          </p:cNvSpPr>
          <p:nvPr>
            <p:ph type="ftr" sz="quarter" idx="11"/>
          </p:nvPr>
        </p:nvSpPr>
        <p:spPr/>
        <p:txBody>
          <a:bodyPr/>
          <a:lstStyle/>
          <a:p>
            <a:endParaRPr kumimoji="0" lang="en-US" dirty="0"/>
          </a:p>
        </p:txBody>
      </p:sp>
      <p:sp>
        <p:nvSpPr>
          <p:cNvPr id="7" name="Symbol zastępczy numeru slajdu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8" name="Łącznik prostoliniow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Prostokąt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152400"/>
            <a:ext cx="8229600" cy="990600"/>
          </a:xfrm>
          <a:prstGeom prst="rect">
            <a:avLst/>
          </a:prstGeom>
        </p:spPr>
        <p:txBody>
          <a:bodyPr vert="horz"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ACDF6120-F1F0-4C60-9FE9-39AC71A9C79D}" type="datetimeFigureOut">
              <a:rPr lang="en-US" smtClean="0"/>
              <a:pPr eaLnBrk="1" latinLnBrk="0" hangingPunct="1"/>
              <a:t>6/4/2016</a:t>
            </a:fld>
            <a:endParaRPr lang="en-US" sz="1400" dirty="0">
              <a:solidFill>
                <a:schemeClr val="tx2"/>
              </a:solidFill>
            </a:endParaRPr>
          </a:p>
        </p:txBody>
      </p:sp>
      <p:sp>
        <p:nvSpPr>
          <p:cNvPr id="3" name="Symbol zastępczy stopki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ymbol zastępczy numeru slajd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Łącznik prostoliniowy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Łącznik prostoliniowy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Trójkąt równoramienny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ru-RU" dirty="0" smtClean="0">
                <a:latin typeface="Times New Roman" panose="02020603050405020304" pitchFamily="18" charset="0"/>
                <a:cs typeface="Times New Roman" panose="02020603050405020304" pitchFamily="18" charset="0"/>
              </a:rPr>
              <a:t>ТРЕТЕЙСКОЕ СУДОПРОИЗВОДСТВО:</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ОСНОВНЫЕ ПОНЯТИЯ И ПРИНЦИПЫ</a:t>
            </a:r>
            <a:endParaRPr lang="pl-PL" dirty="0">
              <a:latin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p:txBody>
          <a:bodyPr>
            <a:normAutofit fontScale="70000" lnSpcReduction="20000"/>
          </a:bodyPr>
          <a:lstStyle/>
          <a:p>
            <a:r>
              <a:rPr lang="pl-PL" u="sng" dirty="0">
                <a:latin typeface="Times New Roman" panose="02020603050405020304" pitchFamily="18" charset="0"/>
                <a:cs typeface="Times New Roman" panose="02020603050405020304" pitchFamily="18" charset="0"/>
              </a:rPr>
              <a:t>XXIX Repetytorium </a:t>
            </a:r>
            <a:r>
              <a:rPr lang="pl-PL" u="sng" dirty="0" err="1">
                <a:latin typeface="Times New Roman" panose="02020603050405020304" pitchFamily="18" charset="0"/>
                <a:cs typeface="Times New Roman" panose="02020603050405020304" pitchFamily="18" charset="0"/>
              </a:rPr>
              <a:t>TEPiS</a:t>
            </a:r>
            <a:r>
              <a:rPr lang="pl-PL" u="sng" dirty="0">
                <a:latin typeface="Times New Roman" panose="02020603050405020304" pitchFamily="18" charset="0"/>
                <a:cs typeface="Times New Roman" panose="02020603050405020304" pitchFamily="18" charset="0"/>
              </a:rPr>
              <a:t> 04.06.2016 r</a:t>
            </a:r>
            <a:r>
              <a:rPr lang="pl-PL" u="sng" dirty="0" smtClean="0">
                <a:latin typeface="Times New Roman" panose="02020603050405020304" pitchFamily="18" charset="0"/>
                <a:cs typeface="Times New Roman" panose="02020603050405020304" pitchFamily="18" charset="0"/>
              </a:rPr>
              <a:t>.</a:t>
            </a:r>
            <a:endParaRPr lang="ru-RU" u="sng" dirty="0" smtClean="0">
              <a:latin typeface="Times New Roman" panose="02020603050405020304" pitchFamily="18" charset="0"/>
              <a:cs typeface="Times New Roman" panose="02020603050405020304" pitchFamily="18" charset="0"/>
            </a:endParaRPr>
          </a:p>
          <a:p>
            <a:r>
              <a:rPr lang="pl-PL" u="sng" dirty="0" smtClean="0">
                <a:latin typeface="Times New Roman" panose="02020603050405020304" pitchFamily="18" charset="0"/>
                <a:cs typeface="Times New Roman" panose="02020603050405020304" pitchFamily="18" charset="0"/>
              </a:rPr>
              <a:t>Mec. Natalia </a:t>
            </a:r>
            <a:r>
              <a:rPr lang="pl-PL" u="sng" dirty="0" err="1" smtClean="0">
                <a:latin typeface="Times New Roman" panose="02020603050405020304" pitchFamily="18" charset="0"/>
                <a:cs typeface="Times New Roman" panose="02020603050405020304" pitchFamily="18" charset="0"/>
              </a:rPr>
              <a:t>Wasilenko</a:t>
            </a:r>
            <a:r>
              <a:rPr lang="pl-PL" u="sng" dirty="0" smtClean="0">
                <a:latin typeface="Times New Roman" panose="02020603050405020304" pitchFamily="18" charset="0"/>
                <a:cs typeface="Times New Roman" panose="02020603050405020304" pitchFamily="18" charset="0"/>
              </a:rPr>
              <a:t> </a:t>
            </a:r>
            <a:endParaRPr lang="pl-PL" dirty="0">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620688"/>
            <a:ext cx="399644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53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540296"/>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Ключевые новеллы третейской реформы</a:t>
            </a:r>
            <a:r>
              <a:rPr lang="pl-PL" dirty="0" smtClean="0">
                <a:latin typeface="Times New Roman" panose="02020603050405020304" pitchFamily="18" charset="0"/>
                <a:cs typeface="Times New Roman" panose="02020603050405020304" pitchFamily="18" charset="0"/>
              </a:rPr>
              <a:t>        </a:t>
            </a:r>
            <a:r>
              <a:rPr lang="pl-PL" sz="1300" b="1" i="1" dirty="0" smtClean="0">
                <a:latin typeface="Times New Roman" panose="02020603050405020304" pitchFamily="18" charset="0"/>
                <a:cs typeface="Times New Roman" panose="02020603050405020304" pitchFamily="18" charset="0"/>
              </a:rPr>
              <a:t>1/3</a:t>
            </a:r>
            <a:endParaRPr lang="pl-PL" sz="1300" b="1" i="1"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p:txBody>
          <a:bodyPr>
            <a:normAutofit fontScale="77500" lnSpcReduction="20000"/>
          </a:bodyPr>
          <a:lstStyle/>
          <a:p>
            <a:pPr algn="just"/>
            <a:r>
              <a:rPr lang="ru-RU" dirty="0" err="1" smtClean="0">
                <a:latin typeface="Times New Roman" panose="02020603050405020304" pitchFamily="18" charset="0"/>
                <a:cs typeface="Times New Roman" panose="02020603050405020304" pitchFamily="18" charset="0"/>
              </a:rPr>
              <a:t>Проарбитражный</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подход при одновременном предоставлении сторонам широкого круга возможностей определять в арбитражном соглашении порядок и условия арбитража между ними.</a:t>
            </a:r>
          </a:p>
          <a:p>
            <a:pPr algn="just"/>
            <a:r>
              <a:rPr lang="ru-RU" dirty="0">
                <a:latin typeface="Times New Roman" panose="02020603050405020304" pitchFamily="18" charset="0"/>
                <a:cs typeface="Times New Roman" panose="02020603050405020304" pitchFamily="18" charset="0"/>
              </a:rPr>
              <a:t>Определение круга </a:t>
            </a:r>
            <a:r>
              <a:rPr lang="ru-RU" dirty="0" err="1">
                <a:latin typeface="Times New Roman" panose="02020603050405020304" pitchFamily="18" charset="0"/>
                <a:cs typeface="Times New Roman" panose="02020603050405020304" pitchFamily="18" charset="0"/>
              </a:rPr>
              <a:t>арбитрабильных</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споров</a:t>
            </a:r>
            <a:r>
              <a:rPr lang="pl-PL" dirty="0" smtClean="0">
                <a:latin typeface="Times New Roman" panose="02020603050405020304" pitchFamily="18" charset="0"/>
                <a:cs typeface="Times New Roman" panose="02020603050405020304" pitchFamily="18" charset="0"/>
              </a:rPr>
              <a:t> - </a:t>
            </a:r>
            <a:r>
              <a:rPr lang="ru-RU" i="1" dirty="0">
                <a:solidFill>
                  <a:srgbClr val="0070C0"/>
                </a:solidFill>
                <a:latin typeface="Times New Roman" panose="02020603050405020304" pitchFamily="18" charset="0"/>
                <a:cs typeface="Times New Roman" panose="02020603050405020304" pitchFamily="18" charset="0"/>
              </a:rPr>
              <a:t>споров, которые могут быть переданы на рассмотрение третейского суда (арбитража)</a:t>
            </a:r>
            <a:r>
              <a:rPr lang="pl-PL" i="1" dirty="0">
                <a:solidFill>
                  <a:srgbClr val="0070C0"/>
                </a:solidFill>
                <a:latin typeface="Times New Roman" panose="02020603050405020304" pitchFamily="18" charset="0"/>
                <a:cs typeface="Times New Roman" panose="02020603050405020304" pitchFamily="18" charset="0"/>
              </a:rPr>
              <a:t> – </a:t>
            </a:r>
            <a:r>
              <a:rPr lang="pl-PL" i="1" dirty="0" smtClean="0">
                <a:solidFill>
                  <a:srgbClr val="0070C0"/>
                </a:solidFill>
                <a:latin typeface="Times New Roman" panose="02020603050405020304" pitchFamily="18" charset="0"/>
                <a:cs typeface="Times New Roman" panose="02020603050405020304" pitchFamily="18" charset="0"/>
              </a:rPr>
              <a:t>kognicja sądów polubownych (arbitrażowych), zdatność </a:t>
            </a:r>
            <a:r>
              <a:rPr lang="pl-PL" i="1" dirty="0">
                <a:solidFill>
                  <a:srgbClr val="0070C0"/>
                </a:solidFill>
                <a:latin typeface="Times New Roman" panose="02020603050405020304" pitchFamily="18" charset="0"/>
                <a:cs typeface="Times New Roman" panose="02020603050405020304" pitchFamily="18" charset="0"/>
              </a:rPr>
              <a:t>arbitrażowa sporu, spory podlegające właściwości sądu arbitrażowego.</a:t>
            </a:r>
            <a:endParaRPr lang="ru-RU" i="1" dirty="0">
              <a:solidFill>
                <a:srgbClr val="0070C0"/>
              </a:solidFill>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Обязательное получение экзекватуры в случае, если решение является основанием для внесения изменений в юридически значимые реестры. </a:t>
            </a:r>
            <a:r>
              <a:rPr lang="ru-RU" i="1" dirty="0">
                <a:solidFill>
                  <a:srgbClr val="0070C0"/>
                </a:solidFill>
                <a:latin typeface="Times New Roman" panose="02020603050405020304" pitchFamily="18" charset="0"/>
                <a:cs typeface="Times New Roman" panose="02020603050405020304" pitchFamily="18" charset="0"/>
              </a:rPr>
              <a:t>Процесс приведения в исполнение в стране судебного решения, в </a:t>
            </a:r>
            <a:r>
              <a:rPr lang="ru-RU" i="1" dirty="0" err="1">
                <a:solidFill>
                  <a:srgbClr val="0070C0"/>
                </a:solidFill>
                <a:latin typeface="Times New Roman" panose="02020603050405020304" pitchFamily="18" charset="0"/>
                <a:cs typeface="Times New Roman" panose="02020603050405020304" pitchFamily="18" charset="0"/>
              </a:rPr>
              <a:t>т.ч</a:t>
            </a:r>
            <a:r>
              <a:rPr lang="ru-RU" i="1" dirty="0">
                <a:solidFill>
                  <a:srgbClr val="0070C0"/>
                </a:solidFill>
                <a:latin typeface="Times New Roman" panose="02020603050405020304" pitchFamily="18" charset="0"/>
                <a:cs typeface="Times New Roman" panose="02020603050405020304" pitchFamily="18" charset="0"/>
              </a:rPr>
              <a:t>. арбитражного решения, вынесенного в другой стране</a:t>
            </a:r>
            <a:r>
              <a:rPr lang="pl-PL" i="1" dirty="0">
                <a:solidFill>
                  <a:srgbClr val="0070C0"/>
                </a:solidFill>
                <a:latin typeface="Times New Roman" panose="02020603050405020304" pitchFamily="18" charset="0"/>
                <a:cs typeface="Times New Roman" panose="02020603050405020304" pitchFamily="18" charset="0"/>
              </a:rPr>
              <a:t> – </a:t>
            </a:r>
            <a:r>
              <a:rPr lang="ru-RU" i="1" dirty="0">
                <a:solidFill>
                  <a:srgbClr val="0070C0"/>
                </a:solidFill>
                <a:latin typeface="Times New Roman" panose="02020603050405020304" pitchFamily="18" charset="0"/>
                <a:cs typeface="Times New Roman" panose="02020603050405020304" pitchFamily="18" charset="0"/>
              </a:rPr>
              <a:t>экзекватура (от лат. </a:t>
            </a:r>
            <a:r>
              <a:rPr lang="ru-RU" i="1" dirty="0" err="1">
                <a:solidFill>
                  <a:srgbClr val="0070C0"/>
                </a:solidFill>
                <a:latin typeface="Times New Roman" panose="02020603050405020304" pitchFamily="18" charset="0"/>
                <a:cs typeface="Times New Roman" panose="02020603050405020304" pitchFamily="18" charset="0"/>
              </a:rPr>
              <a:t>exsequare</a:t>
            </a:r>
            <a:r>
              <a:rPr lang="ru-RU" i="1" dirty="0">
                <a:solidFill>
                  <a:srgbClr val="0070C0"/>
                </a:solidFill>
                <a:latin typeface="Times New Roman" panose="02020603050405020304" pitchFamily="18" charset="0"/>
                <a:cs typeface="Times New Roman" panose="02020603050405020304" pitchFamily="18" charset="0"/>
              </a:rPr>
              <a:t> - выполнить). </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Отсутствие необходимости специализации институциональных арбитражей: они могут рассматривать как внутренние, так и международные коммерческие споры.</a:t>
            </a:r>
          </a:p>
          <a:p>
            <a:pPr algn="just"/>
            <a:r>
              <a:rPr lang="ru-RU" dirty="0">
                <a:latin typeface="Times New Roman" panose="02020603050405020304" pitchFamily="18" charset="0"/>
                <a:cs typeface="Times New Roman" panose="02020603050405020304" pitchFamily="18" charset="0"/>
              </a:rPr>
              <a:t>Введение нового единообразного понятийного аппарата.</a:t>
            </a:r>
          </a:p>
          <a:p>
            <a:pPr algn="just"/>
            <a:r>
              <a:rPr lang="ru-RU" dirty="0">
                <a:latin typeface="Times New Roman" panose="02020603050405020304" pitchFamily="18" charset="0"/>
                <a:cs typeface="Times New Roman" panose="02020603050405020304" pitchFamily="18" charset="0"/>
              </a:rPr>
              <a:t>Закрепление ряда важных норм, касающихся вопросов иммунитета и ответственности арбитров и арбитражных учреждений</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0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Попытка введения </a:t>
            </a:r>
            <a:r>
              <a:rPr lang="ru-RU" dirty="0">
                <a:latin typeface="Times New Roman" panose="02020603050405020304" pitchFamily="18" charset="0"/>
                <a:cs typeface="Times New Roman" panose="02020603050405020304" pitchFamily="18" charset="0"/>
              </a:rPr>
              <a:t>нового единообразного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понятийного </a:t>
            </a:r>
            <a:r>
              <a:rPr lang="ru-RU" dirty="0">
                <a:latin typeface="Times New Roman" panose="02020603050405020304" pitchFamily="18" charset="0"/>
                <a:cs typeface="Times New Roman" panose="02020603050405020304" pitchFamily="18" charset="0"/>
              </a:rPr>
              <a:t>аппарата</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p:txBody>
          <a:bodyPr>
            <a:normAutofit fontScale="92500" lnSpcReduction="10000"/>
          </a:bodyPr>
          <a:lstStyle/>
          <a:p>
            <a:r>
              <a:rPr lang="ru-RU" dirty="0" smtClean="0">
                <a:latin typeface="Times New Roman" panose="02020603050405020304" pitchFamily="18" charset="0"/>
                <a:cs typeface="Times New Roman" panose="02020603050405020304" pitchFamily="18" charset="0"/>
              </a:rPr>
              <a:t>Понятия </a:t>
            </a:r>
            <a:r>
              <a:rPr lang="ru-RU" dirty="0">
                <a:latin typeface="Times New Roman" panose="02020603050405020304" pitchFamily="18" charset="0"/>
                <a:cs typeface="Times New Roman" panose="02020603050405020304" pitchFamily="18" charset="0"/>
              </a:rPr>
              <a:t>«арбитраж» и «третейское разбирательство» указаны в </a:t>
            </a:r>
            <a:r>
              <a:rPr lang="ru-RU" dirty="0" smtClean="0">
                <a:latin typeface="Times New Roman" panose="02020603050405020304" pitchFamily="18" charset="0"/>
                <a:cs typeface="Times New Roman" panose="02020603050405020304" pitchFamily="18" charset="0"/>
              </a:rPr>
              <a:t>Законе </a:t>
            </a:r>
            <a:r>
              <a:rPr lang="ru-RU" dirty="0">
                <a:latin typeface="Times New Roman" panose="02020603050405020304" pitchFamily="18" charset="0"/>
                <a:cs typeface="Times New Roman" panose="02020603050405020304" pitchFamily="18" charset="0"/>
              </a:rPr>
              <a:t>как синонимы и подразумевают процесс разрешения спора третейским судом и принятия им решения (арбитражного решения). Важно отметить, что теперь </a:t>
            </a:r>
            <a:r>
              <a:rPr lang="ru-RU" dirty="0">
                <a:solidFill>
                  <a:srgbClr val="0070C0"/>
                </a:solidFill>
                <a:latin typeface="Times New Roman" panose="02020603050405020304" pitchFamily="18" charset="0"/>
                <a:cs typeface="Times New Roman" panose="02020603050405020304" pitchFamily="18" charset="0"/>
              </a:rPr>
              <a:t>третейским судом будет называться единоличный арбитр или коллегия </a:t>
            </a:r>
            <a:r>
              <a:rPr lang="ru-RU" dirty="0" smtClean="0">
                <a:solidFill>
                  <a:srgbClr val="0070C0"/>
                </a:solidFill>
                <a:latin typeface="Times New Roman" panose="02020603050405020304" pitchFamily="18" charset="0"/>
                <a:cs typeface="Times New Roman" panose="02020603050405020304" pitchFamily="18" charset="0"/>
              </a:rPr>
              <a:t>арбитров</a:t>
            </a:r>
            <a:r>
              <a:rPr lang="pl-PL" dirty="0" smtClean="0">
                <a:solidFill>
                  <a:srgbClr val="0070C0"/>
                </a:solidFill>
                <a:latin typeface="Times New Roman" panose="02020603050405020304" pitchFamily="18" charset="0"/>
                <a:cs typeface="Times New Roman" panose="02020603050405020304" pitchFamily="18" charset="0"/>
              </a:rPr>
              <a:t> </a:t>
            </a:r>
            <a:r>
              <a:rPr lang="pl-PL" dirty="0">
                <a:solidFill>
                  <a:srgbClr val="0070C0"/>
                </a:solidFill>
                <a:latin typeface="Times New Roman" panose="02020603050405020304" pitchFamily="18" charset="0"/>
                <a:cs typeface="Times New Roman" panose="02020603050405020304" pitchFamily="18" charset="0"/>
              </a:rPr>
              <a:t>– z</a:t>
            </a:r>
            <a:r>
              <a:rPr lang="pl-PL" dirty="0" smtClean="0">
                <a:solidFill>
                  <a:srgbClr val="0070C0"/>
                </a:solidFill>
                <a:latin typeface="Times New Roman" panose="02020603050405020304" pitchFamily="18" charset="0"/>
                <a:cs typeface="Times New Roman" panose="02020603050405020304" pitchFamily="18" charset="0"/>
              </a:rPr>
              <a:t>espół orzekający</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которые рассматривают конкретное дело, </a:t>
            </a:r>
            <a:r>
              <a:rPr lang="ru-RU" dirty="0">
                <a:solidFill>
                  <a:srgbClr val="0070C0"/>
                </a:solidFill>
                <a:latin typeface="Times New Roman" panose="02020603050405020304" pitchFamily="18" charset="0"/>
                <a:cs typeface="Times New Roman" panose="02020603050405020304" pitchFamily="18" charset="0"/>
              </a:rPr>
              <a:t>а не постоянно действующий орган, созданный для рассмотрения споров</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В</a:t>
            </a:r>
            <a:r>
              <a:rPr lang="ru-RU" dirty="0" smtClean="0">
                <a:latin typeface="Times New Roman" panose="02020603050405020304" pitchFamily="18" charset="0"/>
                <a:cs typeface="Times New Roman" panose="02020603050405020304" pitchFamily="18" charset="0"/>
              </a:rPr>
              <a:t>озникнут </a:t>
            </a:r>
            <a:r>
              <a:rPr lang="ru-RU" dirty="0">
                <a:latin typeface="Times New Roman" panose="02020603050405020304" pitchFamily="18" charset="0"/>
                <a:cs typeface="Times New Roman" panose="02020603050405020304" pitchFamily="18" charset="0"/>
              </a:rPr>
              <a:t>трудности в том, как разобраться в нюансах понятий «</a:t>
            </a:r>
            <a:r>
              <a:rPr lang="ru-RU" dirty="0">
                <a:solidFill>
                  <a:srgbClr val="0070C0"/>
                </a:solidFill>
                <a:latin typeface="Times New Roman" panose="02020603050405020304" pitchFamily="18" charset="0"/>
                <a:cs typeface="Times New Roman" panose="02020603050405020304" pitchFamily="18" charset="0"/>
              </a:rPr>
              <a:t>решение арбитражного суда</a:t>
            </a:r>
            <a:r>
              <a:rPr lang="ru-RU" dirty="0" smtClean="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a:t>
            </a:r>
            <a:r>
              <a:rPr lang="pl-PL" dirty="0" smtClean="0">
                <a:solidFill>
                  <a:srgbClr val="00B050"/>
                </a:solidFill>
                <a:latin typeface="Times New Roman" panose="02020603050405020304" pitchFamily="18" charset="0"/>
                <a:cs typeface="Times New Roman" panose="02020603050405020304" pitchFamily="18" charset="0"/>
              </a:rPr>
              <a:t>wyrok sądu gospodarczego</a:t>
            </a:r>
            <a:r>
              <a:rPr lang="ru-RU" dirty="0" smtClean="0">
                <a:solidFill>
                  <a:srgbClr val="00B05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a:t>
            </a:r>
            <a:r>
              <a:rPr lang="ru-RU" dirty="0">
                <a:solidFill>
                  <a:srgbClr val="0070C0"/>
                </a:solidFill>
                <a:latin typeface="Times New Roman" panose="02020603050405020304" pitchFamily="18" charset="0"/>
                <a:cs typeface="Times New Roman" panose="02020603050405020304" pitchFamily="18" charset="0"/>
              </a:rPr>
              <a:t>арбитражное решение</a:t>
            </a:r>
            <a:r>
              <a:rPr lang="ru-RU" dirty="0" smtClean="0">
                <a:latin typeface="Times New Roman" panose="02020603050405020304" pitchFamily="18" charset="0"/>
                <a:cs typeface="Times New Roman" panose="02020603050405020304" pitchFamily="18" charset="0"/>
              </a:rPr>
              <a:t>»</a:t>
            </a:r>
            <a:r>
              <a:rPr lang="pl-PL" dirty="0" smtClean="0">
                <a:latin typeface="Times New Roman" panose="02020603050405020304" pitchFamily="18" charset="0"/>
                <a:cs typeface="Times New Roman" panose="02020603050405020304" pitchFamily="18" charset="0"/>
              </a:rPr>
              <a:t> - </a:t>
            </a:r>
            <a:r>
              <a:rPr lang="pl-PL" dirty="0" smtClean="0">
                <a:solidFill>
                  <a:srgbClr val="00B050"/>
                </a:solidFill>
                <a:latin typeface="Times New Roman" panose="02020603050405020304" pitchFamily="18" charset="0"/>
                <a:cs typeface="Times New Roman" panose="02020603050405020304" pitchFamily="18" charset="0"/>
              </a:rPr>
              <a:t>wyrok sądu arbitrażowego</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dirty="0">
                <a:solidFill>
                  <a:srgbClr val="0070C0"/>
                </a:solidFill>
                <a:latin typeface="Times New Roman" panose="02020603050405020304" pitchFamily="18" charset="0"/>
                <a:cs typeface="Times New Roman" panose="02020603050405020304" pitchFamily="18" charset="0"/>
              </a:rPr>
              <a:t>арбитражный суд</a:t>
            </a:r>
            <a:r>
              <a:rPr lang="ru-RU"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a:t>
            </a:r>
            <a:r>
              <a:rPr lang="pl-PL" dirty="0" smtClean="0">
                <a:solidFill>
                  <a:srgbClr val="00B050"/>
                </a:solidFill>
                <a:latin typeface="Times New Roman" panose="02020603050405020304" pitchFamily="18" charset="0"/>
                <a:cs typeface="Times New Roman" panose="02020603050405020304" pitchFamily="18" charset="0"/>
              </a:rPr>
              <a:t>sąd gospodarczy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a:t>
            </a:r>
            <a:r>
              <a:rPr lang="ru-RU" dirty="0">
                <a:solidFill>
                  <a:srgbClr val="0070C0"/>
                </a:solidFill>
                <a:latin typeface="Times New Roman" panose="02020603050405020304" pitchFamily="18" charset="0"/>
                <a:cs typeface="Times New Roman" panose="02020603050405020304" pitchFamily="18" charset="0"/>
              </a:rPr>
              <a:t>арбитраж</a:t>
            </a:r>
            <a:r>
              <a:rPr lang="ru-RU" dirty="0" smtClean="0">
                <a:latin typeface="Times New Roman" panose="02020603050405020304" pitchFamily="18" charset="0"/>
                <a:cs typeface="Times New Roman" panose="02020603050405020304" pitchFamily="18" charset="0"/>
              </a:rPr>
              <a:t>»</a:t>
            </a:r>
            <a:r>
              <a:rPr lang="pl-PL" dirty="0" smtClean="0">
                <a:latin typeface="Times New Roman" panose="02020603050405020304" pitchFamily="18" charset="0"/>
                <a:cs typeface="Times New Roman" panose="02020603050405020304" pitchFamily="18" charset="0"/>
              </a:rPr>
              <a:t> - </a:t>
            </a:r>
            <a:r>
              <a:rPr lang="pl-PL" dirty="0" smtClean="0">
                <a:solidFill>
                  <a:srgbClr val="00B050"/>
                </a:solidFill>
                <a:latin typeface="Times New Roman" panose="02020603050405020304" pitchFamily="18" charset="0"/>
                <a:cs typeface="Times New Roman" panose="02020603050405020304" pitchFamily="18" charset="0"/>
              </a:rPr>
              <a:t>sąd arbitrażowy</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 между тем они относятся к совершенно разным правовым областям</a:t>
            </a:r>
            <a:r>
              <a:rPr lang="ru-RU" dirty="0" smtClean="0">
                <a:latin typeface="Times New Roman" panose="02020603050405020304" pitchFamily="18" charset="0"/>
                <a:cs typeface="Times New Roman" panose="02020603050405020304" pitchFamily="18" charset="0"/>
              </a:rPr>
              <a:t>.</a:t>
            </a:r>
          </a:p>
          <a:p>
            <a:endParaRPr lang="ru-RU" dirty="0"/>
          </a:p>
          <a:p>
            <a:endParaRPr lang="pl-PL" dirty="0"/>
          </a:p>
        </p:txBody>
      </p:sp>
    </p:spTree>
    <p:extLst>
      <p:ext uri="{BB962C8B-B14F-4D97-AF65-F5344CB8AC3E}">
        <p14:creationId xmlns:p14="http://schemas.microsoft.com/office/powerpoint/2010/main" val="4085181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4185071138"/>
              </p:ext>
            </p:extLst>
          </p:nvPr>
        </p:nvGraphicFramePr>
        <p:xfrm>
          <a:off x="251520" y="20343"/>
          <a:ext cx="8589640" cy="6837657"/>
        </p:xfrm>
        <a:graphic>
          <a:graphicData uri="http://schemas.openxmlformats.org/drawingml/2006/table">
            <a:tbl>
              <a:tblPr firstRow="1" bandRow="1">
                <a:tableStyleId>{00A15C55-8517-42AA-B614-E9B94910E393}</a:tableStyleId>
              </a:tblPr>
              <a:tblGrid>
                <a:gridCol w="6775044"/>
                <a:gridCol w="1814596"/>
              </a:tblGrid>
              <a:tr h="380516">
                <a:tc>
                  <a:txBody>
                    <a:bodyPr/>
                    <a:lstStyle/>
                    <a:p>
                      <a:r>
                        <a:rPr lang="ru-RU" dirty="0" smtClean="0">
                          <a:latin typeface="Times New Roman" panose="02020603050405020304" pitchFamily="18" charset="0"/>
                          <a:cs typeface="Times New Roman" panose="02020603050405020304" pitchFamily="18" charset="0"/>
                        </a:rPr>
                        <a:t>Важнейшие термины нового закона</a:t>
                      </a:r>
                      <a:endParaRPr lang="pl-PL"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Перевод</a:t>
                      </a:r>
                      <a:endParaRPr lang="pl-PL" dirty="0">
                        <a:latin typeface="Times New Roman" panose="02020603050405020304" pitchFamily="18" charset="0"/>
                        <a:cs typeface="Times New Roman" panose="02020603050405020304" pitchFamily="18" charset="0"/>
                      </a:endParaRPr>
                    </a:p>
                  </a:txBody>
                  <a:tcPr/>
                </a:tc>
              </a:tr>
              <a:tr h="145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kern="1200" dirty="0" smtClean="0">
                          <a:solidFill>
                            <a:schemeClr val="dk1"/>
                          </a:solidFill>
                          <a:effectLst/>
                          <a:latin typeface="Times New Roman" panose="02020603050405020304" pitchFamily="18" charset="0"/>
                          <a:ea typeface="+mn-ea"/>
                          <a:cs typeface="Times New Roman" panose="02020603050405020304" pitchFamily="18" charset="0"/>
                        </a:rPr>
                        <a:t>1) арбитр (третейский судья) - физическое лицо, избранное сторонами или избранное (назначенное) в согласованном сторонами или установленном федеральным законом порядке для разрешения спора третейским судом. Деятельность арбитров в рамках арбитража (третейского разбирательства) не является предпринимательской;</a:t>
                      </a:r>
                      <a:endParaRPr kumimoji="0" lang="pl-PL" sz="160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pl-PL" sz="1600" dirty="0">
                        <a:latin typeface="Times New Roman" panose="02020603050405020304" pitchFamily="18" charset="0"/>
                        <a:cs typeface="Times New Roman" panose="02020603050405020304" pitchFamily="18" charset="0"/>
                      </a:endParaRPr>
                    </a:p>
                  </a:txBody>
                  <a:tcPr/>
                </a:tc>
                <a:tc>
                  <a:txBody>
                    <a:bodyPr/>
                    <a:lstStyle/>
                    <a:p>
                      <a:r>
                        <a:rPr lang="pl-PL" dirty="0" smtClean="0">
                          <a:latin typeface="Times New Roman" panose="02020603050405020304" pitchFamily="18" charset="0"/>
                          <a:cs typeface="Times New Roman" panose="02020603050405020304" pitchFamily="18" charset="0"/>
                        </a:rPr>
                        <a:t>arbiter</a:t>
                      </a:r>
                      <a:endParaRPr lang="pl-PL" dirty="0">
                        <a:latin typeface="Times New Roman" panose="02020603050405020304" pitchFamily="18" charset="0"/>
                        <a:cs typeface="Times New Roman" panose="02020603050405020304" pitchFamily="18" charset="0"/>
                      </a:endParaRPr>
                    </a:p>
                  </a:txBody>
                  <a:tcPr/>
                </a:tc>
              </a:tr>
              <a:tr h="1000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kern="1200" dirty="0" smtClean="0">
                          <a:solidFill>
                            <a:schemeClr val="dk1"/>
                          </a:solidFill>
                          <a:effectLst/>
                          <a:latin typeface="Times New Roman" panose="02020603050405020304" pitchFamily="18" charset="0"/>
                          <a:ea typeface="+mn-ea"/>
                          <a:cs typeface="Times New Roman" panose="02020603050405020304" pitchFamily="18" charset="0"/>
                        </a:rPr>
                        <a:t>2) арбитраж (третейское разбирательство) - процесс разрешения спора третейским судом и принятия решения третейским судом (арбитражного решения);</a:t>
                      </a:r>
                      <a:endParaRPr kumimoji="0" lang="pl-PL" sz="160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pl-PL" sz="1600" dirty="0">
                        <a:latin typeface="Times New Roman" panose="02020603050405020304" pitchFamily="18" charset="0"/>
                        <a:cs typeface="Times New Roman" panose="02020603050405020304" pitchFamily="18" charset="0"/>
                      </a:endParaRPr>
                    </a:p>
                  </a:txBody>
                  <a:tcPr/>
                </a:tc>
                <a:tc>
                  <a:txBody>
                    <a:bodyPr/>
                    <a:lstStyle/>
                    <a:p>
                      <a:r>
                        <a:rPr lang="pl-PL" dirty="0" smtClean="0">
                          <a:latin typeface="Times New Roman" panose="02020603050405020304" pitchFamily="18" charset="0"/>
                          <a:cs typeface="Times New Roman" panose="02020603050405020304" pitchFamily="18" charset="0"/>
                        </a:rPr>
                        <a:t>postępowanie</a:t>
                      </a:r>
                      <a:r>
                        <a:rPr lang="pl-PL" baseline="0" dirty="0" smtClean="0">
                          <a:latin typeface="Times New Roman" panose="02020603050405020304" pitchFamily="18" charset="0"/>
                          <a:cs typeface="Times New Roman" panose="02020603050405020304" pitchFamily="18" charset="0"/>
                        </a:rPr>
                        <a:t> arbitrażowe,</a:t>
                      </a:r>
                    </a:p>
                    <a:p>
                      <a:r>
                        <a:rPr lang="pl-PL" baseline="0" dirty="0" smtClean="0">
                          <a:latin typeface="Times New Roman" panose="02020603050405020304" pitchFamily="18" charset="0"/>
                          <a:cs typeface="Times New Roman" panose="02020603050405020304" pitchFamily="18" charset="0"/>
                        </a:rPr>
                        <a:t>postepowanie polubowne</a:t>
                      </a:r>
                      <a:endParaRPr lang="pl-PL" dirty="0">
                        <a:latin typeface="Times New Roman" panose="02020603050405020304" pitchFamily="18" charset="0"/>
                        <a:cs typeface="Times New Roman" panose="02020603050405020304" pitchFamily="18" charset="0"/>
                      </a:endParaRPr>
                    </a:p>
                  </a:txBody>
                  <a:tcPr/>
                </a:tc>
              </a:tr>
              <a:tr h="1915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kern="1200" dirty="0" smtClean="0">
                          <a:solidFill>
                            <a:schemeClr val="dk1"/>
                          </a:solidFill>
                          <a:effectLst/>
                          <a:latin typeface="Times New Roman" panose="02020603050405020304" pitchFamily="18" charset="0"/>
                          <a:ea typeface="+mn-ea"/>
                          <a:cs typeface="Times New Roman" panose="02020603050405020304" pitchFamily="18" charset="0"/>
                        </a:rPr>
                        <a:t>3) администрирование арбитража - выполнение постоянно действующим арбитражным учреждением функций по организационному обеспечению арбитража, в том числе по обеспечению процедур выбора, назначения или отвода арбитров, ведению делопроизводства, организации сбора и распределения арбитражных сборов, за исключением непосредственно функций третейского суда по разрешению спора;</a:t>
                      </a:r>
                      <a:endParaRPr kumimoji="0" lang="pl-PL" sz="160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pl-PL" sz="1600" dirty="0">
                        <a:latin typeface="Times New Roman" panose="02020603050405020304" pitchFamily="18" charset="0"/>
                        <a:cs typeface="Times New Roman" panose="02020603050405020304" pitchFamily="18" charset="0"/>
                      </a:endParaRPr>
                    </a:p>
                  </a:txBody>
                  <a:tcPr/>
                </a:tc>
                <a:tc>
                  <a:txBody>
                    <a:bodyPr/>
                    <a:lstStyle/>
                    <a:p>
                      <a:r>
                        <a:rPr lang="pl-PL" dirty="0" smtClean="0">
                          <a:latin typeface="Times New Roman" panose="02020603050405020304" pitchFamily="18" charset="0"/>
                          <a:cs typeface="Times New Roman" panose="02020603050405020304" pitchFamily="18" charset="0"/>
                        </a:rPr>
                        <a:t>administrowanie arbitrażem</a:t>
                      </a:r>
                      <a:endParaRPr lang="pl-PL" dirty="0">
                        <a:latin typeface="Times New Roman" panose="02020603050405020304" pitchFamily="18" charset="0"/>
                        <a:cs typeface="Times New Roman" panose="02020603050405020304" pitchFamily="18" charset="0"/>
                      </a:endParaRPr>
                    </a:p>
                  </a:txBody>
                  <a:tcPr/>
                </a:tc>
              </a:tr>
              <a:tr h="12927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kern="1200" dirty="0" smtClean="0">
                          <a:solidFill>
                            <a:schemeClr val="dk1"/>
                          </a:solidFill>
                          <a:effectLst/>
                          <a:latin typeface="Times New Roman" panose="02020603050405020304" pitchFamily="18" charset="0"/>
                          <a:ea typeface="+mn-ea"/>
                          <a:cs typeface="Times New Roman" panose="02020603050405020304" pitchFamily="18" charset="0"/>
                        </a:rPr>
                        <a:t>4) постоянно действующее арбитражное учреждение - подразделение некоммерческой организации, выполняющее на постоянной основе функции по администрированию арбитража;</a:t>
                      </a:r>
                      <a:endParaRPr kumimoji="0" lang="pl-PL" sz="16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600" i="1" dirty="0" smtClean="0">
                          <a:latin typeface="Times New Roman" panose="02020603050405020304" pitchFamily="18" charset="0"/>
                          <a:cs typeface="Times New Roman" panose="02020603050405020304" pitchFamily="18" charset="0"/>
                        </a:rPr>
                        <a:t>Институциональный арбитраж – арбитраж, администрируемый постоянно действующим арбитражным учреждением (может также именоваться «арбитражным учреждением»).</a:t>
                      </a:r>
                    </a:p>
                    <a:p>
                      <a:endParaRPr lang="pl-PL" sz="1600" dirty="0">
                        <a:latin typeface="Times New Roman" panose="02020603050405020304" pitchFamily="18" charset="0"/>
                        <a:cs typeface="Times New Roman" panose="02020603050405020304" pitchFamily="18" charset="0"/>
                      </a:endParaRPr>
                    </a:p>
                  </a:txBody>
                  <a:tcPr/>
                </a:tc>
                <a:tc>
                  <a:txBody>
                    <a:bodyPr/>
                    <a:lstStyle/>
                    <a:p>
                      <a:r>
                        <a:rPr lang="pl-PL" dirty="0" smtClean="0">
                          <a:latin typeface="Times New Roman" panose="02020603050405020304" pitchFamily="18" charset="0"/>
                          <a:cs typeface="Times New Roman" panose="02020603050405020304" pitchFamily="18" charset="0"/>
                        </a:rPr>
                        <a:t>stały sąd arbitrażowy (arbitraż instytucjonalny)</a:t>
                      </a:r>
                      <a:endParaRPr lang="pl-PL"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00266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1767795173"/>
              </p:ext>
            </p:extLst>
          </p:nvPr>
        </p:nvGraphicFramePr>
        <p:xfrm>
          <a:off x="611560" y="188641"/>
          <a:ext cx="8229600" cy="5872131"/>
        </p:xfrm>
        <a:graphic>
          <a:graphicData uri="http://schemas.openxmlformats.org/drawingml/2006/table">
            <a:tbl>
              <a:tblPr firstRow="1" bandRow="1">
                <a:tableStyleId>{00A15C55-8517-42AA-B614-E9B94910E393}</a:tableStyleId>
              </a:tblPr>
              <a:tblGrid>
                <a:gridCol w="6192688"/>
                <a:gridCol w="2036912"/>
              </a:tblGrid>
              <a:tr h="416211">
                <a:tc>
                  <a:txBody>
                    <a:bodyPr/>
                    <a:lstStyle/>
                    <a:p>
                      <a:r>
                        <a:rPr lang="ru-RU" dirty="0" smtClean="0"/>
                        <a:t>Важнейшие термины нового закона</a:t>
                      </a:r>
                      <a:endParaRPr lang="pl-PL" dirty="0"/>
                    </a:p>
                  </a:txBody>
                  <a:tcPr/>
                </a:tc>
                <a:tc>
                  <a:txBody>
                    <a:bodyPr/>
                    <a:lstStyle/>
                    <a:p>
                      <a:r>
                        <a:rPr lang="ru-RU" dirty="0" smtClean="0"/>
                        <a:t>Перевод</a:t>
                      </a:r>
                      <a:endParaRPr lang="pl-PL" dirty="0"/>
                    </a:p>
                  </a:txBody>
                  <a:tcPr/>
                </a:tc>
              </a:tr>
              <a:tr h="842999">
                <a:tc>
                  <a:txBody>
                    <a:bodyPr/>
                    <a:lstStyle/>
                    <a:p>
                      <a:r>
                        <a:rPr kumimoji="0" lang="ru-RU" sz="1800" kern="1200" dirty="0" smtClean="0">
                          <a:solidFill>
                            <a:schemeClr val="dk1"/>
                          </a:solidFill>
                          <a:effectLst/>
                          <a:latin typeface="+mn-lt"/>
                          <a:ea typeface="+mn-ea"/>
                          <a:cs typeface="+mn-cs"/>
                        </a:rPr>
                        <a:t>5) арбитраж внутренних споров - арбитраж, не относящийся к международному коммерческому арбитражу;</a:t>
                      </a:r>
                      <a:endParaRPr kumimoji="0" lang="pl-PL" sz="1800" kern="1200" dirty="0" smtClean="0">
                        <a:solidFill>
                          <a:schemeClr val="dk1"/>
                        </a:solidFill>
                        <a:effectLst/>
                        <a:latin typeface="+mn-lt"/>
                        <a:ea typeface="+mn-ea"/>
                        <a:cs typeface="+mn-cs"/>
                      </a:endParaRPr>
                    </a:p>
                    <a:p>
                      <a:endParaRPr lang="pl-PL" dirty="0"/>
                    </a:p>
                  </a:txBody>
                  <a:tcPr/>
                </a:tc>
                <a:tc>
                  <a:txBody>
                    <a:bodyPr/>
                    <a:lstStyle/>
                    <a:p>
                      <a:r>
                        <a:rPr lang="pl-PL" dirty="0" smtClean="0"/>
                        <a:t>arbitraż krajowy</a:t>
                      </a:r>
                      <a:endParaRPr lang="pl-PL" dirty="0"/>
                    </a:p>
                  </a:txBody>
                  <a:tcPr/>
                </a:tc>
              </a:tr>
              <a:tr h="1854598">
                <a:tc>
                  <a:txBody>
                    <a:bodyPr/>
                    <a:lstStyle/>
                    <a:p>
                      <a:r>
                        <a:rPr kumimoji="0" lang="ru-RU" sz="1800" kern="1200" dirty="0" smtClean="0">
                          <a:solidFill>
                            <a:schemeClr val="dk1"/>
                          </a:solidFill>
                          <a:effectLst/>
                          <a:latin typeface="+mn-lt"/>
                          <a:ea typeface="+mn-ea"/>
                          <a:cs typeface="+mn-cs"/>
                        </a:rPr>
                        <a:t>6) иностранное арбитражное учреждение - организация, созданная за пределами Российской Федерации и выполняющая на постоянной основе функции по администрированию арбитража вне зависимости от того, является ли она юридическим лицом или действует без образования самостоятельного юридического лица;</a:t>
                      </a:r>
                      <a:endParaRPr kumimoji="0" lang="pl-PL" sz="1800" kern="1200" dirty="0" smtClean="0">
                        <a:solidFill>
                          <a:schemeClr val="dk1"/>
                        </a:solidFill>
                        <a:effectLst/>
                        <a:latin typeface="+mn-lt"/>
                        <a:ea typeface="+mn-ea"/>
                        <a:cs typeface="+mn-cs"/>
                      </a:endParaRPr>
                    </a:p>
                    <a:p>
                      <a:endParaRPr lang="pl-PL" dirty="0"/>
                    </a:p>
                  </a:txBody>
                  <a:tcPr/>
                </a:tc>
                <a:tc>
                  <a:txBody>
                    <a:bodyPr/>
                    <a:lstStyle/>
                    <a:p>
                      <a:r>
                        <a:rPr lang="pl-PL" dirty="0" smtClean="0"/>
                        <a:t>zagraniczny sąd arbitrażowy</a:t>
                      </a:r>
                      <a:endParaRPr lang="pl-PL" dirty="0"/>
                    </a:p>
                  </a:txBody>
                  <a:tcPr/>
                </a:tc>
              </a:tr>
              <a:tr h="1348798">
                <a:tc>
                  <a:txBody>
                    <a:bodyPr/>
                    <a:lstStyle/>
                    <a:p>
                      <a:r>
                        <a:rPr kumimoji="0" lang="ru-RU" sz="1800" kern="1200" dirty="0" smtClean="0">
                          <a:solidFill>
                            <a:schemeClr val="dk1"/>
                          </a:solidFill>
                          <a:effectLst/>
                          <a:latin typeface="+mn-lt"/>
                          <a:ea typeface="+mn-ea"/>
                          <a:cs typeface="+mn-cs"/>
                        </a:rPr>
                        <a:t>7) международный коммерческий арбитраж - арбитраж, к которому применяется Закон Российской Федерации от 7 июля 1993 года </a:t>
                      </a:r>
                      <a:r>
                        <a:rPr kumimoji="0" lang="pl-PL" sz="1800" kern="1200" dirty="0" smtClean="0">
                          <a:solidFill>
                            <a:schemeClr val="dk1"/>
                          </a:solidFill>
                          <a:effectLst/>
                          <a:latin typeface="+mn-lt"/>
                          <a:ea typeface="+mn-ea"/>
                          <a:cs typeface="+mn-cs"/>
                        </a:rPr>
                        <a:t>N</a:t>
                      </a:r>
                      <a:r>
                        <a:rPr kumimoji="0" lang="ru-RU" sz="1800" kern="1200" dirty="0" smtClean="0">
                          <a:solidFill>
                            <a:schemeClr val="dk1"/>
                          </a:solidFill>
                          <a:effectLst/>
                          <a:latin typeface="+mn-lt"/>
                          <a:ea typeface="+mn-ea"/>
                          <a:cs typeface="+mn-cs"/>
                        </a:rPr>
                        <a:t> 5338-1 "О международном коммерческом арбитраже";</a:t>
                      </a:r>
                      <a:endParaRPr kumimoji="0" lang="pl-PL" sz="1800" kern="1200" dirty="0" smtClean="0">
                        <a:solidFill>
                          <a:schemeClr val="dk1"/>
                        </a:solidFill>
                        <a:effectLst/>
                        <a:latin typeface="+mn-lt"/>
                        <a:ea typeface="+mn-ea"/>
                        <a:cs typeface="+mn-cs"/>
                      </a:endParaRPr>
                    </a:p>
                    <a:p>
                      <a:endParaRPr lang="pl-PL" dirty="0"/>
                    </a:p>
                  </a:txBody>
                  <a:tcPr/>
                </a:tc>
                <a:tc>
                  <a:txBody>
                    <a:bodyPr/>
                    <a:lstStyle/>
                    <a:p>
                      <a:r>
                        <a:rPr lang="pl-PL" sz="1600" dirty="0" smtClean="0">
                          <a:latin typeface="Times New Roman" panose="02020603050405020304" pitchFamily="18" charset="0"/>
                          <a:cs typeface="Times New Roman" panose="02020603050405020304" pitchFamily="18" charset="0"/>
                        </a:rPr>
                        <a:t>Międzynarodowy </a:t>
                      </a:r>
                      <a:endParaRPr lang="ru-RU" sz="1600" dirty="0" smtClean="0">
                        <a:latin typeface="Times New Roman" panose="02020603050405020304" pitchFamily="18" charset="0"/>
                        <a:cs typeface="Times New Roman" panose="02020603050405020304" pitchFamily="18" charset="0"/>
                      </a:endParaRPr>
                    </a:p>
                    <a:p>
                      <a:r>
                        <a:rPr lang="pl-PL" sz="1600" dirty="0" smtClean="0">
                          <a:latin typeface="Times New Roman" panose="02020603050405020304" pitchFamily="18" charset="0"/>
                          <a:cs typeface="Times New Roman" panose="02020603050405020304" pitchFamily="18" charset="0"/>
                        </a:rPr>
                        <a:t>Komercyjny</a:t>
                      </a:r>
                      <a:r>
                        <a:rPr lang="pl-PL" sz="1600" baseline="0" dirty="0" smtClean="0">
                          <a:latin typeface="Times New Roman" panose="02020603050405020304" pitchFamily="18" charset="0"/>
                          <a:cs typeface="Times New Roman" panose="02020603050405020304" pitchFamily="18" charset="0"/>
                        </a:rPr>
                        <a:t> Sąd Arbitrażowy </a:t>
                      </a:r>
                      <a:r>
                        <a:rPr lang="ru-RU" sz="1600" baseline="0" dirty="0" smtClean="0">
                          <a:latin typeface="Times New Roman" panose="02020603050405020304" pitchFamily="18" charset="0"/>
                          <a:cs typeface="Times New Roman" panose="02020603050405020304" pitchFamily="18" charset="0"/>
                        </a:rPr>
                        <a:t>- Международный коммерческий арбитражный суд</a:t>
                      </a:r>
                      <a:r>
                        <a:rPr lang="pl-PL" sz="1600" baseline="0" dirty="0" smtClean="0">
                          <a:latin typeface="Times New Roman" panose="02020603050405020304" pitchFamily="18" charset="0"/>
                          <a:cs typeface="Times New Roman" panose="02020603050405020304" pitchFamily="18" charset="0"/>
                        </a:rPr>
                        <a:t> (</a:t>
                      </a:r>
                      <a:r>
                        <a:rPr lang="ru-RU" sz="1600" baseline="0" dirty="0" smtClean="0">
                          <a:latin typeface="Times New Roman" panose="02020603050405020304" pitchFamily="18" charset="0"/>
                          <a:cs typeface="Times New Roman" panose="02020603050405020304" pitchFamily="18" charset="0"/>
                        </a:rPr>
                        <a:t>МКАС) </a:t>
                      </a:r>
                      <a:r>
                        <a:rPr lang="pl-PL" sz="1600" baseline="0" dirty="0" smtClean="0">
                          <a:latin typeface="Times New Roman" panose="02020603050405020304" pitchFamily="18" charset="0"/>
                          <a:cs typeface="Times New Roman" panose="02020603050405020304" pitchFamily="18" charset="0"/>
                        </a:rPr>
                        <a:t> -</a:t>
                      </a:r>
                      <a:endParaRPr lang="ru-RU" sz="1600" baseline="0" dirty="0" smtClean="0">
                        <a:latin typeface="Times New Roman" panose="02020603050405020304" pitchFamily="18" charset="0"/>
                        <a:cs typeface="Times New Roman" panose="02020603050405020304" pitchFamily="18" charset="0"/>
                      </a:endParaRPr>
                    </a:p>
                    <a:p>
                      <a:r>
                        <a:rPr lang="pl-PL" sz="1600" dirty="0" smtClean="0">
                          <a:latin typeface="Times New Roman" panose="02020603050405020304" pitchFamily="18" charset="0"/>
                          <a:cs typeface="Times New Roman" panose="02020603050405020304" pitchFamily="18" charset="0"/>
                        </a:rPr>
                        <a:t>The International Commercial </a:t>
                      </a:r>
                      <a:r>
                        <a:rPr lang="pl-PL" sz="1600" dirty="0" err="1" smtClean="0">
                          <a:latin typeface="Times New Roman" panose="02020603050405020304" pitchFamily="18" charset="0"/>
                          <a:cs typeface="Times New Roman" panose="02020603050405020304" pitchFamily="18" charset="0"/>
                        </a:rPr>
                        <a:t>Arbitration</a:t>
                      </a:r>
                      <a:r>
                        <a:rPr lang="pl-PL" sz="1600" dirty="0" smtClean="0">
                          <a:latin typeface="Times New Roman" panose="02020603050405020304" pitchFamily="18" charset="0"/>
                          <a:cs typeface="Times New Roman" panose="02020603050405020304" pitchFamily="18" charset="0"/>
                        </a:rPr>
                        <a:t> Court </a:t>
                      </a:r>
                      <a:endParaRPr lang="pl-PL" sz="16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82852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1488929925"/>
              </p:ext>
            </p:extLst>
          </p:nvPr>
        </p:nvGraphicFramePr>
        <p:xfrm>
          <a:off x="611560" y="188641"/>
          <a:ext cx="8229600" cy="5201571"/>
        </p:xfrm>
        <a:graphic>
          <a:graphicData uri="http://schemas.openxmlformats.org/drawingml/2006/table">
            <a:tbl>
              <a:tblPr firstRow="1" bandRow="1">
                <a:tableStyleId>{00A15C55-8517-42AA-B614-E9B94910E393}</a:tableStyleId>
              </a:tblPr>
              <a:tblGrid>
                <a:gridCol w="6491064"/>
                <a:gridCol w="1738536"/>
              </a:tblGrid>
              <a:tr h="416211">
                <a:tc>
                  <a:txBody>
                    <a:bodyPr/>
                    <a:lstStyle/>
                    <a:p>
                      <a:r>
                        <a:rPr lang="ru-RU" dirty="0" smtClean="0"/>
                        <a:t>Важнейшие термины нового закона</a:t>
                      </a:r>
                      <a:endParaRPr lang="pl-PL" dirty="0"/>
                    </a:p>
                  </a:txBody>
                  <a:tcPr/>
                </a:tc>
                <a:tc>
                  <a:txBody>
                    <a:bodyPr/>
                    <a:lstStyle/>
                    <a:p>
                      <a:r>
                        <a:rPr lang="ru-RU" dirty="0" smtClean="0"/>
                        <a:t>Перевод</a:t>
                      </a:r>
                      <a:endParaRPr lang="pl-PL" dirty="0"/>
                    </a:p>
                  </a:txBody>
                  <a:tcPr/>
                </a:tc>
              </a:tr>
              <a:tr h="842999">
                <a:tc>
                  <a:txBody>
                    <a:bodyPr/>
                    <a:lstStyle/>
                    <a:p>
                      <a:r>
                        <a:rPr kumimoji="0" lang="ru-RU" sz="1800" kern="1200" dirty="0" smtClean="0">
                          <a:solidFill>
                            <a:schemeClr val="dk1"/>
                          </a:solidFill>
                          <a:effectLst/>
                          <a:latin typeface="+mn-lt"/>
                          <a:ea typeface="+mn-ea"/>
                          <a:cs typeface="+mn-cs"/>
                        </a:rPr>
                        <a:t>8) правила арбитража - правила, регулирующие арбитраж, в том числе администрируемый постоянно действующим арбитражным учреждением;</a:t>
                      </a:r>
                      <a:endParaRPr kumimoji="0" lang="pl-PL" sz="1800" kern="1200" dirty="0" smtClean="0">
                        <a:solidFill>
                          <a:schemeClr val="dk1"/>
                        </a:solidFill>
                        <a:effectLst/>
                        <a:latin typeface="+mn-lt"/>
                        <a:ea typeface="+mn-ea"/>
                        <a:cs typeface="+mn-cs"/>
                      </a:endParaRPr>
                    </a:p>
                    <a:p>
                      <a:r>
                        <a:rPr kumimoji="0" lang="ru-RU" sz="1800" kern="1200" dirty="0" smtClean="0">
                          <a:solidFill>
                            <a:schemeClr val="dk1"/>
                          </a:solidFill>
                          <a:effectLst/>
                          <a:latin typeface="+mn-lt"/>
                          <a:ea typeface="+mn-ea"/>
                          <a:cs typeface="+mn-cs"/>
                        </a:rPr>
                        <a:t> </a:t>
                      </a:r>
                      <a:endParaRPr kumimoji="0" lang="pl-PL" sz="1800" kern="1200" dirty="0" smtClean="0">
                        <a:solidFill>
                          <a:schemeClr val="dk1"/>
                        </a:solidFill>
                        <a:effectLst/>
                        <a:latin typeface="+mn-lt"/>
                        <a:ea typeface="+mn-ea"/>
                        <a:cs typeface="+mn-cs"/>
                      </a:endParaRPr>
                    </a:p>
                    <a:p>
                      <a:r>
                        <a:rPr kumimoji="0" lang="ru-RU" sz="1800" kern="1200" dirty="0" smtClean="0">
                          <a:solidFill>
                            <a:schemeClr val="dk1"/>
                          </a:solidFill>
                          <a:effectLst/>
                          <a:latin typeface="+mn-lt"/>
                          <a:ea typeface="+mn-ea"/>
                          <a:cs typeface="+mn-cs"/>
                        </a:rPr>
                        <a:t>9) правила арбитража корпоративных споров - правила постоянно действующего арбитражного учреждения, регулирующие арбитраж споров, которые связаны с созданием юридического лица в Российской Федерации</a:t>
                      </a:r>
                      <a:endParaRPr kumimoji="0" lang="pl-PL" sz="1800" kern="1200" dirty="0" smtClean="0">
                        <a:solidFill>
                          <a:schemeClr val="dk1"/>
                        </a:solidFill>
                        <a:effectLst/>
                        <a:latin typeface="+mn-lt"/>
                        <a:ea typeface="+mn-ea"/>
                        <a:cs typeface="+mn-cs"/>
                      </a:endParaRPr>
                    </a:p>
                    <a:p>
                      <a:r>
                        <a:rPr kumimoji="0" lang="ru-RU" sz="1800" kern="1200" dirty="0" smtClean="0">
                          <a:solidFill>
                            <a:schemeClr val="dk1"/>
                          </a:solidFill>
                          <a:effectLst/>
                          <a:latin typeface="+mn-lt"/>
                          <a:ea typeface="+mn-ea"/>
                          <a:cs typeface="+mn-cs"/>
                        </a:rPr>
                        <a:t> </a:t>
                      </a:r>
                      <a:endParaRPr kumimoji="0" lang="pl-PL" sz="1800" kern="1200" dirty="0" smtClean="0">
                        <a:solidFill>
                          <a:schemeClr val="dk1"/>
                        </a:solidFill>
                        <a:effectLst/>
                        <a:latin typeface="+mn-lt"/>
                        <a:ea typeface="+mn-ea"/>
                        <a:cs typeface="+mn-cs"/>
                      </a:endParaRPr>
                    </a:p>
                    <a:p>
                      <a:r>
                        <a:rPr kumimoji="0" lang="ru-RU" sz="1800" kern="1200" dirty="0" smtClean="0">
                          <a:solidFill>
                            <a:schemeClr val="dk1"/>
                          </a:solidFill>
                          <a:effectLst/>
                          <a:latin typeface="+mn-lt"/>
                          <a:ea typeface="+mn-ea"/>
                          <a:cs typeface="+mn-cs"/>
                        </a:rPr>
                        <a:t>10) правила постоянно действующего арбитражного учреждения - уставы, положения, регламенты, содержащие в том числе правила арбитража и (или) правила выполнения постоянно действующим арбитражным учреждением отдельных функций по администрированию арбитража, осуществляемого третейским судом, образованным сторонами для разрешения конкретного спора;</a:t>
                      </a:r>
                      <a:endParaRPr kumimoji="0" lang="pl-PL" sz="1800" kern="1200" dirty="0" smtClean="0">
                        <a:solidFill>
                          <a:schemeClr val="dk1"/>
                        </a:solidFill>
                        <a:effectLst/>
                        <a:latin typeface="+mn-lt"/>
                        <a:ea typeface="+mn-ea"/>
                        <a:cs typeface="+mn-cs"/>
                      </a:endParaRPr>
                    </a:p>
                    <a:p>
                      <a:endParaRPr lang="pl-PL" dirty="0"/>
                    </a:p>
                  </a:txBody>
                  <a:tcPr/>
                </a:tc>
                <a:tc>
                  <a:txBody>
                    <a:bodyPr/>
                    <a:lstStyle/>
                    <a:p>
                      <a:pPr algn="ctr"/>
                      <a:r>
                        <a:rPr lang="pl-PL" sz="1400" b="1" spc="600" dirty="0" smtClean="0">
                          <a:latin typeface="Times New Roman" panose="02020603050405020304" pitchFamily="18" charset="0"/>
                          <a:cs typeface="Times New Roman" panose="02020603050405020304" pitchFamily="18" charset="0"/>
                        </a:rPr>
                        <a:t>R</a:t>
                      </a:r>
                    </a:p>
                    <a:p>
                      <a:pPr algn="ctr"/>
                      <a:r>
                        <a:rPr lang="pl-PL" sz="1400" b="1" spc="600" dirty="0" smtClean="0">
                          <a:latin typeface="Times New Roman" panose="02020603050405020304" pitchFamily="18" charset="0"/>
                          <a:cs typeface="Times New Roman" panose="02020603050405020304" pitchFamily="18" charset="0"/>
                        </a:rPr>
                        <a:t>E</a:t>
                      </a:r>
                    </a:p>
                    <a:p>
                      <a:pPr algn="ctr"/>
                      <a:r>
                        <a:rPr lang="pl-PL" sz="1400" b="1" spc="600" dirty="0" smtClean="0">
                          <a:latin typeface="Times New Roman" panose="02020603050405020304" pitchFamily="18" charset="0"/>
                          <a:cs typeface="Times New Roman" panose="02020603050405020304" pitchFamily="18" charset="0"/>
                        </a:rPr>
                        <a:t>G</a:t>
                      </a:r>
                    </a:p>
                    <a:p>
                      <a:pPr algn="ctr"/>
                      <a:r>
                        <a:rPr lang="pl-PL" sz="1400" b="1" spc="600" dirty="0" smtClean="0">
                          <a:latin typeface="Times New Roman" panose="02020603050405020304" pitchFamily="18" charset="0"/>
                          <a:cs typeface="Times New Roman" panose="02020603050405020304" pitchFamily="18" charset="0"/>
                        </a:rPr>
                        <a:t>U</a:t>
                      </a:r>
                    </a:p>
                    <a:p>
                      <a:pPr algn="ctr"/>
                      <a:r>
                        <a:rPr lang="pl-PL" sz="1400" b="1" spc="600" dirty="0" smtClean="0">
                          <a:latin typeface="Times New Roman" panose="02020603050405020304" pitchFamily="18" charset="0"/>
                          <a:cs typeface="Times New Roman" panose="02020603050405020304" pitchFamily="18" charset="0"/>
                        </a:rPr>
                        <a:t>L</a:t>
                      </a:r>
                    </a:p>
                    <a:p>
                      <a:pPr algn="ctr"/>
                      <a:r>
                        <a:rPr lang="pl-PL" sz="1400" b="1" spc="600" dirty="0" smtClean="0">
                          <a:latin typeface="Times New Roman" panose="02020603050405020304" pitchFamily="18" charset="0"/>
                          <a:cs typeface="Times New Roman" panose="02020603050405020304" pitchFamily="18" charset="0"/>
                        </a:rPr>
                        <a:t>A</a:t>
                      </a:r>
                    </a:p>
                    <a:p>
                      <a:pPr algn="ctr"/>
                      <a:r>
                        <a:rPr lang="pl-PL" sz="1400" b="1" spc="600" dirty="0" smtClean="0">
                          <a:latin typeface="Times New Roman" panose="02020603050405020304" pitchFamily="18" charset="0"/>
                          <a:cs typeface="Times New Roman" panose="02020603050405020304" pitchFamily="18" charset="0"/>
                        </a:rPr>
                        <a:t>M</a:t>
                      </a:r>
                    </a:p>
                    <a:p>
                      <a:pPr algn="ctr"/>
                      <a:r>
                        <a:rPr lang="pl-PL" sz="1400" b="1" spc="600" dirty="0" smtClean="0">
                          <a:latin typeface="Times New Roman" panose="02020603050405020304" pitchFamily="18" charset="0"/>
                          <a:cs typeface="Times New Roman" panose="02020603050405020304" pitchFamily="18" charset="0"/>
                        </a:rPr>
                        <a:t>I</a:t>
                      </a:r>
                    </a:p>
                    <a:p>
                      <a:pPr algn="ctr"/>
                      <a:r>
                        <a:rPr lang="pl-PL" sz="1400" b="1" spc="600" dirty="0" smtClean="0">
                          <a:latin typeface="Times New Roman" panose="02020603050405020304" pitchFamily="18" charset="0"/>
                          <a:cs typeface="Times New Roman" panose="02020603050405020304" pitchFamily="18" charset="0"/>
                        </a:rPr>
                        <a:t>N</a:t>
                      </a:r>
                    </a:p>
                    <a:p>
                      <a:pPr algn="ctr"/>
                      <a:r>
                        <a:rPr lang="pl-PL" sz="1400" b="1" spc="600" dirty="0" smtClean="0">
                          <a:latin typeface="Times New Roman" panose="02020603050405020304" pitchFamily="18" charset="0"/>
                          <a:cs typeface="Times New Roman" panose="02020603050405020304" pitchFamily="18" charset="0"/>
                        </a:rPr>
                        <a:t>Y</a:t>
                      </a:r>
                    </a:p>
                    <a:p>
                      <a:pPr algn="ctr"/>
                      <a:endParaRPr lang="pl-PL" sz="1400" b="1" spc="600" baseline="0" dirty="0" smtClean="0">
                        <a:latin typeface="Times New Roman" panose="02020603050405020304" pitchFamily="18" charset="0"/>
                        <a:cs typeface="Times New Roman" panose="02020603050405020304" pitchFamily="18" charset="0"/>
                      </a:endParaRPr>
                    </a:p>
                    <a:p>
                      <a:pPr algn="ctr"/>
                      <a:r>
                        <a:rPr lang="pl-PL" sz="1400" b="1" spc="600" baseline="0" dirty="0" smtClean="0">
                          <a:latin typeface="Times New Roman" panose="02020603050405020304" pitchFamily="18" charset="0"/>
                          <a:cs typeface="Times New Roman" panose="02020603050405020304" pitchFamily="18" charset="0"/>
                        </a:rPr>
                        <a:t>A</a:t>
                      </a:r>
                    </a:p>
                    <a:p>
                      <a:pPr algn="ctr"/>
                      <a:r>
                        <a:rPr lang="pl-PL" sz="1400" b="1" spc="600" baseline="0" dirty="0" smtClean="0">
                          <a:latin typeface="Times New Roman" panose="02020603050405020304" pitchFamily="18" charset="0"/>
                          <a:cs typeface="Times New Roman" panose="02020603050405020304" pitchFamily="18" charset="0"/>
                        </a:rPr>
                        <a:t>R</a:t>
                      </a:r>
                    </a:p>
                    <a:p>
                      <a:pPr algn="ctr"/>
                      <a:r>
                        <a:rPr lang="pl-PL" sz="1400" b="1" spc="600" baseline="0" dirty="0" smtClean="0">
                          <a:latin typeface="Times New Roman" panose="02020603050405020304" pitchFamily="18" charset="0"/>
                          <a:cs typeface="Times New Roman" panose="02020603050405020304" pitchFamily="18" charset="0"/>
                        </a:rPr>
                        <a:t>B</a:t>
                      </a:r>
                    </a:p>
                    <a:p>
                      <a:pPr algn="ctr"/>
                      <a:r>
                        <a:rPr lang="pl-PL" sz="1400" b="1" spc="600" baseline="0" dirty="0" smtClean="0">
                          <a:latin typeface="Times New Roman" panose="02020603050405020304" pitchFamily="18" charset="0"/>
                          <a:cs typeface="Times New Roman" panose="02020603050405020304" pitchFamily="18" charset="0"/>
                        </a:rPr>
                        <a:t>I</a:t>
                      </a:r>
                    </a:p>
                    <a:p>
                      <a:pPr algn="ctr"/>
                      <a:r>
                        <a:rPr lang="pl-PL" sz="1400" b="1" spc="600" baseline="0" dirty="0" smtClean="0">
                          <a:latin typeface="Times New Roman" panose="02020603050405020304" pitchFamily="18" charset="0"/>
                          <a:cs typeface="Times New Roman" panose="02020603050405020304" pitchFamily="18" charset="0"/>
                        </a:rPr>
                        <a:t>T</a:t>
                      </a:r>
                    </a:p>
                    <a:p>
                      <a:pPr algn="ctr"/>
                      <a:r>
                        <a:rPr lang="pl-PL" sz="1400" b="1" spc="600" baseline="0" dirty="0" smtClean="0">
                          <a:latin typeface="Times New Roman" panose="02020603050405020304" pitchFamily="18" charset="0"/>
                          <a:cs typeface="Times New Roman" panose="02020603050405020304" pitchFamily="18" charset="0"/>
                        </a:rPr>
                        <a:t>R</a:t>
                      </a:r>
                    </a:p>
                    <a:p>
                      <a:pPr algn="ctr"/>
                      <a:r>
                        <a:rPr lang="pl-PL" sz="1400" b="1" spc="600" baseline="0" dirty="0" smtClean="0">
                          <a:latin typeface="Times New Roman" panose="02020603050405020304" pitchFamily="18" charset="0"/>
                          <a:cs typeface="Times New Roman" panose="02020603050405020304" pitchFamily="18" charset="0"/>
                        </a:rPr>
                        <a:t>A</a:t>
                      </a:r>
                    </a:p>
                    <a:p>
                      <a:pPr algn="ctr"/>
                      <a:r>
                        <a:rPr lang="pl-PL" sz="1400" b="1" spc="600" baseline="0" dirty="0" smtClean="0">
                          <a:latin typeface="Times New Roman" panose="02020603050405020304" pitchFamily="18" charset="0"/>
                          <a:cs typeface="Times New Roman" panose="02020603050405020304" pitchFamily="18" charset="0"/>
                        </a:rPr>
                        <a:t>Ż</a:t>
                      </a:r>
                    </a:p>
                    <a:p>
                      <a:pPr algn="ctr"/>
                      <a:r>
                        <a:rPr lang="pl-PL" sz="1400" b="1" spc="600" baseline="0" dirty="0" smtClean="0">
                          <a:latin typeface="Times New Roman" panose="02020603050405020304" pitchFamily="18" charset="0"/>
                          <a:cs typeface="Times New Roman" panose="02020603050405020304" pitchFamily="18" charset="0"/>
                        </a:rPr>
                        <a:t>O</a:t>
                      </a:r>
                    </a:p>
                    <a:p>
                      <a:pPr algn="ctr"/>
                      <a:r>
                        <a:rPr lang="pl-PL" sz="1400" b="1" spc="600" baseline="0" dirty="0" smtClean="0">
                          <a:latin typeface="Times New Roman" panose="02020603050405020304" pitchFamily="18" charset="0"/>
                          <a:cs typeface="Times New Roman" panose="02020603050405020304" pitchFamily="18" charset="0"/>
                        </a:rPr>
                        <a:t>W</a:t>
                      </a:r>
                    </a:p>
                    <a:p>
                      <a:pPr algn="ctr"/>
                      <a:r>
                        <a:rPr lang="pl-PL" sz="1400" b="1" spc="600" baseline="0" dirty="0" smtClean="0">
                          <a:latin typeface="Times New Roman" panose="02020603050405020304" pitchFamily="18" charset="0"/>
                          <a:cs typeface="Times New Roman" panose="02020603050405020304" pitchFamily="18" charset="0"/>
                        </a:rPr>
                        <a:t>E</a:t>
                      </a:r>
                      <a:endParaRPr lang="pl-PL" sz="1400" b="1" spc="6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568767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4007869204"/>
              </p:ext>
            </p:extLst>
          </p:nvPr>
        </p:nvGraphicFramePr>
        <p:xfrm>
          <a:off x="611560" y="1"/>
          <a:ext cx="8229600" cy="5506764"/>
        </p:xfrm>
        <a:graphic>
          <a:graphicData uri="http://schemas.openxmlformats.org/drawingml/2006/table">
            <a:tbl>
              <a:tblPr firstRow="1" bandRow="1">
                <a:tableStyleId>{00A15C55-8517-42AA-B614-E9B94910E393}</a:tableStyleId>
              </a:tblPr>
              <a:tblGrid>
                <a:gridCol w="6491064"/>
                <a:gridCol w="1738536"/>
              </a:tblGrid>
              <a:tr h="386124">
                <a:tc>
                  <a:txBody>
                    <a:bodyPr/>
                    <a:lstStyle/>
                    <a:p>
                      <a:r>
                        <a:rPr lang="ru-RU" dirty="0" smtClean="0"/>
                        <a:t>Важнейшие термины нового закона</a:t>
                      </a:r>
                      <a:endParaRPr lang="pl-PL" dirty="0"/>
                    </a:p>
                  </a:txBody>
                  <a:tcPr/>
                </a:tc>
                <a:tc>
                  <a:txBody>
                    <a:bodyPr/>
                    <a:lstStyle/>
                    <a:p>
                      <a:r>
                        <a:rPr lang="ru-RU" dirty="0" smtClean="0"/>
                        <a:t>Перевод</a:t>
                      </a:r>
                      <a:endParaRPr lang="pl-PL" dirty="0"/>
                    </a:p>
                  </a:txBody>
                  <a:tcPr/>
                </a:tc>
              </a:tr>
              <a:tr h="1940394">
                <a:tc>
                  <a:txBody>
                    <a:bodyPr/>
                    <a:lstStyle/>
                    <a:p>
                      <a:r>
                        <a:rPr kumimoji="0" lang="ru-RU" sz="1800" kern="1200" dirty="0" smtClean="0">
                          <a:solidFill>
                            <a:schemeClr val="dk1"/>
                          </a:solidFill>
                          <a:effectLst/>
                          <a:latin typeface="+mn-lt"/>
                          <a:ea typeface="+mn-ea"/>
                          <a:cs typeface="+mn-cs"/>
                        </a:rPr>
                        <a:t>10) третейский суд - единоличный арбитр или коллегия арбитров;</a:t>
                      </a:r>
                      <a:endParaRPr kumimoji="0" lang="pl-PL" sz="1800" kern="1200" dirty="0" smtClean="0">
                        <a:solidFill>
                          <a:schemeClr val="dk1"/>
                        </a:solidFill>
                        <a:effectLst/>
                        <a:latin typeface="+mn-lt"/>
                        <a:ea typeface="+mn-ea"/>
                        <a:cs typeface="+mn-cs"/>
                      </a:endParaRPr>
                    </a:p>
                    <a:p>
                      <a:endParaRPr lang="pl-PL" dirty="0"/>
                    </a:p>
                  </a:txBody>
                  <a:tcPr/>
                </a:tc>
                <a:tc>
                  <a:txBody>
                    <a:bodyPr/>
                    <a:lstStyle/>
                    <a:p>
                      <a:r>
                        <a:rPr lang="pl-PL" dirty="0" smtClean="0"/>
                        <a:t>sąd arbitrażowy (polubowny);</a:t>
                      </a:r>
                    </a:p>
                    <a:p>
                      <a:r>
                        <a:rPr lang="pl-PL" dirty="0" smtClean="0"/>
                        <a:t>zespół orzekający sądu arbitrażowego  </a:t>
                      </a:r>
                      <a:endParaRPr lang="pl-PL" dirty="0"/>
                    </a:p>
                  </a:txBody>
                  <a:tcPr/>
                </a:tc>
              </a:tr>
              <a:tr h="2998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effectLst/>
                          <a:latin typeface="+mn-lt"/>
                          <a:ea typeface="+mn-ea"/>
                          <a:cs typeface="+mn-cs"/>
                        </a:rPr>
                        <a:t>11) третейский суд, образованный сторонами для разрешения конкретного спора, - третейский суд, осуществляющий арбитраж при отсутствии администрирования со стороны постоянно действующего арбитражного учреждения (за исключением возможного выполнения постоянно действующим арбитражным учреждением отдельных функций по администрированию конкретного спора, если это предусмотрено соглашением сторон арбитража)</a:t>
                      </a:r>
                      <a:endParaRPr kumimoji="0" lang="pl-PL" sz="1800" kern="1200" dirty="0" smtClean="0">
                        <a:solidFill>
                          <a:schemeClr val="dk1"/>
                        </a:solidFill>
                        <a:effectLst/>
                        <a:latin typeface="+mn-lt"/>
                        <a:ea typeface="+mn-ea"/>
                        <a:cs typeface="+mn-cs"/>
                      </a:endParaRPr>
                    </a:p>
                    <a:p>
                      <a:endParaRPr lang="pl-PL" dirty="0"/>
                    </a:p>
                  </a:txBody>
                  <a:tcPr/>
                </a:tc>
                <a:tc>
                  <a:txBody>
                    <a:bodyPr/>
                    <a:lstStyle/>
                    <a:p>
                      <a:r>
                        <a:rPr lang="pl-PL" dirty="0" smtClean="0"/>
                        <a:t>sąd arbitrażowy (polubowny) ad hoc;</a:t>
                      </a:r>
                    </a:p>
                    <a:p>
                      <a:r>
                        <a:rPr lang="pl-PL" dirty="0" smtClean="0"/>
                        <a:t>skład sądu arbitrażowego ad hoc</a:t>
                      </a:r>
                      <a:endParaRPr lang="ru-RU" dirty="0" smtClean="0"/>
                    </a:p>
                    <a:p>
                      <a:r>
                        <a:rPr lang="pl-PL" i="1" dirty="0" smtClean="0">
                          <a:solidFill>
                            <a:srgbClr val="00B050"/>
                          </a:solidFill>
                          <a:latin typeface="Times New Roman" panose="02020603050405020304" pitchFamily="18" charset="0"/>
                          <a:cs typeface="Times New Roman" panose="02020603050405020304" pitchFamily="18" charset="0"/>
                        </a:rPr>
                        <a:t>ad hoc - </a:t>
                      </a:r>
                      <a:r>
                        <a:rPr lang="ru-RU" i="1" dirty="0" smtClean="0">
                          <a:solidFill>
                            <a:srgbClr val="00B050"/>
                          </a:solidFill>
                          <a:latin typeface="Times New Roman" panose="02020603050405020304" pitchFamily="18" charset="0"/>
                          <a:cs typeface="Times New Roman" panose="02020603050405020304" pitchFamily="18" charset="0"/>
                        </a:rPr>
                        <a:t>для частного случая</a:t>
                      </a:r>
                      <a:endParaRPr lang="pl-PL" i="1" dirty="0" smtClean="0">
                        <a:solidFill>
                          <a:srgbClr val="00B050"/>
                        </a:solidFill>
                        <a:latin typeface="Times New Roman" panose="02020603050405020304" pitchFamily="18" charset="0"/>
                        <a:cs typeface="Times New Roman" panose="02020603050405020304" pitchFamily="18" charset="0"/>
                      </a:endParaRPr>
                    </a:p>
                    <a:p>
                      <a:endParaRPr lang="pl-PL" dirty="0"/>
                    </a:p>
                  </a:txBody>
                  <a:tcPr/>
                </a:tc>
              </a:tr>
            </a:tbl>
          </a:graphicData>
        </a:graphic>
      </p:graphicFrame>
      <p:sp>
        <p:nvSpPr>
          <p:cNvPr id="5" name="Prostokąt 4"/>
          <p:cNvSpPr/>
          <p:nvPr/>
        </p:nvSpPr>
        <p:spPr>
          <a:xfrm>
            <a:off x="0" y="5325308"/>
            <a:ext cx="9036496" cy="1477328"/>
          </a:xfrm>
          <a:prstGeom prst="rect">
            <a:avLst/>
          </a:prstGeom>
        </p:spPr>
        <p:txBody>
          <a:bodyPr wrap="square">
            <a:spAutoFit/>
          </a:bodyPr>
          <a:lstStyle/>
          <a:p>
            <a:pPr algn="ctr"/>
            <a:r>
              <a:rPr lang="ru-RU" i="1" dirty="0" smtClean="0">
                <a:solidFill>
                  <a:srgbClr val="0070C0"/>
                </a:solidFill>
                <a:latin typeface="Times New Roman" panose="02020603050405020304" pitchFamily="18" charset="0"/>
                <a:cs typeface="Times New Roman" panose="02020603050405020304" pitchFamily="18" charset="0"/>
              </a:rPr>
              <a:t>Третейский </a:t>
            </a:r>
            <a:r>
              <a:rPr lang="ru-RU" i="1" dirty="0">
                <a:solidFill>
                  <a:srgbClr val="0070C0"/>
                </a:solidFill>
                <a:latin typeface="Times New Roman" panose="02020603050405020304" pitchFamily="18" charset="0"/>
                <a:cs typeface="Times New Roman" panose="02020603050405020304" pitchFamily="18" charset="0"/>
              </a:rPr>
              <a:t>суд </a:t>
            </a:r>
            <a:r>
              <a:rPr lang="ru-RU" i="1" dirty="0" err="1">
                <a:solidFill>
                  <a:srgbClr val="0070C0"/>
                </a:solidFill>
                <a:latin typeface="Times New Roman" panose="02020603050405020304" pitchFamily="18" charset="0"/>
                <a:cs typeface="Times New Roman" panose="02020603050405020304" pitchFamily="18" charset="0"/>
              </a:rPr>
              <a:t>ad</a:t>
            </a:r>
            <a:r>
              <a:rPr lang="ru-RU" i="1" dirty="0">
                <a:solidFill>
                  <a:srgbClr val="0070C0"/>
                </a:solidFill>
                <a:latin typeface="Times New Roman" panose="02020603050405020304" pitchFamily="18" charset="0"/>
                <a:cs typeface="Times New Roman" panose="02020603050405020304" pitchFamily="18" charset="0"/>
              </a:rPr>
              <a:t> </a:t>
            </a:r>
            <a:r>
              <a:rPr lang="ru-RU" i="1" dirty="0" err="1">
                <a:solidFill>
                  <a:srgbClr val="0070C0"/>
                </a:solidFill>
                <a:latin typeface="Times New Roman" panose="02020603050405020304" pitchFamily="18" charset="0"/>
                <a:cs typeface="Times New Roman" panose="02020603050405020304" pitchFamily="18" charset="0"/>
              </a:rPr>
              <a:t>hoc</a:t>
            </a:r>
            <a:r>
              <a:rPr lang="ru-RU" i="1" dirty="0">
                <a:solidFill>
                  <a:srgbClr val="0070C0"/>
                </a:solidFill>
                <a:latin typeface="Times New Roman" panose="02020603050405020304" pitchFamily="18" charset="0"/>
                <a:cs typeface="Times New Roman" panose="02020603050405020304" pitchFamily="18" charset="0"/>
              </a:rPr>
              <a:t> (в терминологии Закона об арбитраже – третейский суд, образованный сторонами для разрешения конкретного спора) – суд, осуществляющий арбитраж при отсутствии администрирования со стороны постоянно действующего арбитражного учреждения</a:t>
            </a:r>
            <a:r>
              <a:rPr lang="ru-RU" i="1" dirty="0" smtClean="0">
                <a:solidFill>
                  <a:srgbClr val="0070C0"/>
                </a:solidFill>
                <a:latin typeface="Times New Roman" panose="02020603050405020304" pitchFamily="18" charset="0"/>
                <a:cs typeface="Times New Roman" panose="02020603050405020304" pitchFamily="18" charset="0"/>
              </a:rPr>
              <a:t>.</a:t>
            </a:r>
            <a:r>
              <a:rPr lang="pl-PL" i="1" dirty="0">
                <a:solidFill>
                  <a:srgbClr val="0070C0"/>
                </a:solidFill>
                <a:latin typeface="Times New Roman" panose="02020603050405020304" pitchFamily="18" charset="0"/>
                <a:cs typeface="Times New Roman" panose="02020603050405020304" pitchFamily="18" charset="0"/>
              </a:rPr>
              <a:t> </a:t>
            </a:r>
            <a:r>
              <a:rPr lang="pl-PL" i="1" dirty="0">
                <a:solidFill>
                  <a:srgbClr val="00B050"/>
                </a:solidFill>
                <a:latin typeface="Times New Roman" panose="02020603050405020304" pitchFamily="18" charset="0"/>
                <a:cs typeface="Times New Roman" panose="02020603050405020304" pitchFamily="18" charset="0"/>
              </a:rPr>
              <a:t>Postępowanie arbitrażowe ad hoc to postępowanie prowadzone przez arbitra lub zespół arbitrów niezwiązanych z żadnym stałym sądem polubownym.</a:t>
            </a:r>
            <a:endParaRPr lang="ru-RU"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00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612304"/>
          </a:xfrm>
        </p:spPr>
        <p:txBody>
          <a:bodyPr>
            <a:normAutofit/>
          </a:bodyPr>
          <a:lstStyle/>
          <a:p>
            <a:pPr algn="ctr"/>
            <a:r>
              <a:rPr lang="ru-RU" dirty="0" smtClean="0">
                <a:latin typeface="Times New Roman" panose="02020603050405020304" pitchFamily="18" charset="0"/>
                <a:cs typeface="Times New Roman" panose="02020603050405020304" pitchFamily="18" charset="0"/>
              </a:rPr>
              <a:t>Главная новелла </a:t>
            </a:r>
            <a:r>
              <a:rPr lang="ru-RU" dirty="0">
                <a:latin typeface="Times New Roman" panose="02020603050405020304" pitchFamily="18" charset="0"/>
                <a:cs typeface="Times New Roman" panose="02020603050405020304" pitchFamily="18" charset="0"/>
              </a:rPr>
              <a:t>Закона об арбитраже</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a:xfrm>
            <a:off x="467544" y="1124744"/>
            <a:ext cx="8229600" cy="5378152"/>
          </a:xfrm>
        </p:spPr>
        <p:txBody>
          <a:bodyPr>
            <a:normAutofit fontScale="62500" lnSpcReduction="20000"/>
          </a:bodyPr>
          <a:lstStyle/>
          <a:p>
            <a:pPr algn="just"/>
            <a:r>
              <a:rPr lang="ru-RU" sz="2900" dirty="0" smtClean="0">
                <a:latin typeface="Times New Roman" panose="02020603050405020304" pitchFamily="18" charset="0"/>
                <a:cs typeface="Times New Roman" panose="02020603050405020304" pitchFamily="18" charset="0"/>
              </a:rPr>
              <a:t>Главной новеллой Закона об арбитраже является новая разрешительная процедура создания постоянно действующего арбитражного учреждения, которое можно будет создать только при НКО (ранее это могло быть и просто ООО либо любая коммерческая </a:t>
            </a:r>
            <a:r>
              <a:rPr lang="ru-RU" sz="2900" dirty="0">
                <a:latin typeface="Times New Roman" panose="02020603050405020304" pitchFamily="18" charset="0"/>
                <a:cs typeface="Times New Roman" panose="02020603050405020304" pitchFamily="18" charset="0"/>
              </a:rPr>
              <a:t>организация). </a:t>
            </a:r>
            <a:r>
              <a:rPr lang="ru-RU" sz="2900" dirty="0" smtClean="0">
                <a:latin typeface="Times New Roman" panose="02020603050405020304" pitchFamily="18" charset="0"/>
                <a:cs typeface="Times New Roman" panose="02020603050405020304" pitchFamily="18" charset="0"/>
              </a:rPr>
              <a:t>Российские </a:t>
            </a:r>
            <a:r>
              <a:rPr lang="ru-RU" sz="2900" dirty="0">
                <a:latin typeface="Times New Roman" panose="02020603050405020304" pitchFamily="18" charset="0"/>
                <a:cs typeface="Times New Roman" panose="02020603050405020304" pitchFamily="18" charset="0"/>
              </a:rPr>
              <a:t>институциональные арбитражи создаются: при некоммерческих организациях; при условии получения права на осуществление функций арбитражного учреждения. </a:t>
            </a:r>
            <a:r>
              <a:rPr lang="ru-RU" sz="2900" dirty="0" smtClean="0">
                <a:latin typeface="Times New Roman" panose="02020603050405020304" pitchFamily="18" charset="0"/>
                <a:cs typeface="Times New Roman" panose="02020603050405020304" pitchFamily="18" charset="0"/>
              </a:rPr>
              <a:t/>
            </a:r>
            <a:br>
              <a:rPr lang="ru-RU" sz="2900" dirty="0" smtClean="0">
                <a:latin typeface="Times New Roman" panose="02020603050405020304" pitchFamily="18" charset="0"/>
                <a:cs typeface="Times New Roman" panose="02020603050405020304" pitchFamily="18" charset="0"/>
              </a:rPr>
            </a:br>
            <a:endParaRPr lang="ru-RU" sz="2900" dirty="0" smtClean="0">
              <a:latin typeface="Times New Roman" panose="02020603050405020304" pitchFamily="18" charset="0"/>
              <a:cs typeface="Times New Roman" panose="02020603050405020304" pitchFamily="18" charset="0"/>
            </a:endParaRPr>
          </a:p>
          <a:p>
            <a:pPr algn="just"/>
            <a:r>
              <a:rPr lang="ru-RU" sz="2900" dirty="0" smtClean="0">
                <a:latin typeface="Times New Roman" panose="02020603050405020304" pitchFamily="18" charset="0"/>
                <a:cs typeface="Times New Roman" panose="02020603050405020304" pitchFamily="18" charset="0"/>
              </a:rPr>
              <a:t>Наименование </a:t>
            </a:r>
            <a:r>
              <a:rPr lang="ru-RU" sz="2900" dirty="0">
                <a:latin typeface="Times New Roman" panose="02020603050405020304" pitchFamily="18" charset="0"/>
                <a:cs typeface="Times New Roman" panose="02020603050405020304" pitchFamily="18" charset="0"/>
              </a:rPr>
              <a:t>постоянно действующего арбитражного учреждения должно содержать указание на полное или сокращенное наименование некоммерческой организации, при которой оно создано. Это правило не распространяется только на Международный коммерческий арбитражный суд и Морскую арбитражную комиссию при ТПП РФ. Образовать одно арбитражное учреждение при двух и более НКО никто не сможет.</a:t>
            </a:r>
            <a:br>
              <a:rPr lang="ru-RU" sz="2900" dirty="0">
                <a:latin typeface="Times New Roman" panose="02020603050405020304" pitchFamily="18" charset="0"/>
                <a:cs typeface="Times New Roman" panose="02020603050405020304" pitchFamily="18" charset="0"/>
              </a:rPr>
            </a:br>
            <a:endParaRPr lang="ru-RU" sz="2900" dirty="0">
              <a:latin typeface="Times New Roman" panose="02020603050405020304" pitchFamily="18" charset="0"/>
              <a:cs typeface="Times New Roman" panose="02020603050405020304" pitchFamily="18" charset="0"/>
            </a:endParaRPr>
          </a:p>
          <a:p>
            <a:pPr algn="just"/>
            <a:r>
              <a:rPr lang="ru-RU" sz="2900" dirty="0">
                <a:latin typeface="Times New Roman" panose="02020603050405020304" pitchFamily="18" charset="0"/>
                <a:cs typeface="Times New Roman" panose="02020603050405020304" pitchFamily="18" charset="0"/>
              </a:rPr>
              <a:t>Постоянно действующее арбитражное учреждение вправе осуществлять свою деятельность при условии получения некоммерческой организацией, при которой оно создано, права на осуществление функций постоянно действующего арбитражного учреждения, предоставляемого актом Правительства РФ, принимаемым в установленном им порядке, на основании рекомендации Совета по совершенствованию третейского разбирательства. </a:t>
            </a:r>
          </a:p>
          <a:p>
            <a:endParaRPr lang="pl-PL" dirty="0"/>
          </a:p>
        </p:txBody>
      </p:sp>
    </p:spTree>
    <p:extLst>
      <p:ext uri="{BB962C8B-B14F-4D97-AF65-F5344CB8AC3E}">
        <p14:creationId xmlns:p14="http://schemas.microsoft.com/office/powerpoint/2010/main" val="468467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ru-RU" dirty="0" smtClean="0">
                <a:solidFill>
                  <a:srgbClr val="FFC000"/>
                </a:solidFill>
                <a:latin typeface="Times New Roman" panose="02020603050405020304" pitchFamily="18" charset="0"/>
                <a:cs typeface="Times New Roman" panose="02020603050405020304" pitchFamily="18" charset="0"/>
              </a:rPr>
              <a:t>Постоянно действующее арбитражное учреждение будет создаваться только при НКО</a:t>
            </a:r>
            <a:endParaRPr lang="pl-PL" dirty="0">
              <a:solidFill>
                <a:srgbClr val="FFC000"/>
              </a:solidFill>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a:xfrm>
            <a:off x="457200" y="1219200"/>
            <a:ext cx="8435280" cy="4937760"/>
          </a:xfrm>
        </p:spPr>
        <p:txBody>
          <a:bodyPr>
            <a:normAutofit fontScale="92500" lnSpcReduction="10000"/>
          </a:bodyPr>
          <a:lstStyle/>
          <a:p>
            <a:pPr algn="just"/>
            <a:r>
              <a:rPr lang="ru-RU" dirty="0">
                <a:solidFill>
                  <a:srgbClr val="0070C0"/>
                </a:solidFill>
                <a:latin typeface="Times New Roman" panose="02020603050405020304" pitchFamily="18" charset="0"/>
                <a:cs typeface="Times New Roman" panose="02020603050405020304" pitchFamily="18" charset="0"/>
              </a:rPr>
              <a:t>Некоммерческая </a:t>
            </a:r>
            <a:r>
              <a:rPr lang="ru-RU" dirty="0" smtClean="0">
                <a:solidFill>
                  <a:srgbClr val="0070C0"/>
                </a:solidFill>
                <a:latin typeface="Times New Roman" panose="02020603050405020304" pitchFamily="18" charset="0"/>
                <a:cs typeface="Times New Roman" panose="02020603050405020304" pitchFamily="18" charset="0"/>
              </a:rPr>
              <a:t>организация </a:t>
            </a:r>
            <a:r>
              <a:rPr lang="ru-RU" dirty="0">
                <a:latin typeface="Times New Roman" panose="02020603050405020304" pitchFamily="18" charset="0"/>
                <a:cs typeface="Times New Roman" panose="02020603050405020304" pitchFamily="18" charset="0"/>
              </a:rPr>
              <a:t>(НКО) — организация, не имеющая в качестве основной цели своей деятельности извлечение прибыли и не распределяющая полученную прибыль между </a:t>
            </a:r>
            <a:r>
              <a:rPr lang="ru-RU" dirty="0" smtClean="0">
                <a:latin typeface="Times New Roman" panose="02020603050405020304" pitchFamily="18" charset="0"/>
                <a:cs typeface="Times New Roman" panose="02020603050405020304" pitchFamily="18" charset="0"/>
              </a:rPr>
              <a:t>участниками</a:t>
            </a:r>
            <a:r>
              <a:rPr lang="pl-PL" dirty="0">
                <a:latin typeface="Times New Roman" panose="02020603050405020304" pitchFamily="18" charset="0"/>
                <a:cs typeface="Times New Roman" panose="02020603050405020304" pitchFamily="18" charset="0"/>
              </a:rPr>
              <a:t> - </a:t>
            </a:r>
            <a:r>
              <a:rPr lang="pl-PL" dirty="0" smtClean="0">
                <a:solidFill>
                  <a:srgbClr val="0070C0"/>
                </a:solidFill>
                <a:latin typeface="Times New Roman" panose="02020603050405020304" pitchFamily="18" charset="0"/>
                <a:cs typeface="Times New Roman" panose="02020603050405020304" pitchFamily="18" charset="0"/>
              </a:rPr>
              <a:t>organizacja non-profit</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Например,</a:t>
            </a:r>
            <a:r>
              <a:rPr lang="ru-RU" dirty="0">
                <a:latin typeface="Times New Roman" panose="02020603050405020304" pitchFamily="18" charset="0"/>
                <a:cs typeface="Times New Roman" panose="02020603050405020304" pitchFamily="18" charset="0"/>
              </a:rPr>
              <a:t> одним из видов НКО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является </a:t>
            </a:r>
            <a:r>
              <a:rPr lang="ru-RU" dirty="0" smtClean="0">
                <a:latin typeface="Times New Roman" panose="02020603050405020304" pitchFamily="18" charset="0"/>
                <a:cs typeface="Times New Roman" panose="02020603050405020304" pitchFamily="18" charset="0"/>
              </a:rPr>
              <a:t>СРО</a:t>
            </a:r>
            <a:r>
              <a:rPr lang="pl-PL"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algn="just"/>
            <a:r>
              <a:rPr lang="ru-RU" dirty="0">
                <a:solidFill>
                  <a:srgbClr val="00B050"/>
                </a:solidFill>
                <a:latin typeface="Times New Roman" panose="02020603050405020304" pitchFamily="18" charset="0"/>
                <a:cs typeface="Times New Roman" panose="02020603050405020304" pitchFamily="18" charset="0"/>
              </a:rPr>
              <a:t>СРО - Саморегулируемые организации </a:t>
            </a:r>
            <a:r>
              <a:rPr lang="pl-PL" dirty="0" smtClean="0">
                <a:latin typeface="Times New Roman" panose="02020603050405020304" pitchFamily="18" charset="0"/>
                <a:cs typeface="Times New Roman" panose="02020603050405020304" pitchFamily="18" charset="0"/>
              </a:rPr>
              <a:t>(</a:t>
            </a:r>
            <a:r>
              <a:rPr lang="pl-PL" dirty="0" smtClean="0">
                <a:solidFill>
                  <a:srgbClr val="00B050"/>
                </a:solidFill>
                <a:latin typeface="Times New Roman" panose="02020603050405020304" pitchFamily="18" charset="0"/>
                <a:cs typeface="Times New Roman" panose="02020603050405020304" pitchFamily="18" charset="0"/>
              </a:rPr>
              <a:t>organizacje samorządu gospodarczego</a:t>
            </a:r>
            <a:r>
              <a:rPr lang="pl-PL"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некоммерческие организации, объединяющие субъекты предпринимательской деятельности, работающие в определенной отрасли производства товаров (работ, услуг), либо объединяющие субъекты профессиональной деятельности определенного </a:t>
            </a:r>
            <a:r>
              <a:rPr lang="ru-RU" dirty="0" smtClean="0">
                <a:latin typeface="Times New Roman" panose="02020603050405020304" pitchFamily="18" charset="0"/>
                <a:cs typeface="Times New Roman" panose="02020603050405020304" pitchFamily="18" charset="0"/>
              </a:rPr>
              <a:t>вида – </a:t>
            </a:r>
            <a:r>
              <a:rPr lang="pl-PL" i="1" dirty="0" smtClean="0">
                <a:solidFill>
                  <a:srgbClr val="00B050"/>
                </a:solidFill>
                <a:latin typeface="Times New Roman" panose="02020603050405020304" pitchFamily="18" charset="0"/>
                <a:cs typeface="Times New Roman" panose="02020603050405020304" pitchFamily="18" charset="0"/>
              </a:rPr>
              <a:t>izba gospodarcza</a:t>
            </a:r>
            <a:r>
              <a:rPr lang="pl-PL"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marL="0" indent="0" algn="just">
              <a:buNone/>
            </a:pPr>
            <a:r>
              <a:rPr lang="pl-PL" i="1" dirty="0" smtClean="0">
                <a:solidFill>
                  <a:srgbClr val="FFC000"/>
                </a:solidFill>
                <a:latin typeface="Times New Roman" panose="02020603050405020304" pitchFamily="18" charset="0"/>
                <a:cs typeface="Times New Roman" panose="02020603050405020304" pitchFamily="18" charset="0"/>
              </a:rPr>
              <a:t>Stały </a:t>
            </a:r>
            <a:r>
              <a:rPr lang="pl-PL" i="1" dirty="0">
                <a:solidFill>
                  <a:srgbClr val="FFC000"/>
                </a:solidFill>
                <a:latin typeface="Times New Roman" panose="02020603050405020304" pitchFamily="18" charset="0"/>
                <a:cs typeface="Times New Roman" panose="02020603050405020304" pitchFamily="18" charset="0"/>
              </a:rPr>
              <a:t>sąd arbitrażowy </a:t>
            </a:r>
            <a:r>
              <a:rPr lang="pl-PL" i="1" dirty="0" smtClean="0">
                <a:solidFill>
                  <a:srgbClr val="FFC000"/>
                </a:solidFill>
                <a:latin typeface="Times New Roman" panose="02020603050405020304" pitchFamily="18" charset="0"/>
                <a:cs typeface="Times New Roman" panose="02020603050405020304" pitchFamily="18" charset="0"/>
              </a:rPr>
              <a:t>może zostać powołany wyłącznie przy organizacjach samorządu gospodarczego typu izb gospodarczych</a:t>
            </a:r>
            <a:r>
              <a:rPr lang="pl-PL" dirty="0" smtClean="0">
                <a:solidFill>
                  <a:srgbClr val="FFC000"/>
                </a:solidFill>
                <a:latin typeface="Times New Roman" panose="02020603050405020304" pitchFamily="18" charset="0"/>
                <a:cs typeface="Times New Roman" panose="02020603050405020304" pitchFamily="18" charset="0"/>
              </a:rPr>
              <a:t>.</a:t>
            </a:r>
            <a:endParaRPr lang="pl-PL" dirty="0">
              <a:solidFill>
                <a:srgbClr val="FFC000"/>
              </a:solidFill>
              <a:latin typeface="Times New Roman" panose="02020603050405020304" pitchFamily="18" charset="0"/>
              <a:cs typeface="Times New Roman" panose="02020603050405020304" pitchFamily="18" charset="0"/>
            </a:endParaRPr>
          </a:p>
          <a:p>
            <a:pPr algn="just"/>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normAutofit fontScale="62500" lnSpcReduction="20000"/>
          </a:bodyPr>
          <a:lstStyle/>
          <a:p>
            <a:pPr marL="0" indent="0">
              <a:buNone/>
            </a:pPr>
            <a:endParaRPr lang="ru-RU" sz="4000" dirty="0">
              <a:latin typeface="Times New Roman" panose="02020603050405020304" pitchFamily="18" charset="0"/>
              <a:cs typeface="Times New Roman" panose="02020603050405020304" pitchFamily="18" charset="0"/>
            </a:endParaRPr>
          </a:p>
          <a:p>
            <a:r>
              <a:rPr lang="ru-RU" sz="4000" dirty="0">
                <a:latin typeface="Times New Roman" panose="02020603050405020304" pitchFamily="18" charset="0"/>
                <a:cs typeface="Times New Roman" panose="02020603050405020304" pitchFamily="18" charset="0"/>
              </a:rPr>
              <a:t>Разрешительный порядок для российских институциональных </a:t>
            </a:r>
            <a:r>
              <a:rPr lang="ru-RU" sz="4000" dirty="0" smtClean="0">
                <a:latin typeface="Times New Roman" panose="02020603050405020304" pitchFamily="18" charset="0"/>
                <a:cs typeface="Times New Roman" panose="02020603050405020304" pitchFamily="18" charset="0"/>
              </a:rPr>
              <a:t>арбитражей </a:t>
            </a:r>
            <a:r>
              <a:rPr lang="ru-RU" sz="4000" dirty="0">
                <a:latin typeface="Times New Roman" panose="02020603050405020304" pitchFamily="18" charset="0"/>
                <a:cs typeface="Times New Roman" panose="02020603050405020304" pitchFamily="18" charset="0"/>
              </a:rPr>
              <a:t>и иностранных арбитражных учреждений; МКАС и МКК при ТПП не требуется получения разрешения.</a:t>
            </a:r>
          </a:p>
          <a:p>
            <a:r>
              <a:rPr lang="ru-RU" sz="4000" dirty="0">
                <a:latin typeface="Times New Roman" panose="02020603050405020304" pitchFamily="18" charset="0"/>
                <a:cs typeface="Times New Roman" panose="02020603050405020304" pitchFamily="18" charset="0"/>
              </a:rPr>
              <a:t>Предпочтение институциональным арбитражам по сравнению с третейскими судами </a:t>
            </a:r>
            <a:r>
              <a:rPr lang="ru-RU" sz="4000" dirty="0" err="1">
                <a:latin typeface="Times New Roman" panose="02020603050405020304" pitchFamily="18" charset="0"/>
                <a:cs typeface="Times New Roman" panose="02020603050405020304" pitchFamily="18" charset="0"/>
              </a:rPr>
              <a:t>ad</a:t>
            </a:r>
            <a:r>
              <a:rPr lang="ru-RU" sz="4000" dirty="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hoc</a:t>
            </a:r>
            <a:r>
              <a:rPr lang="ru-RU" sz="4000"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a:p>
            <a:r>
              <a:rPr lang="ru-RU" sz="4000" dirty="0">
                <a:latin typeface="Times New Roman" panose="02020603050405020304" pitchFamily="18" charset="0"/>
                <a:cs typeface="Times New Roman" panose="02020603050405020304" pitchFamily="18" charset="0"/>
              </a:rPr>
              <a:t>Конкретизация порядка содействия государственными судами сторонам арбитража и контроля за третейским разбирательством.</a:t>
            </a:r>
          </a:p>
          <a:p>
            <a:r>
              <a:rPr lang="ru-RU" sz="4000" dirty="0">
                <a:latin typeface="Times New Roman" panose="02020603050405020304" pitchFamily="18" charset="0"/>
                <a:cs typeface="Times New Roman" panose="02020603050405020304" pitchFamily="18" charset="0"/>
              </a:rPr>
              <a:t>Сохранение дуализма регулирования МКА и внутреннего арбитража, при существенном сближение процедур их регулирования и применении положений Закона об арбитраже к деятельности МКА в России.</a:t>
            </a:r>
          </a:p>
          <a:p>
            <a:endParaRPr lang="ru-RU" sz="4000" dirty="0">
              <a:latin typeface="Times New Roman" panose="02020603050405020304" pitchFamily="18" charset="0"/>
              <a:cs typeface="Times New Roman" panose="02020603050405020304" pitchFamily="18" charset="0"/>
            </a:endParaRPr>
          </a:p>
          <a:p>
            <a:endParaRPr lang="pl-PL" sz="1600" dirty="0">
              <a:latin typeface="Times New Roman" panose="02020603050405020304" pitchFamily="18" charset="0"/>
              <a:cs typeface="Times New Roman" panose="02020603050405020304" pitchFamily="18" charset="0"/>
            </a:endParaRPr>
          </a:p>
        </p:txBody>
      </p:sp>
      <p:sp>
        <p:nvSpPr>
          <p:cNvPr id="5" name="Tytuł 1"/>
          <p:cNvSpPr txBox="1">
            <a:spLocks/>
          </p:cNvSpPr>
          <p:nvPr/>
        </p:nvSpPr>
        <p:spPr>
          <a:xfrm>
            <a:off x="457200" y="152400"/>
            <a:ext cx="8229600" cy="540296"/>
          </a:xfrm>
          <a:prstGeom prst="rect">
            <a:avLst/>
          </a:prstGeom>
        </p:spPr>
        <p:txBody>
          <a:bodyPr vert="horz" anchor="b" anchorCtr="0">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ru-RU" dirty="0" smtClean="0">
                <a:latin typeface="Times New Roman" panose="02020603050405020304" pitchFamily="18" charset="0"/>
                <a:cs typeface="Times New Roman" panose="02020603050405020304" pitchFamily="18" charset="0"/>
              </a:rPr>
              <a:t>Ключевые новеллы третейской реформы</a:t>
            </a:r>
            <a:r>
              <a:rPr lang="pl-PL" dirty="0" smtClean="0">
                <a:latin typeface="Times New Roman" panose="02020603050405020304" pitchFamily="18" charset="0"/>
                <a:cs typeface="Times New Roman" panose="02020603050405020304" pitchFamily="18" charset="0"/>
              </a:rPr>
              <a:t>        </a:t>
            </a:r>
            <a:r>
              <a:rPr lang="pl-PL" sz="1300" b="1" i="1" dirty="0" smtClean="0">
                <a:latin typeface="Times New Roman" panose="02020603050405020304" pitchFamily="18" charset="0"/>
                <a:cs typeface="Times New Roman" panose="02020603050405020304" pitchFamily="18" charset="0"/>
              </a:rPr>
              <a:t>2/3</a:t>
            </a:r>
            <a:endParaRPr lang="pl-PL" sz="13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589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1219200"/>
            <a:ext cx="8229600" cy="5234136"/>
          </a:xfrm>
        </p:spPr>
        <p:txBody>
          <a:bodyPr>
            <a:normAutofit fontScale="77500" lnSpcReduction="20000"/>
          </a:bodyPr>
          <a:lstStyle/>
          <a:p>
            <a:pPr algn="just"/>
            <a:r>
              <a:rPr lang="ru-RU" sz="2900" dirty="0" smtClean="0">
                <a:latin typeface="Times New Roman" panose="02020603050405020304" pitchFamily="18" charset="0"/>
                <a:cs typeface="Times New Roman" panose="02020603050405020304" pitchFamily="18" charset="0"/>
              </a:rPr>
              <a:t>Требования </a:t>
            </a:r>
            <a:r>
              <a:rPr lang="ru-RU" sz="2900" dirty="0">
                <a:latin typeface="Times New Roman" panose="02020603050405020304" pitchFamily="18" charset="0"/>
                <a:cs typeface="Times New Roman" panose="02020603050405020304" pitchFamily="18" charset="0"/>
              </a:rPr>
              <a:t>для российских арбитражных учреждений:</a:t>
            </a:r>
          </a:p>
          <a:p>
            <a:pPr algn="just"/>
            <a:r>
              <a:rPr lang="ru-RU" sz="2900" dirty="0">
                <a:latin typeface="Times New Roman" panose="02020603050405020304" pitchFamily="18" charset="0"/>
                <a:cs typeface="Times New Roman" panose="02020603050405020304" pitchFamily="18" charset="0"/>
              </a:rPr>
              <a:t>правила арбитражного учреждения и рекомендованные списки арбитров</a:t>
            </a:r>
            <a:r>
              <a:rPr lang="ru-RU" sz="2900" dirty="0" smtClean="0">
                <a:latin typeface="Times New Roman" panose="02020603050405020304" pitchFamily="18" charset="0"/>
                <a:cs typeface="Times New Roman" panose="02020603050405020304" pitchFamily="18" charset="0"/>
              </a:rPr>
              <a:t>;</a:t>
            </a:r>
            <a:endParaRPr lang="ru-RU" sz="2900" dirty="0">
              <a:latin typeface="Times New Roman" panose="02020603050405020304" pitchFamily="18" charset="0"/>
              <a:cs typeface="Times New Roman" panose="02020603050405020304" pitchFamily="18" charset="0"/>
            </a:endParaRPr>
          </a:p>
          <a:p>
            <a:pPr algn="just"/>
            <a:r>
              <a:rPr lang="ru-RU" sz="2900" dirty="0">
                <a:latin typeface="Times New Roman" panose="02020603050405020304" pitchFamily="18" charset="0"/>
                <a:cs typeface="Times New Roman" panose="02020603050405020304" pitchFamily="18" charset="0"/>
              </a:rPr>
              <a:t>достоверная информация о некоммерческой </a:t>
            </a:r>
            <a:r>
              <a:rPr lang="ru-RU" sz="2900" dirty="0" smtClean="0">
                <a:latin typeface="Times New Roman" panose="02020603050405020304" pitchFamily="18" charset="0"/>
                <a:cs typeface="Times New Roman" panose="02020603050405020304" pitchFamily="18" charset="0"/>
              </a:rPr>
              <a:t>организации</a:t>
            </a:r>
            <a:r>
              <a:rPr lang="pl-PL" sz="2900" dirty="0" smtClean="0">
                <a:latin typeface="Times New Roman" panose="02020603050405020304" pitchFamily="18" charset="0"/>
                <a:cs typeface="Times New Roman" panose="02020603050405020304" pitchFamily="18" charset="0"/>
              </a:rPr>
              <a:t>;</a:t>
            </a:r>
          </a:p>
          <a:p>
            <a:pPr algn="just"/>
            <a:r>
              <a:rPr lang="ru-RU" sz="2900" dirty="0" smtClean="0">
                <a:latin typeface="Times New Roman" panose="02020603050405020304" pitchFamily="18" charset="0"/>
                <a:cs typeface="Times New Roman" panose="02020603050405020304" pitchFamily="18" charset="0"/>
              </a:rPr>
              <a:t>репутация </a:t>
            </a:r>
            <a:r>
              <a:rPr lang="ru-RU" sz="2900" dirty="0">
                <a:latin typeface="Times New Roman" panose="02020603050405020304" pitchFamily="18" charset="0"/>
                <a:cs typeface="Times New Roman" panose="02020603050405020304" pitchFamily="18" charset="0"/>
              </a:rPr>
              <a:t>НКО, масштаб и характер ее деятельности, с учетом состава ее участников, позволяющие обеспечивать высокий уровень организации деятельности арбитражного учреждения, в том числе в части финансового обеспечения создания и деятельности учреждения, осуществление ею деятельности, направленной на развитие арбитража в России</a:t>
            </a:r>
            <a:r>
              <a:rPr lang="ru-RU" sz="2900" dirty="0" smtClean="0">
                <a:latin typeface="Times New Roman" panose="02020603050405020304" pitchFamily="18" charset="0"/>
                <a:cs typeface="Times New Roman" panose="02020603050405020304" pitchFamily="18" charset="0"/>
              </a:rPr>
              <a:t>.</a:t>
            </a:r>
          </a:p>
          <a:p>
            <a:pPr algn="just"/>
            <a:r>
              <a:rPr lang="ru-RU" sz="2900" dirty="0">
                <a:latin typeface="Times New Roman" panose="02020603050405020304" pitchFamily="18" charset="0"/>
                <a:cs typeface="Times New Roman" panose="02020603050405020304" pitchFamily="18" charset="0"/>
              </a:rPr>
              <a:t>Иностранные арбитражные учреждения для проведения арбитражей в России в качестве институционального арбитража также должны получить право на осуществление функций арбитражного учреждения, однако при этом отсутствуют требования о форме, в которой они должны быть учреждены.</a:t>
            </a:r>
          </a:p>
          <a:p>
            <a:pPr algn="just"/>
            <a:r>
              <a:rPr lang="ru-RU" sz="2900" dirty="0">
                <a:latin typeface="Times New Roman" panose="02020603050405020304" pitchFamily="18" charset="0"/>
                <a:cs typeface="Times New Roman" panose="02020603050405020304" pitchFamily="18" charset="0"/>
              </a:rPr>
              <a:t>Требование	для	иностранных	арбитражных	</a:t>
            </a:r>
            <a:r>
              <a:rPr lang="ru-RU" sz="2900" dirty="0" smtClean="0">
                <a:latin typeface="Times New Roman" panose="02020603050405020304" pitchFamily="18" charset="0"/>
                <a:cs typeface="Times New Roman" panose="02020603050405020304" pitchFamily="18" charset="0"/>
              </a:rPr>
              <a:t>учреждений</a:t>
            </a:r>
            <a:r>
              <a:rPr lang="pl-PL" sz="2900" dirty="0" smtClean="0">
                <a:latin typeface="Times New Roman" panose="02020603050405020304" pitchFamily="18" charset="0"/>
                <a:cs typeface="Times New Roman" panose="02020603050405020304" pitchFamily="18" charset="0"/>
              </a:rPr>
              <a:t> </a:t>
            </a:r>
            <a:r>
              <a:rPr lang="ru-RU" sz="2900" dirty="0" smtClean="0">
                <a:latin typeface="Times New Roman" panose="02020603050405020304" pitchFamily="18" charset="0"/>
                <a:cs typeface="Times New Roman" panose="02020603050405020304" pitchFamily="18" charset="0"/>
              </a:rPr>
              <a:t>–</a:t>
            </a:r>
            <a:r>
              <a:rPr lang="ru-RU" sz="2900" dirty="0">
                <a:latin typeface="Times New Roman" panose="02020603050405020304" pitchFamily="18" charset="0"/>
                <a:cs typeface="Times New Roman" panose="02020603050405020304" pitchFamily="18" charset="0"/>
              </a:rPr>
              <a:t>	широко	</a:t>
            </a:r>
            <a:r>
              <a:rPr lang="ru-RU" sz="2900" dirty="0" smtClean="0">
                <a:latin typeface="Times New Roman" panose="02020603050405020304" pitchFamily="18" charset="0"/>
                <a:cs typeface="Times New Roman" panose="02020603050405020304" pitchFamily="18" charset="0"/>
              </a:rPr>
              <a:t>признанная</a:t>
            </a:r>
            <a:r>
              <a:rPr lang="pl-PL" sz="2900" dirty="0" smtClean="0">
                <a:latin typeface="Times New Roman" panose="02020603050405020304" pitchFamily="18" charset="0"/>
                <a:cs typeface="Times New Roman" panose="02020603050405020304" pitchFamily="18" charset="0"/>
              </a:rPr>
              <a:t> </a:t>
            </a:r>
            <a:r>
              <a:rPr lang="ru-RU" sz="2900" dirty="0" smtClean="0">
                <a:latin typeface="Times New Roman" panose="02020603050405020304" pitchFamily="18" charset="0"/>
                <a:cs typeface="Times New Roman" panose="02020603050405020304" pitchFamily="18" charset="0"/>
              </a:rPr>
              <a:t>международная </a:t>
            </a:r>
            <a:r>
              <a:rPr lang="ru-RU" sz="2900" dirty="0">
                <a:latin typeface="Times New Roman" panose="02020603050405020304" pitchFamily="18" charset="0"/>
                <a:cs typeface="Times New Roman" panose="02020603050405020304" pitchFamily="18" charset="0"/>
              </a:rPr>
              <a:t>репутация.</a:t>
            </a:r>
          </a:p>
          <a:p>
            <a:endParaRPr lang="ru-RU" dirty="0"/>
          </a:p>
          <a:p>
            <a:endParaRPr lang="pl-PL" dirty="0"/>
          </a:p>
        </p:txBody>
      </p:sp>
      <p:sp>
        <p:nvSpPr>
          <p:cNvPr id="6" name="Tytuł 1"/>
          <p:cNvSpPr>
            <a:spLocks noGrp="1"/>
          </p:cNvSpPr>
          <p:nvPr>
            <p:ph type="title"/>
          </p:nvPr>
        </p:nvSpPr>
        <p:spPr>
          <a:xfrm>
            <a:off x="457200" y="152400"/>
            <a:ext cx="8229600" cy="540296"/>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Ключевые новеллы третейской реформы</a:t>
            </a:r>
            <a:r>
              <a:rPr lang="pl-PL" dirty="0" smtClean="0">
                <a:latin typeface="Times New Roman" panose="02020603050405020304" pitchFamily="18" charset="0"/>
                <a:cs typeface="Times New Roman" panose="02020603050405020304" pitchFamily="18" charset="0"/>
              </a:rPr>
              <a:t>        </a:t>
            </a:r>
            <a:r>
              <a:rPr lang="pl-PL" sz="1300" b="1" i="1" dirty="0" smtClean="0">
                <a:latin typeface="Times New Roman" panose="02020603050405020304" pitchFamily="18" charset="0"/>
                <a:cs typeface="Times New Roman" panose="02020603050405020304" pitchFamily="18" charset="0"/>
              </a:rPr>
              <a:t>3/3</a:t>
            </a:r>
            <a:endParaRPr lang="pl-PL" sz="13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43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latin typeface="Times New Roman" panose="02020603050405020304" pitchFamily="18" charset="0"/>
                <a:cs typeface="Times New Roman" panose="02020603050405020304" pitchFamily="18" charset="0"/>
              </a:rPr>
              <a:t>„Sąd niepaństwowy”</a:t>
            </a:r>
            <a:r>
              <a:rPr lang="pl-PL" dirty="0">
                <a:latin typeface="Times New Roman" panose="02020603050405020304" pitchFamily="18" charset="0"/>
                <a:cs typeface="Times New Roman" panose="02020603050405020304" pitchFamily="18" charset="0"/>
              </a:rPr>
              <a:t/>
            </a:r>
            <a:br>
              <a:rPr lang="pl-PL" dirty="0">
                <a:latin typeface="Times New Roman" panose="02020603050405020304" pitchFamily="18" charset="0"/>
                <a:cs typeface="Times New Roman" panose="02020603050405020304" pitchFamily="18" charset="0"/>
              </a:rPr>
            </a:br>
            <a:endParaRPr lang="pl-PL" dirty="0"/>
          </a:p>
        </p:txBody>
      </p:sp>
      <p:sp>
        <p:nvSpPr>
          <p:cNvPr id="3" name="Symbol zastępczy zawartości 2"/>
          <p:cNvSpPr>
            <a:spLocks noGrp="1"/>
          </p:cNvSpPr>
          <p:nvPr>
            <p:ph sz="quarter" idx="1"/>
          </p:nvPr>
        </p:nvSpPr>
        <p:spPr/>
        <p:txBody>
          <a:bodyPr>
            <a:normAutofit/>
          </a:bodyPr>
          <a:lstStyle/>
          <a:p>
            <a:r>
              <a:rPr lang="pl-PL" dirty="0">
                <a:latin typeface="Times New Roman" panose="02020603050405020304" pitchFamily="18" charset="0"/>
                <a:cs typeface="Times New Roman" panose="02020603050405020304" pitchFamily="18" charset="0"/>
              </a:rPr>
              <a:t>Arbitraż (z fr. </a:t>
            </a:r>
            <a:r>
              <a:rPr lang="pl-PL" dirty="0" smtClean="0">
                <a:latin typeface="Times New Roman" panose="02020603050405020304" pitchFamily="18" charset="0"/>
                <a:cs typeface="Times New Roman" panose="02020603050405020304" pitchFamily="18" charset="0"/>
              </a:rPr>
              <a:t>„</a:t>
            </a:r>
            <a:r>
              <a:rPr lang="pl-PL" dirty="0" err="1" smtClean="0">
                <a:latin typeface="Times New Roman" panose="02020603050405020304" pitchFamily="18" charset="0"/>
                <a:cs typeface="Times New Roman" panose="02020603050405020304" pitchFamily="18" charset="0"/>
              </a:rPr>
              <a:t>arbitrage</a:t>
            </a:r>
            <a:r>
              <a:rPr lang="pl-PL"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sąd rozjemczy – </a:t>
            </a:r>
            <a:r>
              <a:rPr lang="ru-RU" dirty="0">
                <a:latin typeface="Times New Roman" panose="02020603050405020304" pitchFamily="18" charset="0"/>
                <a:cs typeface="Times New Roman" panose="02020603050405020304" pitchFamily="18" charset="0"/>
              </a:rPr>
              <a:t>примирительный </a:t>
            </a:r>
            <a:r>
              <a:rPr lang="ru-RU" dirty="0" smtClean="0">
                <a:latin typeface="Times New Roman" panose="02020603050405020304" pitchFamily="18" charset="0"/>
                <a:cs typeface="Times New Roman" panose="02020603050405020304" pitchFamily="18" charset="0"/>
              </a:rPr>
              <a:t>суд,</a:t>
            </a:r>
            <a:r>
              <a:rPr lang="pl-PL" dirty="0" smtClean="0">
                <a:latin typeface="Times New Roman" panose="02020603050405020304" pitchFamily="18" charset="0"/>
                <a:cs typeface="Times New Roman" panose="02020603050405020304" pitchFamily="18" charset="0"/>
              </a:rPr>
              <a:t> łac</a:t>
            </a: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„arbiter” - </a:t>
            </a:r>
            <a:r>
              <a:rPr lang="pl-PL" dirty="0">
                <a:latin typeface="Times New Roman" panose="02020603050405020304" pitchFamily="18" charset="0"/>
                <a:cs typeface="Times New Roman" panose="02020603050405020304" pitchFamily="18" charset="0"/>
              </a:rPr>
              <a:t>rozjemca</a:t>
            </a:r>
            <a:r>
              <a:rPr lang="pl-PL"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Третейский </a:t>
            </a:r>
            <a:r>
              <a:rPr lang="ru-RU" dirty="0">
                <a:latin typeface="Times New Roman" panose="02020603050405020304" pitchFamily="18" charset="0"/>
                <a:cs typeface="Times New Roman" panose="02020603050405020304" pitchFamily="18" charset="0"/>
              </a:rPr>
              <a:t>суд </a:t>
            </a:r>
            <a:r>
              <a:rPr lang="ru-RU" dirty="0" smtClean="0">
                <a:latin typeface="Times New Roman" panose="02020603050405020304" pitchFamily="18" charset="0"/>
                <a:cs typeface="Times New Roman" panose="02020603050405020304" pitchFamily="18" charset="0"/>
              </a:rPr>
              <a:t>(коммерческий </a:t>
            </a:r>
            <a:r>
              <a:rPr lang="ru-RU" dirty="0">
                <a:latin typeface="Times New Roman" panose="02020603050405020304" pitchFamily="18" charset="0"/>
                <a:cs typeface="Times New Roman" panose="02020603050405020304" pitchFamily="18" charset="0"/>
              </a:rPr>
              <a:t>арбитраж) — негосударственный судебный орган, разрешающий споры по экономическим (хозяйственным) </a:t>
            </a:r>
            <a:r>
              <a:rPr lang="ru-RU" dirty="0" smtClean="0">
                <a:latin typeface="Times New Roman" panose="02020603050405020304" pitchFamily="18" charset="0"/>
                <a:cs typeface="Times New Roman" panose="02020603050405020304" pitchFamily="18" charset="0"/>
              </a:rPr>
              <a:t>договорам.</a:t>
            </a:r>
            <a:endParaRPr lang="pl-PL" dirty="0" smtClean="0">
              <a:latin typeface="Times New Roman" panose="02020603050405020304" pitchFamily="18" charset="0"/>
              <a:cs typeface="Times New Roman" panose="02020603050405020304" pitchFamily="18" charset="0"/>
            </a:endParaRPr>
          </a:p>
          <a:p>
            <a:r>
              <a:rPr lang="pl-PL" dirty="0">
                <a:latin typeface="Times New Roman" panose="02020603050405020304" pitchFamily="18" charset="0"/>
                <a:cs typeface="Times New Roman" panose="02020603050405020304" pitchFamily="18" charset="0"/>
              </a:rPr>
              <a:t>Sądy polubowne zwane inaczej sądami </a:t>
            </a:r>
            <a:r>
              <a:rPr lang="pl-PL" dirty="0" smtClean="0">
                <a:latin typeface="Times New Roman" panose="02020603050405020304" pitchFamily="18" charset="0"/>
                <a:cs typeface="Times New Roman" panose="02020603050405020304" pitchFamily="18" charset="0"/>
              </a:rPr>
              <a:t>arbitrażowymi, są to prywatne </a:t>
            </a:r>
            <a:r>
              <a:rPr lang="pl-PL" dirty="0">
                <a:latin typeface="Times New Roman" panose="02020603050405020304" pitchFamily="18" charset="0"/>
                <a:cs typeface="Times New Roman" panose="02020603050405020304" pitchFamily="18" charset="0"/>
              </a:rPr>
              <a:t>sądy powołane do życia mocą woli stron. </a:t>
            </a:r>
            <a:endParaRPr lang="pl-PL" dirty="0" smtClean="0">
              <a:latin typeface="Times New Roman" panose="02020603050405020304" pitchFamily="18" charset="0"/>
              <a:cs typeface="Times New Roman" panose="02020603050405020304" pitchFamily="18" charset="0"/>
            </a:endParaRPr>
          </a:p>
          <a:p>
            <a:r>
              <a:rPr lang="pl-PL" dirty="0">
                <a:latin typeface="Times New Roman" panose="02020603050405020304" pitchFamily="18" charset="0"/>
                <a:cs typeface="Times New Roman" panose="02020603050405020304" pitchFamily="18" charset="0"/>
              </a:rPr>
              <a:t>Zasady s</a:t>
            </a:r>
            <a:r>
              <a:rPr lang="ru-RU" dirty="0">
                <a:latin typeface="Times New Roman" panose="02020603050405020304" pitchFamily="18" charset="0"/>
                <a:cs typeface="Times New Roman" panose="02020603050405020304" pitchFamily="18" charset="0"/>
              </a:rPr>
              <a:t>ł</a:t>
            </a:r>
            <a:r>
              <a:rPr lang="pl-PL" dirty="0" err="1">
                <a:latin typeface="Times New Roman" panose="02020603050405020304" pitchFamily="18" charset="0"/>
                <a:cs typeface="Times New Roman" panose="02020603050405020304" pitchFamily="18" charset="0"/>
              </a:rPr>
              <a:t>uszno</a:t>
            </a:r>
            <a:r>
              <a:rPr lang="ru-RU" dirty="0">
                <a:latin typeface="Times New Roman" panose="02020603050405020304" pitchFamily="18" charset="0"/>
                <a:cs typeface="Times New Roman" panose="02020603050405020304" pitchFamily="18" charset="0"/>
              </a:rPr>
              <a:t>ś</a:t>
            </a:r>
            <a:r>
              <a:rPr lang="pl-PL" dirty="0">
                <a:latin typeface="Times New Roman" panose="02020603050405020304" pitchFamily="18" charset="0"/>
                <a:cs typeface="Times New Roman" panose="02020603050405020304" pitchFamily="18" charset="0"/>
              </a:rPr>
              <a:t>ci ex </a:t>
            </a:r>
            <a:r>
              <a:rPr lang="pl-PL" dirty="0" err="1">
                <a:latin typeface="Times New Roman" panose="02020603050405020304" pitchFamily="18" charset="0"/>
                <a:cs typeface="Times New Roman" panose="02020603050405020304" pitchFamily="18" charset="0"/>
              </a:rPr>
              <a:t>eaquo</a:t>
            </a:r>
            <a:r>
              <a:rPr lang="pl-PL" dirty="0">
                <a:latin typeface="Times New Roman" panose="02020603050405020304" pitchFamily="18" charset="0"/>
                <a:cs typeface="Times New Roman" panose="02020603050405020304" pitchFamily="18" charset="0"/>
              </a:rPr>
              <a:t> et bono</a:t>
            </a:r>
            <a:r>
              <a:rPr lang="ru-RU"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na </a:t>
            </a:r>
            <a:r>
              <a:rPr lang="pl-PL" dirty="0">
                <a:latin typeface="Times New Roman" panose="02020603050405020304" pitchFamily="18" charset="0"/>
                <a:cs typeface="Times New Roman" panose="02020603050405020304" pitchFamily="18" charset="0"/>
              </a:rPr>
              <a:t>sprawiedliwych zasadach, takich jak uczciwość, a nie tylko na podstawie prawa.</a:t>
            </a:r>
          </a:p>
        </p:txBody>
      </p:sp>
    </p:spTree>
    <p:extLst>
      <p:ext uri="{BB962C8B-B14F-4D97-AF65-F5344CB8AC3E}">
        <p14:creationId xmlns:p14="http://schemas.microsoft.com/office/powerpoint/2010/main" val="71567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507288" cy="1620416"/>
          </a:xfrm>
        </p:spPr>
        <p:txBody>
          <a:bodyPr>
            <a:normAutofit fontScale="90000"/>
          </a:bodyPr>
          <a:lstStyle/>
          <a:p>
            <a:pPr algn="ctr"/>
            <a:r>
              <a:rPr lang="ru-RU" dirty="0" err="1">
                <a:latin typeface="Times New Roman" panose="02020603050405020304" pitchFamily="18" charset="0"/>
                <a:cs typeface="Times New Roman" panose="02020603050405020304" pitchFamily="18" charset="0"/>
              </a:rPr>
              <a:t>Н</a:t>
            </a:r>
            <a:r>
              <a:rPr lang="pl-PL" dirty="0" err="1" smtClean="0">
                <a:latin typeface="Times New Roman" panose="02020603050405020304" pitchFamily="18" charset="0"/>
                <a:cs typeface="Times New Roman" panose="02020603050405020304" pitchFamily="18" charset="0"/>
              </a:rPr>
              <a:t>овые</a:t>
            </a:r>
            <a:r>
              <a:rPr lang="pl-PL" dirty="0" smtClean="0">
                <a:latin typeface="Times New Roman" panose="02020603050405020304" pitchFamily="18" charset="0"/>
                <a:cs typeface="Times New Roman" panose="02020603050405020304" pitchFamily="18" charset="0"/>
              </a:rPr>
              <a:t> </a:t>
            </a:r>
            <a:r>
              <a:rPr lang="pl-PL" dirty="0" err="1" smtClean="0">
                <a:latin typeface="Times New Roman" panose="02020603050405020304" pitchFamily="18" charset="0"/>
                <a:cs typeface="Times New Roman" panose="02020603050405020304" pitchFamily="18" charset="0"/>
              </a:rPr>
              <a:t>подходы</a:t>
            </a:r>
            <a:r>
              <a:rPr lang="pl-PL" dirty="0" smtClean="0">
                <a:latin typeface="Times New Roman" panose="02020603050405020304" pitchFamily="18" charset="0"/>
                <a:cs typeface="Times New Roman" panose="02020603050405020304" pitchFamily="18" charset="0"/>
              </a:rPr>
              <a:t> к </a:t>
            </a:r>
            <a:r>
              <a:rPr lang="pl-PL" dirty="0" err="1" smtClean="0">
                <a:latin typeface="Times New Roman" panose="02020603050405020304" pitchFamily="18" charset="0"/>
                <a:cs typeface="Times New Roman" panose="02020603050405020304" pitchFamily="18" charset="0"/>
              </a:rPr>
              <a:t>вопросам</a:t>
            </a:r>
            <a:r>
              <a:rPr lang="pl-PL"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pl-PL" dirty="0" err="1" smtClean="0">
                <a:latin typeface="Times New Roman" panose="02020603050405020304" pitchFamily="18" charset="0"/>
                <a:cs typeface="Times New Roman" panose="02020603050405020304" pitchFamily="18" charset="0"/>
              </a:rPr>
              <a:t>арбитрабильности</a:t>
            </a:r>
            <a:r>
              <a:rPr lang="pl-PL" dirty="0" smtClean="0">
                <a:latin typeface="Times New Roman" panose="02020603050405020304" pitchFamily="18" charset="0"/>
                <a:cs typeface="Times New Roman" panose="02020603050405020304" pitchFamily="18" charset="0"/>
              </a:rPr>
              <a:t> </a:t>
            </a:r>
            <a:r>
              <a:rPr lang="pl-PL" dirty="0" err="1" smtClean="0">
                <a:latin typeface="Times New Roman" panose="02020603050405020304" pitchFamily="18" charset="0"/>
                <a:cs typeface="Times New Roman" panose="02020603050405020304" pitchFamily="18" charset="0"/>
              </a:rPr>
              <a:t>споров</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Kryteria przedmiotowe</a:t>
            </a:r>
            <a:r>
              <a:rPr lang="pl-PL" dirty="0"/>
              <a:t/>
            </a:r>
            <a:br>
              <a:rPr lang="pl-PL" dirty="0"/>
            </a:br>
            <a:endParaRPr lang="pl-PL" dirty="0"/>
          </a:p>
        </p:txBody>
      </p:sp>
      <p:sp>
        <p:nvSpPr>
          <p:cNvPr id="3" name="Symbol zastępczy zawartości 2"/>
          <p:cNvSpPr>
            <a:spLocks noGrp="1"/>
          </p:cNvSpPr>
          <p:nvPr>
            <p:ph sz="quarter" idx="1"/>
          </p:nvPr>
        </p:nvSpPr>
        <p:spPr>
          <a:xfrm>
            <a:off x="457200" y="1219200"/>
            <a:ext cx="8229600" cy="5306144"/>
          </a:xfrm>
        </p:spPr>
        <p:txBody>
          <a:bodyPr>
            <a:normAutofit fontScale="77500" lnSpcReduction="20000"/>
          </a:bodyPr>
          <a:lstStyle/>
          <a:p>
            <a:pPr marL="0" indent="0">
              <a:buNone/>
            </a:pPr>
            <a:endParaRPr lang="pl-PL" sz="2900" dirty="0" smtClean="0">
              <a:latin typeface="Times New Roman" panose="02020603050405020304" pitchFamily="18" charset="0"/>
              <a:cs typeface="Times New Roman" panose="02020603050405020304" pitchFamily="18" charset="0"/>
            </a:endParaRPr>
          </a:p>
          <a:p>
            <a:pPr marL="0" indent="0">
              <a:buNone/>
            </a:pPr>
            <a:r>
              <a:rPr lang="pl-PL" sz="2900" dirty="0" err="1" smtClean="0">
                <a:latin typeface="Times New Roman" panose="02020603050405020304" pitchFamily="18" charset="0"/>
                <a:cs typeface="Times New Roman" panose="02020603050405020304" pitchFamily="18" charset="0"/>
              </a:rPr>
              <a:t>Ограничения</a:t>
            </a:r>
            <a:r>
              <a:rPr lang="pl-PL" sz="2900" dirty="0" smtClean="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на</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передачу</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отдельных</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категорий</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споров</a:t>
            </a:r>
            <a:r>
              <a:rPr lang="pl-PL" sz="2900" dirty="0">
                <a:latin typeface="Times New Roman" panose="02020603050405020304" pitchFamily="18" charset="0"/>
                <a:cs typeface="Times New Roman" panose="02020603050405020304" pitchFamily="18" charset="0"/>
              </a:rPr>
              <a:t> в </a:t>
            </a:r>
            <a:r>
              <a:rPr lang="pl-PL" sz="2900" dirty="0" err="1">
                <a:latin typeface="Times New Roman" panose="02020603050405020304" pitchFamily="18" charset="0"/>
                <a:cs typeface="Times New Roman" panose="02020603050405020304" pitchFamily="18" charset="0"/>
              </a:rPr>
              <a:t>арбитраж</a:t>
            </a:r>
            <a:r>
              <a:rPr lang="pl-PL" sz="2900" dirty="0">
                <a:latin typeface="Times New Roman" panose="02020603050405020304" pitchFamily="18" charset="0"/>
                <a:cs typeface="Times New Roman" panose="02020603050405020304" pitchFamily="18" charset="0"/>
              </a:rPr>
              <a:t> </a:t>
            </a:r>
            <a:r>
              <a:rPr lang="ru-RU"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устанавливаются</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только</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федеральными</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законами</a:t>
            </a:r>
            <a:r>
              <a:rPr lang="pl-PL" sz="2900" dirty="0">
                <a:latin typeface="Times New Roman" panose="02020603050405020304" pitchFamily="18" charset="0"/>
                <a:cs typeface="Times New Roman" panose="02020603050405020304" pitchFamily="18" charset="0"/>
              </a:rPr>
              <a:t>.</a:t>
            </a:r>
          </a:p>
          <a:p>
            <a:pPr marL="0" indent="0">
              <a:buNone/>
            </a:pPr>
            <a:r>
              <a:rPr lang="pl-PL" sz="2900" dirty="0">
                <a:latin typeface="Times New Roman" panose="02020603050405020304" pitchFamily="18" charset="0"/>
                <a:cs typeface="Times New Roman" panose="02020603050405020304" pitchFamily="18" charset="0"/>
              </a:rPr>
              <a:t>  </a:t>
            </a:r>
          </a:p>
          <a:p>
            <a:pPr marL="0" indent="0">
              <a:buNone/>
            </a:pPr>
            <a:r>
              <a:rPr lang="pl-PL" sz="2900" dirty="0">
                <a:latin typeface="Times New Roman" panose="02020603050405020304" pitchFamily="18" charset="0"/>
                <a:cs typeface="Times New Roman" panose="02020603050405020304" pitchFamily="18" charset="0"/>
              </a:rPr>
              <a:t>АПК РФ и ГПК РФ </a:t>
            </a:r>
            <a:r>
              <a:rPr lang="pl-PL" sz="2900" dirty="0" err="1">
                <a:latin typeface="Times New Roman" panose="02020603050405020304" pitchFamily="18" charset="0"/>
                <a:cs typeface="Times New Roman" panose="02020603050405020304" pitchFamily="18" charset="0"/>
              </a:rPr>
              <a:t>содержат</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перечни</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неарбитрабильных</a:t>
            </a:r>
            <a:r>
              <a:rPr lang="pl-PL" sz="2900" dirty="0">
                <a:latin typeface="Times New Roman" panose="02020603050405020304" pitchFamily="18" charset="0"/>
                <a:cs typeface="Times New Roman" panose="02020603050405020304" pitchFamily="18" charset="0"/>
              </a:rPr>
              <a:t> </a:t>
            </a:r>
            <a:r>
              <a:rPr lang="pl-PL" sz="2900" dirty="0" err="1" smtClean="0">
                <a:latin typeface="Times New Roman" panose="02020603050405020304" pitchFamily="18" charset="0"/>
                <a:cs typeface="Times New Roman" panose="02020603050405020304" pitchFamily="18" charset="0"/>
              </a:rPr>
              <a:t>споров</a:t>
            </a:r>
            <a:r>
              <a:rPr lang="pl-PL" sz="2900" dirty="0" smtClean="0">
                <a:latin typeface="Times New Roman" panose="02020603050405020304" pitchFamily="18" charset="0"/>
                <a:cs typeface="Times New Roman" panose="02020603050405020304" pitchFamily="18" charset="0"/>
              </a:rPr>
              <a:t>:</a:t>
            </a:r>
            <a:endParaRPr lang="ru-RU" sz="2900" dirty="0">
              <a:latin typeface="Times New Roman" panose="02020603050405020304" pitchFamily="18" charset="0"/>
              <a:cs typeface="Times New Roman" panose="02020603050405020304" pitchFamily="18" charset="0"/>
            </a:endParaRPr>
          </a:p>
          <a:p>
            <a:r>
              <a:rPr lang="pl-PL" sz="2900" dirty="0" err="1" smtClean="0">
                <a:latin typeface="Times New Roman" panose="02020603050405020304" pitchFamily="18" charset="0"/>
                <a:cs typeface="Times New Roman" panose="02020603050405020304" pitchFamily="18" charset="0"/>
              </a:rPr>
              <a:t>некоторые</a:t>
            </a:r>
            <a:r>
              <a:rPr lang="pl-PL" sz="2900" dirty="0" smtClean="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корпоративные</a:t>
            </a:r>
            <a:r>
              <a:rPr lang="pl-PL" sz="2900" dirty="0">
                <a:latin typeface="Times New Roman" panose="02020603050405020304" pitchFamily="18" charset="0"/>
                <a:cs typeface="Times New Roman" panose="02020603050405020304" pitchFamily="18" charset="0"/>
              </a:rPr>
              <a:t> </a:t>
            </a:r>
            <a:r>
              <a:rPr lang="pl-PL" sz="2900" dirty="0" err="1" smtClean="0">
                <a:latin typeface="Times New Roman" panose="02020603050405020304" pitchFamily="18" charset="0"/>
                <a:cs typeface="Times New Roman" panose="02020603050405020304" pitchFamily="18" charset="0"/>
              </a:rPr>
              <a:t>споры</a:t>
            </a:r>
            <a:r>
              <a:rPr lang="pl-PL" sz="2900" dirty="0" smtClean="0">
                <a:latin typeface="Times New Roman" panose="02020603050405020304" pitchFamily="18" charset="0"/>
                <a:cs typeface="Times New Roman" panose="02020603050405020304" pitchFamily="18" charset="0"/>
              </a:rPr>
              <a:t>;</a:t>
            </a:r>
            <a:endParaRPr lang="ru-RU" sz="2900" dirty="0" smtClean="0">
              <a:latin typeface="Times New Roman" panose="02020603050405020304" pitchFamily="18" charset="0"/>
              <a:cs typeface="Times New Roman" panose="02020603050405020304" pitchFamily="18" charset="0"/>
            </a:endParaRPr>
          </a:p>
          <a:p>
            <a:r>
              <a:rPr lang="pl-PL" sz="2900" dirty="0" err="1" smtClean="0">
                <a:latin typeface="Times New Roman" panose="02020603050405020304" pitchFamily="18" charset="0"/>
                <a:cs typeface="Times New Roman" panose="02020603050405020304" pitchFamily="18" charset="0"/>
              </a:rPr>
              <a:t>споры</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возникающие</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из</a:t>
            </a:r>
            <a:r>
              <a:rPr lang="pl-PL" sz="2900" dirty="0">
                <a:latin typeface="Times New Roman" panose="02020603050405020304" pitchFamily="18" charset="0"/>
                <a:cs typeface="Times New Roman" panose="02020603050405020304" pitchFamily="18" charset="0"/>
              </a:rPr>
              <a:t>	</a:t>
            </a:r>
            <a:r>
              <a:rPr lang="pl-PL" sz="2900" dirty="0" err="1" smtClean="0">
                <a:latin typeface="Times New Roman" panose="02020603050405020304" pitchFamily="18" charset="0"/>
                <a:cs typeface="Times New Roman" panose="02020603050405020304" pitchFamily="18" charset="0"/>
              </a:rPr>
              <a:t>отношений</a:t>
            </a:r>
            <a:r>
              <a:rPr lang="ru-RU" sz="2900" dirty="0" smtClean="0">
                <a:latin typeface="Times New Roman" panose="02020603050405020304" pitchFamily="18" charset="0"/>
                <a:cs typeface="Times New Roman" panose="02020603050405020304" pitchFamily="18" charset="0"/>
              </a:rPr>
              <a:t>, </a:t>
            </a:r>
            <a:r>
              <a:rPr lang="pl-PL" sz="2900" dirty="0" err="1" smtClean="0">
                <a:latin typeface="Times New Roman" panose="02020603050405020304" pitchFamily="18" charset="0"/>
                <a:cs typeface="Times New Roman" panose="02020603050405020304" pitchFamily="18" charset="0"/>
              </a:rPr>
              <a:t>регулируемых</a:t>
            </a:r>
            <a:r>
              <a:rPr lang="ru-RU" sz="2900" dirty="0" smtClean="0">
                <a:latin typeface="Times New Roman" panose="02020603050405020304" pitchFamily="18" charset="0"/>
                <a:cs typeface="Times New Roman" panose="02020603050405020304" pitchFamily="18" charset="0"/>
              </a:rPr>
              <a:t> </a:t>
            </a:r>
            <a:r>
              <a:rPr lang="pl-PL" sz="2900" dirty="0" err="1" smtClean="0">
                <a:latin typeface="Times New Roman" panose="02020603050405020304" pitchFamily="18" charset="0"/>
                <a:cs typeface="Times New Roman" panose="02020603050405020304" pitchFamily="18" charset="0"/>
              </a:rPr>
              <a:t>законодательством</a:t>
            </a:r>
            <a:r>
              <a:rPr lang="ru-RU" sz="2900" dirty="0">
                <a:latin typeface="Times New Roman" panose="02020603050405020304" pitchFamily="18" charset="0"/>
                <a:cs typeface="Times New Roman" panose="02020603050405020304" pitchFamily="18" charset="0"/>
              </a:rPr>
              <a:t> </a:t>
            </a:r>
            <a:r>
              <a:rPr lang="ru-RU" sz="2900" dirty="0" smtClean="0">
                <a:latin typeface="Times New Roman" panose="02020603050405020304" pitchFamily="18" charset="0"/>
                <a:cs typeface="Times New Roman" panose="02020603050405020304" pitchFamily="18" charset="0"/>
              </a:rPr>
              <a:t>в </a:t>
            </a:r>
            <a:r>
              <a:rPr lang="pl-PL" sz="2900" dirty="0" err="1" smtClean="0">
                <a:latin typeface="Times New Roman" panose="02020603050405020304" pitchFamily="18" charset="0"/>
                <a:cs typeface="Times New Roman" panose="02020603050405020304" pitchFamily="18" charset="0"/>
              </a:rPr>
              <a:t>приватизации</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или</a:t>
            </a:r>
            <a:r>
              <a:rPr lang="pl-PL" sz="2900" dirty="0">
                <a:latin typeface="Times New Roman" panose="02020603050405020304" pitchFamily="18" charset="0"/>
                <a:cs typeface="Times New Roman" panose="02020603050405020304" pitchFamily="18" charset="0"/>
              </a:rPr>
              <a:t>	</a:t>
            </a:r>
            <a:r>
              <a:rPr lang="pl-PL" sz="2900" dirty="0" err="1" smtClean="0">
                <a:latin typeface="Times New Roman" panose="02020603050405020304" pitchFamily="18" charset="0"/>
                <a:cs typeface="Times New Roman" panose="02020603050405020304" pitchFamily="18" charset="0"/>
              </a:rPr>
              <a:t>законодательством</a:t>
            </a:r>
            <a:r>
              <a:rPr lang="ru-RU" sz="2900" dirty="0">
                <a:latin typeface="Times New Roman" panose="02020603050405020304" pitchFamily="18" charset="0"/>
                <a:cs typeface="Times New Roman" panose="02020603050405020304" pitchFamily="18" charset="0"/>
              </a:rPr>
              <a:t> </a:t>
            </a:r>
            <a:endParaRPr lang="ru-RU" sz="2900" dirty="0" smtClean="0">
              <a:latin typeface="Times New Roman" panose="02020603050405020304" pitchFamily="18" charset="0"/>
              <a:cs typeface="Times New Roman" panose="02020603050405020304" pitchFamily="18" charset="0"/>
            </a:endParaRPr>
          </a:p>
          <a:p>
            <a:pPr marL="0" indent="0">
              <a:buNone/>
            </a:pPr>
            <a:r>
              <a:rPr lang="ru-RU" sz="2900" dirty="0">
                <a:latin typeface="Times New Roman" panose="02020603050405020304" pitchFamily="18" charset="0"/>
                <a:cs typeface="Times New Roman" panose="02020603050405020304" pitchFamily="18" charset="0"/>
              </a:rPr>
              <a:t> </a:t>
            </a:r>
            <a:r>
              <a:rPr lang="ru-RU" sz="2900" dirty="0" smtClean="0">
                <a:latin typeface="Times New Roman" panose="02020603050405020304" pitchFamily="18" charset="0"/>
                <a:cs typeface="Times New Roman" panose="02020603050405020304" pitchFamily="18" charset="0"/>
              </a:rPr>
              <a:t>    </a:t>
            </a:r>
            <a:r>
              <a:rPr lang="pl-PL" sz="2900" dirty="0" smtClean="0">
                <a:latin typeface="Times New Roman" panose="02020603050405020304" pitchFamily="18" charset="0"/>
                <a:cs typeface="Times New Roman" panose="02020603050405020304" pitchFamily="18" charset="0"/>
              </a:rPr>
              <a:t>о</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контрактной</a:t>
            </a:r>
            <a:r>
              <a:rPr lang="pl-PL" sz="2900" dirty="0">
                <a:latin typeface="Times New Roman" panose="02020603050405020304" pitchFamily="18" charset="0"/>
                <a:cs typeface="Times New Roman" panose="02020603050405020304" pitchFamily="18" charset="0"/>
              </a:rPr>
              <a:t>	</a:t>
            </a:r>
            <a:r>
              <a:rPr lang="pl-PL" sz="2900" dirty="0" err="1" smtClean="0">
                <a:latin typeface="Times New Roman" panose="02020603050405020304" pitchFamily="18" charset="0"/>
                <a:cs typeface="Times New Roman" panose="02020603050405020304" pitchFamily="18" charset="0"/>
              </a:rPr>
              <a:t>системе</a:t>
            </a:r>
            <a:r>
              <a:rPr lang="ru-RU" sz="2900" dirty="0">
                <a:latin typeface="Times New Roman" panose="02020603050405020304" pitchFamily="18" charset="0"/>
                <a:cs typeface="Times New Roman" panose="02020603050405020304" pitchFamily="18" charset="0"/>
              </a:rPr>
              <a:t> </a:t>
            </a:r>
            <a:r>
              <a:rPr lang="pl-PL" sz="2900" dirty="0" err="1" smtClean="0">
                <a:latin typeface="Times New Roman" panose="02020603050405020304" pitchFamily="18" charset="0"/>
                <a:cs typeface="Times New Roman" panose="02020603050405020304" pitchFamily="18" charset="0"/>
              </a:rPr>
              <a:t>государственных</a:t>
            </a:r>
            <a:r>
              <a:rPr lang="pl-PL" sz="2900" dirty="0" smtClean="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закупок</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товаров</a:t>
            </a:r>
            <a:r>
              <a:rPr lang="pl-PL" sz="2900" dirty="0">
                <a:latin typeface="Times New Roman" panose="02020603050405020304" pitchFamily="18" charset="0"/>
                <a:cs typeface="Times New Roman" panose="02020603050405020304" pitchFamily="18" charset="0"/>
              </a:rPr>
              <a:t> </a:t>
            </a:r>
            <a:r>
              <a:rPr lang="ru-RU" sz="2900" dirty="0" smtClean="0">
                <a:latin typeface="Times New Roman" panose="02020603050405020304" pitchFamily="18" charset="0"/>
                <a:cs typeface="Times New Roman" panose="02020603050405020304" pitchFamily="18" charset="0"/>
              </a:rPr>
              <a:t>   </a:t>
            </a:r>
          </a:p>
          <a:p>
            <a:pPr marL="0" indent="0">
              <a:buNone/>
            </a:pPr>
            <a:r>
              <a:rPr lang="ru-RU" sz="2900" dirty="0">
                <a:latin typeface="Times New Roman" panose="02020603050405020304" pitchFamily="18" charset="0"/>
                <a:cs typeface="Times New Roman" panose="02020603050405020304" pitchFamily="18" charset="0"/>
              </a:rPr>
              <a:t> </a:t>
            </a:r>
            <a:r>
              <a:rPr lang="ru-RU" sz="2900" dirty="0" smtClean="0">
                <a:latin typeface="Times New Roman" panose="02020603050405020304" pitchFamily="18" charset="0"/>
                <a:cs typeface="Times New Roman" panose="02020603050405020304" pitchFamily="18" charset="0"/>
              </a:rPr>
              <a:t>   </a:t>
            </a:r>
            <a:r>
              <a:rPr lang="pl-PL" sz="2900" dirty="0" smtClean="0">
                <a:latin typeface="Times New Roman" panose="02020603050405020304" pitchFamily="18" charset="0"/>
                <a:cs typeface="Times New Roman" panose="02020603050405020304" pitchFamily="18" charset="0"/>
              </a:rPr>
              <a:t>(</a:t>
            </a:r>
            <a:r>
              <a:rPr lang="pl-PL" sz="2900" dirty="0" err="1">
                <a:latin typeface="Times New Roman" panose="02020603050405020304" pitchFamily="18" charset="0"/>
                <a:cs typeface="Times New Roman" panose="02020603050405020304" pitchFamily="18" charset="0"/>
              </a:rPr>
              <a:t>работ</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услуг</a:t>
            </a:r>
            <a:r>
              <a:rPr lang="pl-PL" sz="2900" dirty="0" smtClean="0">
                <a:latin typeface="Times New Roman" panose="02020603050405020304" pitchFamily="18" charset="0"/>
                <a:cs typeface="Times New Roman" panose="02020603050405020304" pitchFamily="18" charset="0"/>
              </a:rPr>
              <a:t>);</a:t>
            </a:r>
            <a:endParaRPr lang="ru-RU" sz="2900" dirty="0">
              <a:latin typeface="Times New Roman" panose="02020603050405020304" pitchFamily="18" charset="0"/>
              <a:cs typeface="Times New Roman" panose="02020603050405020304" pitchFamily="18" charset="0"/>
            </a:endParaRPr>
          </a:p>
          <a:p>
            <a:r>
              <a:rPr lang="pl-PL" sz="2900" dirty="0" err="1" smtClean="0">
                <a:latin typeface="Times New Roman" panose="02020603050405020304" pitchFamily="18" charset="0"/>
                <a:cs typeface="Times New Roman" panose="02020603050405020304" pitchFamily="18" charset="0"/>
              </a:rPr>
              <a:t>споры</a:t>
            </a:r>
            <a:r>
              <a:rPr lang="pl-PL" sz="2900" dirty="0" smtClean="0">
                <a:latin typeface="Times New Roman" panose="02020603050405020304" pitchFamily="18" charset="0"/>
                <a:cs typeface="Times New Roman" panose="02020603050405020304" pitchFamily="18" charset="0"/>
              </a:rPr>
              <a:t> </a:t>
            </a:r>
            <a:r>
              <a:rPr lang="pl-PL" sz="2900" dirty="0">
                <a:latin typeface="Times New Roman" panose="02020603050405020304" pitchFamily="18" charset="0"/>
                <a:cs typeface="Times New Roman" panose="02020603050405020304" pitchFamily="18" charset="0"/>
              </a:rPr>
              <a:t>о </a:t>
            </a:r>
            <a:r>
              <a:rPr lang="pl-PL" sz="2900" dirty="0" err="1">
                <a:latin typeface="Times New Roman" panose="02020603050405020304" pitchFamily="18" charset="0"/>
                <a:cs typeface="Times New Roman" panose="02020603050405020304" pitchFamily="18" charset="0"/>
              </a:rPr>
              <a:t>возмещении</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вреда</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причиненного</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жизни</a:t>
            </a:r>
            <a:r>
              <a:rPr lang="pl-PL" sz="2900" dirty="0">
                <a:latin typeface="Times New Roman" panose="02020603050405020304" pitchFamily="18" charset="0"/>
                <a:cs typeface="Times New Roman" panose="02020603050405020304" pitchFamily="18" charset="0"/>
              </a:rPr>
              <a:t> и </a:t>
            </a:r>
            <a:r>
              <a:rPr lang="pl-PL" sz="2900" dirty="0" err="1">
                <a:latin typeface="Times New Roman" panose="02020603050405020304" pitchFamily="18" charset="0"/>
                <a:cs typeface="Times New Roman" panose="02020603050405020304" pitchFamily="18" charset="0"/>
              </a:rPr>
              <a:t>здоровью</a:t>
            </a:r>
            <a:r>
              <a:rPr lang="pl-PL" sz="2900" dirty="0">
                <a:latin typeface="Times New Roman" panose="02020603050405020304" pitchFamily="18" charset="0"/>
                <a:cs typeface="Times New Roman" panose="02020603050405020304" pitchFamily="18" charset="0"/>
              </a:rPr>
              <a:t>;</a:t>
            </a:r>
          </a:p>
          <a:p>
            <a:r>
              <a:rPr lang="pl-PL" sz="2900" dirty="0" err="1">
                <a:latin typeface="Times New Roman" panose="02020603050405020304" pitchFamily="18" charset="0"/>
                <a:cs typeface="Times New Roman" panose="02020603050405020304" pitchFamily="18" charset="0"/>
              </a:rPr>
              <a:t>споры</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возникающие</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из</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трудовых</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наследственных</a:t>
            </a:r>
            <a:r>
              <a:rPr lang="pl-PL" sz="2900" dirty="0">
                <a:latin typeface="Times New Roman" panose="02020603050405020304" pitchFamily="18" charset="0"/>
                <a:cs typeface="Times New Roman" panose="02020603050405020304" pitchFamily="18" charset="0"/>
              </a:rPr>
              <a:t> и </a:t>
            </a:r>
            <a:r>
              <a:rPr lang="pl-PL" sz="2900" dirty="0" err="1">
                <a:latin typeface="Times New Roman" panose="02020603050405020304" pitchFamily="18" charset="0"/>
                <a:cs typeface="Times New Roman" panose="02020603050405020304" pitchFamily="18" charset="0"/>
              </a:rPr>
              <a:t>семейных</a:t>
            </a:r>
            <a:r>
              <a:rPr lang="pl-PL" sz="2900" dirty="0">
                <a:latin typeface="Times New Roman" panose="02020603050405020304" pitchFamily="18" charset="0"/>
                <a:cs typeface="Times New Roman" panose="02020603050405020304" pitchFamily="18" charset="0"/>
              </a:rPr>
              <a:t> </a:t>
            </a:r>
            <a:r>
              <a:rPr lang="pl-PL" sz="2900" dirty="0" err="1" smtClean="0">
                <a:latin typeface="Times New Roman" panose="02020603050405020304" pitchFamily="18" charset="0"/>
                <a:cs typeface="Times New Roman" panose="02020603050405020304" pitchFamily="18" charset="0"/>
              </a:rPr>
              <a:t>отношений</a:t>
            </a:r>
            <a:r>
              <a:rPr lang="ru-RU" sz="2900" dirty="0" smtClean="0">
                <a:latin typeface="Times New Roman" panose="02020603050405020304" pitchFamily="18" charset="0"/>
                <a:cs typeface="Times New Roman" panose="02020603050405020304" pitchFamily="18" charset="0"/>
              </a:rPr>
              <a:t>;</a:t>
            </a:r>
          </a:p>
          <a:p>
            <a:r>
              <a:rPr lang="pl-PL" sz="2900" dirty="0" err="1">
                <a:latin typeface="Times New Roman" panose="02020603050405020304" pitchFamily="18" charset="0"/>
                <a:cs typeface="Times New Roman" panose="02020603050405020304" pitchFamily="18" charset="0"/>
              </a:rPr>
              <a:t>споры</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возникающие</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из</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отношений</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связанных</a:t>
            </a:r>
            <a:r>
              <a:rPr lang="pl-PL" sz="2900" dirty="0">
                <a:latin typeface="Times New Roman" panose="02020603050405020304" pitchFamily="18" charset="0"/>
                <a:cs typeface="Times New Roman" panose="02020603050405020304" pitchFamily="18" charset="0"/>
              </a:rPr>
              <a:t> с </a:t>
            </a:r>
            <a:r>
              <a:rPr lang="pl-PL" sz="2900" dirty="0" err="1">
                <a:latin typeface="Times New Roman" panose="02020603050405020304" pitchFamily="18" charset="0"/>
                <a:cs typeface="Times New Roman" panose="02020603050405020304" pitchFamily="18" charset="0"/>
              </a:rPr>
              <a:t>возмещением</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вреда</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причиненного</a:t>
            </a:r>
            <a:r>
              <a:rPr lang="pl-PL" sz="2900" dirty="0">
                <a:latin typeface="Times New Roman" panose="02020603050405020304" pitchFamily="18" charset="0"/>
                <a:cs typeface="Times New Roman" panose="02020603050405020304" pitchFamily="18" charset="0"/>
              </a:rPr>
              <a:t> </a:t>
            </a:r>
            <a:r>
              <a:rPr lang="pl-PL" sz="2900" dirty="0" err="1">
                <a:latin typeface="Times New Roman" panose="02020603050405020304" pitchFamily="18" charset="0"/>
                <a:cs typeface="Times New Roman" panose="02020603050405020304" pitchFamily="18" charset="0"/>
              </a:rPr>
              <a:t>окружающей</a:t>
            </a:r>
            <a:r>
              <a:rPr lang="pl-PL" sz="2900" dirty="0">
                <a:latin typeface="Times New Roman" panose="02020603050405020304" pitchFamily="18" charset="0"/>
                <a:cs typeface="Times New Roman" panose="02020603050405020304" pitchFamily="18" charset="0"/>
              </a:rPr>
              <a:t> </a:t>
            </a:r>
            <a:r>
              <a:rPr lang="pl-PL" sz="2900" dirty="0" err="1" smtClean="0">
                <a:latin typeface="Times New Roman" panose="02020603050405020304" pitchFamily="18" charset="0"/>
                <a:cs typeface="Times New Roman" panose="02020603050405020304" pitchFamily="18" charset="0"/>
              </a:rPr>
              <a:t>среде</a:t>
            </a:r>
            <a:r>
              <a:rPr lang="pl-PL" sz="2900" dirty="0" smtClean="0">
                <a:latin typeface="Times New Roman" panose="02020603050405020304" pitchFamily="18" charset="0"/>
                <a:cs typeface="Times New Roman" panose="02020603050405020304" pitchFamily="18" charset="0"/>
              </a:rPr>
              <a:t>.</a:t>
            </a:r>
            <a:endParaRPr lang="pl-PL" sz="2900" dirty="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718754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ru-RU" sz="2400" b="1" dirty="0">
                <a:latin typeface="Times New Roman" panose="02020603050405020304" pitchFamily="18" charset="0"/>
                <a:cs typeface="Times New Roman" panose="02020603050405020304" pitchFamily="18" charset="0"/>
              </a:rPr>
              <a:t>НЕАРБИТРАБИЛЬНЫЕ   </a:t>
            </a:r>
            <a:r>
              <a:rPr lang="ru-RU" sz="2400" b="1" dirty="0" smtClean="0">
                <a:latin typeface="Times New Roman" panose="02020603050405020304" pitchFamily="18" charset="0"/>
                <a:cs typeface="Times New Roman" panose="02020603050405020304" pitchFamily="18" charset="0"/>
              </a:rPr>
              <a:t>СПОРЫ (примеры)</a:t>
            </a:r>
            <a:r>
              <a:rPr lang="pl-PL" sz="2400" dirty="0">
                <a:latin typeface="Times New Roman" panose="02020603050405020304" pitchFamily="18" charset="0"/>
                <a:cs typeface="Times New Roman" panose="02020603050405020304" pitchFamily="18" charset="0"/>
              </a:rPr>
              <a:t/>
            </a:r>
            <a:br>
              <a:rPr lang="pl-PL" sz="2400" dirty="0">
                <a:latin typeface="Times New Roman" panose="02020603050405020304" pitchFamily="18" charset="0"/>
                <a:cs typeface="Times New Roman" panose="02020603050405020304" pitchFamily="18" charset="0"/>
              </a:rPr>
            </a:br>
            <a:endParaRPr lang="pl-PL" sz="24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p:txBody>
          <a:bodyPr/>
          <a:lstStyle/>
          <a:p>
            <a:endParaRPr lang="pl-PL" dirty="0"/>
          </a:p>
        </p:txBody>
      </p:sp>
      <p:graphicFrame>
        <p:nvGraphicFramePr>
          <p:cNvPr id="5" name="Obiekt 4"/>
          <p:cNvGraphicFramePr>
            <a:graphicFrameLocks noChangeAspect="1"/>
          </p:cNvGraphicFramePr>
          <p:nvPr>
            <p:extLst>
              <p:ext uri="{D42A27DB-BD31-4B8C-83A1-F6EECF244321}">
                <p14:modId xmlns:p14="http://schemas.microsoft.com/office/powerpoint/2010/main" val="1328488880"/>
              </p:ext>
            </p:extLst>
          </p:nvPr>
        </p:nvGraphicFramePr>
        <p:xfrm>
          <a:off x="479425" y="836712"/>
          <a:ext cx="7996238" cy="5356225"/>
        </p:xfrm>
        <a:graphic>
          <a:graphicData uri="http://schemas.openxmlformats.org/presentationml/2006/ole">
            <mc:AlternateContent xmlns:mc="http://schemas.openxmlformats.org/markup-compatibility/2006">
              <mc:Choice xmlns:v="urn:schemas-microsoft-com:vml" Requires="v">
                <p:oleObj spid="_x0000_s1132" name="Dokument" r:id="rId3" imgW="8236693" imgH="5507335" progId="Word.Document.12">
                  <p:embed/>
                </p:oleObj>
              </mc:Choice>
              <mc:Fallback>
                <p:oleObj name="Dokument" r:id="rId3" imgW="8236693" imgH="5507335" progId="Word.Document.12">
                  <p:embed/>
                  <p:pic>
                    <p:nvPicPr>
                      <p:cNvPr id="0" name=""/>
                      <p:cNvPicPr/>
                      <p:nvPr/>
                    </p:nvPicPr>
                    <p:blipFill>
                      <a:blip r:embed="rId4"/>
                      <a:stretch>
                        <a:fillRect/>
                      </a:stretch>
                    </p:blipFill>
                    <p:spPr>
                      <a:xfrm>
                        <a:off x="479425" y="836712"/>
                        <a:ext cx="7996238" cy="5356225"/>
                      </a:xfrm>
                      <a:prstGeom prst="rect">
                        <a:avLst/>
                      </a:prstGeom>
                    </p:spPr>
                  </p:pic>
                </p:oleObj>
              </mc:Fallback>
            </mc:AlternateContent>
          </a:graphicData>
        </a:graphic>
      </p:graphicFrame>
    </p:spTree>
    <p:extLst>
      <p:ext uri="{BB962C8B-B14F-4D97-AF65-F5344CB8AC3E}">
        <p14:creationId xmlns:p14="http://schemas.microsoft.com/office/powerpoint/2010/main" val="37341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1476400"/>
          </a:xfrm>
        </p:spPr>
        <p:txBody>
          <a:bodyPr>
            <a:normAutofit fontScale="90000"/>
          </a:bodyPr>
          <a:lstStyle/>
          <a:p>
            <a:pPr algn="ctr"/>
            <a:r>
              <a:rPr lang="pl-PL" sz="2200" dirty="0" err="1" smtClean="0">
                <a:solidFill>
                  <a:srgbClr val="FFC000"/>
                </a:solidFill>
                <a:latin typeface="Times New Roman" panose="02020603050405020304" pitchFamily="18" charset="0"/>
                <a:cs typeface="Times New Roman" panose="02020603050405020304" pitchFamily="18" charset="0"/>
              </a:rPr>
              <a:t>Новые</a:t>
            </a:r>
            <a:r>
              <a:rPr lang="pl-PL" sz="2200" dirty="0" smtClean="0">
                <a:solidFill>
                  <a:srgbClr val="FFC000"/>
                </a:solidFill>
                <a:latin typeface="Times New Roman" panose="02020603050405020304" pitchFamily="18" charset="0"/>
                <a:cs typeface="Times New Roman" panose="02020603050405020304" pitchFamily="18" charset="0"/>
              </a:rPr>
              <a:t> </a:t>
            </a:r>
            <a:r>
              <a:rPr lang="pl-PL" sz="2200" dirty="0" err="1" smtClean="0">
                <a:solidFill>
                  <a:srgbClr val="FFC000"/>
                </a:solidFill>
                <a:latin typeface="Times New Roman" panose="02020603050405020304" pitchFamily="18" charset="0"/>
                <a:cs typeface="Times New Roman" panose="02020603050405020304" pitchFamily="18" charset="0"/>
              </a:rPr>
              <a:t>подходы</a:t>
            </a:r>
            <a:r>
              <a:rPr lang="pl-PL" sz="2200" dirty="0" smtClean="0">
                <a:solidFill>
                  <a:srgbClr val="FFC000"/>
                </a:solidFill>
                <a:latin typeface="Times New Roman" panose="02020603050405020304" pitchFamily="18" charset="0"/>
                <a:cs typeface="Times New Roman" panose="02020603050405020304" pitchFamily="18" charset="0"/>
              </a:rPr>
              <a:t> к </a:t>
            </a:r>
            <a:r>
              <a:rPr lang="pl-PL" sz="2200" dirty="0" err="1" smtClean="0">
                <a:solidFill>
                  <a:srgbClr val="FFC000"/>
                </a:solidFill>
                <a:latin typeface="Times New Roman" panose="02020603050405020304" pitchFamily="18" charset="0"/>
                <a:cs typeface="Times New Roman" panose="02020603050405020304" pitchFamily="18" charset="0"/>
              </a:rPr>
              <a:t>вопросам</a:t>
            </a:r>
            <a:r>
              <a:rPr lang="pl-PL" sz="2200" dirty="0" smtClean="0">
                <a:solidFill>
                  <a:srgbClr val="FFC000"/>
                </a:solidFill>
                <a:latin typeface="Times New Roman" panose="02020603050405020304" pitchFamily="18" charset="0"/>
                <a:cs typeface="Times New Roman" panose="02020603050405020304" pitchFamily="18" charset="0"/>
              </a:rPr>
              <a:t> </a:t>
            </a:r>
            <a:r>
              <a:rPr lang="pl-PL" sz="2200" dirty="0" err="1" smtClean="0">
                <a:solidFill>
                  <a:srgbClr val="FFC000"/>
                </a:solidFill>
                <a:latin typeface="Times New Roman" panose="02020603050405020304" pitchFamily="18" charset="0"/>
                <a:cs typeface="Times New Roman" panose="02020603050405020304" pitchFamily="18" charset="0"/>
              </a:rPr>
              <a:t>арбитрабильности</a:t>
            </a:r>
            <a:r>
              <a:rPr lang="pl-PL" sz="2200" dirty="0" smtClean="0">
                <a:solidFill>
                  <a:srgbClr val="FFC000"/>
                </a:solidFill>
                <a:latin typeface="Times New Roman" panose="02020603050405020304" pitchFamily="18" charset="0"/>
                <a:cs typeface="Times New Roman" panose="02020603050405020304" pitchFamily="18" charset="0"/>
              </a:rPr>
              <a:t> </a:t>
            </a:r>
            <a:r>
              <a:rPr lang="pl-PL" sz="2200" dirty="0" err="1" smtClean="0">
                <a:solidFill>
                  <a:srgbClr val="FFC000"/>
                </a:solidFill>
                <a:latin typeface="Times New Roman" panose="02020603050405020304" pitchFamily="18" charset="0"/>
                <a:cs typeface="Times New Roman" panose="02020603050405020304" pitchFamily="18" charset="0"/>
              </a:rPr>
              <a:t>корпоративных</a:t>
            </a:r>
            <a:r>
              <a:rPr lang="pl-PL" sz="2200" dirty="0" smtClean="0">
                <a:solidFill>
                  <a:srgbClr val="FFC000"/>
                </a:solidFill>
                <a:latin typeface="Times New Roman" panose="02020603050405020304" pitchFamily="18" charset="0"/>
                <a:cs typeface="Times New Roman" panose="02020603050405020304" pitchFamily="18" charset="0"/>
              </a:rPr>
              <a:t> </a:t>
            </a:r>
            <a:r>
              <a:rPr lang="pl-PL" sz="2200" dirty="0" err="1" smtClean="0">
                <a:solidFill>
                  <a:srgbClr val="FFC000"/>
                </a:solidFill>
                <a:latin typeface="Times New Roman" panose="02020603050405020304" pitchFamily="18" charset="0"/>
                <a:cs typeface="Times New Roman" panose="02020603050405020304" pitchFamily="18" charset="0"/>
              </a:rPr>
              <a:t>споров</a:t>
            </a:r>
            <a:r>
              <a:rPr lang="ru-RU" sz="2200" dirty="0" smtClean="0">
                <a:solidFill>
                  <a:srgbClr val="FFC000"/>
                </a:solidFill>
                <a:latin typeface="Times New Roman" panose="02020603050405020304" pitchFamily="18" charset="0"/>
                <a:cs typeface="Times New Roman" panose="02020603050405020304" pitchFamily="18" charset="0"/>
              </a:rPr>
              <a:t>: </a:t>
            </a:r>
            <a:r>
              <a:rPr lang="ru-RU" sz="2200" dirty="0">
                <a:solidFill>
                  <a:srgbClr val="FFC000"/>
                </a:solidFill>
                <a:latin typeface="Times New Roman" panose="02020603050405020304" pitchFamily="18" charset="0"/>
                <a:cs typeface="Times New Roman" panose="02020603050405020304" pitchFamily="18" charset="0"/>
              </a:rPr>
              <a:t>Решение государства отнести ряд корпоративных споров к </a:t>
            </a:r>
            <a:r>
              <a:rPr lang="ru-RU" sz="2200" dirty="0" err="1">
                <a:solidFill>
                  <a:srgbClr val="FFC000"/>
                </a:solidFill>
                <a:latin typeface="Times New Roman" panose="02020603050405020304" pitchFamily="18" charset="0"/>
                <a:cs typeface="Times New Roman" panose="02020603050405020304" pitchFamily="18" charset="0"/>
              </a:rPr>
              <a:t>арбитрабельным</a:t>
            </a:r>
            <a:r>
              <a:rPr lang="ru-RU" sz="2200" dirty="0">
                <a:solidFill>
                  <a:srgbClr val="FFC000"/>
                </a:solidFill>
                <a:latin typeface="Times New Roman" panose="02020603050405020304" pitchFamily="18" charset="0"/>
                <a:cs typeface="Times New Roman" panose="02020603050405020304" pitchFamily="18" charset="0"/>
              </a:rPr>
              <a:t> однозначно может разгрузить государственные </a:t>
            </a:r>
            <a:r>
              <a:rPr lang="ru-RU" sz="2200" dirty="0" smtClean="0">
                <a:solidFill>
                  <a:srgbClr val="FFC000"/>
                </a:solidFill>
                <a:latin typeface="Times New Roman" panose="02020603050405020304" pitchFamily="18" charset="0"/>
                <a:cs typeface="Times New Roman" panose="02020603050405020304" pitchFamily="18" charset="0"/>
              </a:rPr>
              <a:t>суды</a:t>
            </a:r>
            <a:r>
              <a:rPr lang="pl-PL" dirty="0">
                <a:latin typeface="Times New Roman" panose="02020603050405020304" pitchFamily="18" charset="0"/>
                <a:cs typeface="Times New Roman" panose="02020603050405020304" pitchFamily="18" charset="0"/>
              </a:rPr>
              <a:t/>
            </a:r>
            <a:br>
              <a:rPr lang="pl-PL" dirty="0">
                <a:latin typeface="Times New Roman" panose="02020603050405020304" pitchFamily="18" charset="0"/>
                <a:cs typeface="Times New Roman" panose="02020603050405020304" pitchFamily="18" charset="0"/>
              </a:rPr>
            </a:b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a:xfrm>
            <a:off x="457200" y="1219200"/>
            <a:ext cx="8229600" cy="5090120"/>
          </a:xfrm>
        </p:spPr>
        <p:txBody>
          <a:bodyPr>
            <a:normAutofit fontScale="62500" lnSpcReduction="20000"/>
          </a:bodyPr>
          <a:lstStyle/>
          <a:p>
            <a:pPr marL="0" indent="0">
              <a:buNone/>
            </a:pPr>
            <a:r>
              <a:rPr lang="pl-PL" dirty="0" err="1" smtClean="0">
                <a:latin typeface="Times New Roman" panose="02020603050405020304" pitchFamily="18" charset="0"/>
                <a:cs typeface="Times New Roman" panose="02020603050405020304" pitchFamily="18" charset="0"/>
              </a:rPr>
              <a:t>Следующие</a:t>
            </a:r>
            <a:r>
              <a:rPr lang="pl-PL" dirty="0" smtClean="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категории</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корпоративных</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споров</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не</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могут</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быть</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переданы</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на</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рассмотрение</a:t>
            </a:r>
            <a:r>
              <a:rPr lang="pl-PL" dirty="0">
                <a:latin typeface="Times New Roman" panose="02020603050405020304" pitchFamily="18" charset="0"/>
                <a:cs typeface="Times New Roman" panose="02020603050405020304" pitchFamily="18" charset="0"/>
              </a:rPr>
              <a:t> в </a:t>
            </a:r>
            <a:r>
              <a:rPr lang="pl-PL" dirty="0" err="1" smtClean="0">
                <a:latin typeface="Times New Roman" panose="02020603050405020304" pitchFamily="18" charset="0"/>
                <a:cs typeface="Times New Roman" panose="02020603050405020304" pitchFamily="18" charset="0"/>
              </a:rPr>
              <a:t>арбитраж</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a:p>
            <a:endParaRPr lang="pl-PL"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о созыве общего собрания участников юридического лица (п. 7 ч. 1 ст. 225.1 АПК РФ);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споры, вытекающие из деятельности нотариусов по удостоверению сделок с долями (п. 9 ч. 1 ст. 225.1 АПК РФ);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споры, связанные с оспариванием ненормативных правовых актов, решений и действий (бездействия) государственных органов, органов местного самоуправления, и т. д. (п. 2 ч. 2 ст. 225.1 АПК РФ);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споры в отношении обществ, имеющих стратегическое значение (п. 3 ч. 2 ст. 225.1 АПК РФ);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споры, связанные с выкупом акций обществом и со сделками с заинтересованностью (п. 4 ч. 2 ст. 225.1 АПК РФ);</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споры, связанные с исключением участников юридических лиц (п. 5 ч. 2 ст. 225.1 АПК РФ</a:t>
            </a:r>
            <a:r>
              <a:rPr lang="ru-RU" dirty="0" smtClean="0">
                <a:latin typeface="Times New Roman" panose="02020603050405020304" pitchFamily="18" charset="0"/>
                <a:cs typeface="Times New Roman" panose="02020603050405020304" pitchFamily="18" charset="0"/>
              </a:rPr>
              <a:t>)</a:t>
            </a:r>
            <a:r>
              <a:rPr lang="pl-PL" dirty="0" smtClean="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и </a:t>
            </a:r>
            <a:r>
              <a:rPr lang="pl-PL" dirty="0" err="1">
                <a:latin typeface="Times New Roman" panose="02020603050405020304" pitchFamily="18" charset="0"/>
                <a:cs typeface="Times New Roman" panose="02020603050405020304" pitchFamily="18" charset="0"/>
              </a:rPr>
              <a:t>пр</a:t>
            </a:r>
            <a:r>
              <a:rPr lang="pl-PL"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endParaRPr lang="pl-PL" dirty="0">
              <a:latin typeface="Times New Roman" panose="02020603050405020304" pitchFamily="18" charset="0"/>
              <a:cs typeface="Times New Roman" panose="02020603050405020304" pitchFamily="18" charset="0"/>
            </a:endParaRPr>
          </a:p>
          <a:p>
            <a:pPr marL="0" indent="0">
              <a:buNone/>
            </a:pPr>
            <a:r>
              <a:rPr lang="pl-PL" dirty="0" err="1">
                <a:latin typeface="Times New Roman" panose="02020603050405020304" pitchFamily="18" charset="0"/>
                <a:cs typeface="Times New Roman" panose="02020603050405020304" pitchFamily="18" charset="0"/>
              </a:rPr>
              <a:t>Остальные</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корпоративные</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споры</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могут</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быть</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переданы</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на</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рассмотрение</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только</a:t>
            </a:r>
            <a:r>
              <a:rPr lang="pl-PL" dirty="0">
                <a:latin typeface="Times New Roman" panose="02020603050405020304" pitchFamily="18" charset="0"/>
                <a:cs typeface="Times New Roman" panose="02020603050405020304" pitchFamily="18" charset="0"/>
              </a:rPr>
              <a:t> </a:t>
            </a:r>
            <a:r>
              <a:rPr lang="pl-PL" dirty="0" err="1">
                <a:solidFill>
                  <a:srgbClr val="0070C0"/>
                </a:solidFill>
                <a:latin typeface="Times New Roman" panose="02020603050405020304" pitchFamily="18" charset="0"/>
                <a:cs typeface="Times New Roman" panose="02020603050405020304" pitchFamily="18" charset="0"/>
              </a:rPr>
              <a:t>институциональным</a:t>
            </a:r>
            <a:r>
              <a:rPr lang="pl-PL" dirty="0">
                <a:solidFill>
                  <a:srgbClr val="0070C0"/>
                </a:solidFill>
                <a:latin typeface="Times New Roman" panose="02020603050405020304" pitchFamily="18" charset="0"/>
                <a:cs typeface="Times New Roman" panose="02020603050405020304" pitchFamily="18" charset="0"/>
              </a:rPr>
              <a:t> </a:t>
            </a:r>
            <a:r>
              <a:rPr lang="pl-PL" dirty="0" err="1">
                <a:solidFill>
                  <a:srgbClr val="0070C0"/>
                </a:solidFill>
                <a:latin typeface="Times New Roman" panose="02020603050405020304" pitchFamily="18" charset="0"/>
                <a:cs typeface="Times New Roman" panose="02020603050405020304" pitchFamily="18" charset="0"/>
              </a:rPr>
              <a:t>арбитражам</a:t>
            </a:r>
            <a:r>
              <a:rPr lang="pl-PL"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endParaRPr lang="pl-PL" dirty="0" smtClean="0">
              <a:latin typeface="Times New Roman" panose="02020603050405020304" pitchFamily="18" charset="0"/>
              <a:cs typeface="Times New Roman" panose="02020603050405020304" pitchFamily="18" charset="0"/>
            </a:endParaRPr>
          </a:p>
          <a:p>
            <a:pPr marL="0" indent="0">
              <a:buNone/>
            </a:pPr>
            <a:r>
              <a:rPr lang="ru-RU" dirty="0">
                <a:solidFill>
                  <a:srgbClr val="00B050"/>
                </a:solidFill>
                <a:latin typeface="Times New Roman" panose="02020603050405020304" pitchFamily="18" charset="0"/>
                <a:cs typeface="Times New Roman" panose="02020603050405020304" pitchFamily="18" charset="0"/>
              </a:rPr>
              <a:t>Третейские суды, создаваемые для рассмотрения конкретного дела</a:t>
            </a:r>
            <a:r>
              <a:rPr lang="ru-RU" dirty="0">
                <a:latin typeface="Times New Roman" panose="02020603050405020304" pitchFamily="18" charset="0"/>
                <a:cs typeface="Times New Roman" panose="02020603050405020304" pitchFamily="18" charset="0"/>
              </a:rPr>
              <a:t>, сохранятся, однако они не будут заниматься корпоративными спорами. Корпоративные споры, на которые есть указание в Законе об арбитраже, могут рассматриваться в рамках арбитража, администрируемого постоянно действующим арбитражным учреждением. </a:t>
            </a:r>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665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52400"/>
            <a:ext cx="9036496" cy="612304"/>
          </a:xfrm>
        </p:spPr>
        <p:txBody>
          <a:bodyPr>
            <a:normAutofit fontScale="90000"/>
          </a:bodyPr>
          <a:lstStyle/>
          <a:p>
            <a:pPr algn="ctr"/>
            <a:r>
              <a:rPr lang="ru-RU" sz="2800" dirty="0" smtClean="0">
                <a:latin typeface="Times New Roman" panose="02020603050405020304" pitchFamily="18" charset="0"/>
                <a:cs typeface="Times New Roman" panose="02020603050405020304" pitchFamily="18" charset="0"/>
              </a:rPr>
              <a:t>Арбитражное соглашение – </a:t>
            </a:r>
            <a:r>
              <a:rPr lang="pl-PL" sz="2800" dirty="0" smtClean="0">
                <a:latin typeface="Times New Roman" panose="02020603050405020304" pitchFamily="18" charset="0"/>
                <a:cs typeface="Times New Roman" panose="02020603050405020304" pitchFamily="18" charset="0"/>
              </a:rPr>
              <a:t/>
            </a:r>
            <a:br>
              <a:rPr lang="pl-PL" sz="2800" dirty="0" smtClean="0">
                <a:latin typeface="Times New Roman" panose="02020603050405020304" pitchFamily="18" charset="0"/>
                <a:cs typeface="Times New Roman" panose="02020603050405020304" pitchFamily="18" charset="0"/>
              </a:rPr>
            </a:br>
            <a:r>
              <a:rPr lang="pl-PL" sz="2800" dirty="0" smtClean="0">
                <a:latin typeface="Times New Roman" panose="02020603050405020304" pitchFamily="18" charset="0"/>
                <a:cs typeface="Times New Roman" panose="02020603050405020304" pitchFamily="18" charset="0"/>
              </a:rPr>
              <a:t>klauzula arbitrażowa, </a:t>
            </a:r>
            <a:r>
              <a:rPr lang="pl-PL" sz="2800" dirty="0">
                <a:latin typeface="Times New Roman" panose="02020603050405020304" pitchFamily="18" charset="0"/>
                <a:cs typeface="Times New Roman" panose="02020603050405020304" pitchFamily="18" charset="0"/>
              </a:rPr>
              <a:t>zapis na sąd </a:t>
            </a:r>
            <a:r>
              <a:rPr lang="pl-PL" sz="2800" dirty="0" smtClean="0">
                <a:latin typeface="Times New Roman" panose="02020603050405020304" pitchFamily="18" charset="0"/>
                <a:cs typeface="Times New Roman" panose="02020603050405020304" pitchFamily="18" charset="0"/>
              </a:rPr>
              <a:t>arbitrażowy (polubowny)</a:t>
            </a:r>
            <a:endParaRPr lang="pl-PL" sz="28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a:xfrm>
            <a:off x="457200" y="764704"/>
            <a:ext cx="8229600" cy="5904656"/>
          </a:xfrm>
        </p:spPr>
        <p:txBody>
          <a:bodyPr>
            <a:normAutofit fontScale="25000" lnSpcReduction="20000"/>
          </a:bodyPr>
          <a:lstStyle/>
          <a:p>
            <a:r>
              <a:rPr lang="ru-RU" sz="6400" dirty="0" smtClean="0">
                <a:solidFill>
                  <a:srgbClr val="FF0000"/>
                </a:solidFill>
                <a:latin typeface="Times New Roman" panose="02020603050405020304" pitchFamily="18" charset="0"/>
                <a:cs typeface="Times New Roman" panose="02020603050405020304" pitchFamily="18" charset="0"/>
              </a:rPr>
              <a:t>Арбитражное </a:t>
            </a:r>
            <a:r>
              <a:rPr lang="ru-RU" sz="6400" dirty="0">
                <a:solidFill>
                  <a:srgbClr val="FF0000"/>
                </a:solidFill>
                <a:latin typeface="Times New Roman" panose="02020603050405020304" pitchFamily="18" charset="0"/>
                <a:cs typeface="Times New Roman" panose="02020603050405020304" pitchFamily="18" charset="0"/>
              </a:rPr>
              <a:t>соглашение является соглашением сторон о передаче в арбитраж всех или определенных споров, которые возникли или могут возникнуть между ними в связи с каким-либо конкретным правоотношением, независимо от того, носило такое правоотношение договорный характер или нет.</a:t>
            </a:r>
          </a:p>
          <a:p>
            <a:r>
              <a:rPr lang="ru-RU" sz="6400" dirty="0">
                <a:latin typeface="Times New Roman" panose="02020603050405020304" pitchFamily="18" charset="0"/>
                <a:cs typeface="Times New Roman" panose="02020603050405020304" pitchFamily="18" charset="0"/>
              </a:rPr>
              <a:t>В случае спора из договора, по общему правилу, распространяется на любые сделки между сторонами арбитражного соглашения, направленные на исполнение, изменение или расторжение договора</a:t>
            </a:r>
            <a:r>
              <a:rPr lang="ru-RU" sz="6400" dirty="0" smtClean="0">
                <a:latin typeface="Times New Roman" panose="02020603050405020304" pitchFamily="18" charset="0"/>
                <a:cs typeface="Times New Roman" panose="02020603050405020304" pitchFamily="18" charset="0"/>
              </a:rPr>
              <a:t>.</a:t>
            </a:r>
          </a:p>
          <a:p>
            <a:r>
              <a:rPr lang="ru-RU" sz="6400" dirty="0">
                <a:latin typeface="Times New Roman" panose="02020603050405020304" pitchFamily="18" charset="0"/>
                <a:cs typeface="Times New Roman" panose="02020603050405020304" pitchFamily="18" charset="0"/>
              </a:rPr>
              <a:t>Правила арбитража арбитражного учреждения - часть арбитражного соглашения</a:t>
            </a:r>
            <a:r>
              <a:rPr lang="ru-RU" sz="6400" dirty="0" smtClean="0">
                <a:latin typeface="Times New Roman" panose="02020603050405020304" pitchFamily="18" charset="0"/>
                <a:cs typeface="Times New Roman" panose="02020603050405020304" pitchFamily="18" charset="0"/>
              </a:rPr>
              <a:t>.</a:t>
            </a:r>
            <a:endParaRPr lang="ru-RU" sz="6400" dirty="0">
              <a:latin typeface="Times New Roman" panose="02020603050405020304" pitchFamily="18" charset="0"/>
              <a:cs typeface="Times New Roman" panose="02020603050405020304" pitchFamily="18" charset="0"/>
            </a:endParaRPr>
          </a:p>
          <a:p>
            <a:pPr marL="0" indent="0" algn="ctr">
              <a:buNone/>
            </a:pPr>
            <a:r>
              <a:rPr lang="ru-RU" sz="6400" b="1" u="sng" dirty="0">
                <a:latin typeface="Times New Roman" panose="02020603050405020304" pitchFamily="18" charset="0"/>
                <a:cs typeface="Times New Roman" panose="02020603050405020304" pitchFamily="18" charset="0"/>
              </a:rPr>
              <a:t>Письменная </a:t>
            </a:r>
            <a:r>
              <a:rPr lang="ru-RU" sz="6400" b="1" u="sng" dirty="0" smtClean="0">
                <a:latin typeface="Times New Roman" panose="02020603050405020304" pitchFamily="18" charset="0"/>
                <a:cs typeface="Times New Roman" panose="02020603050405020304" pitchFamily="18" charset="0"/>
              </a:rPr>
              <a:t>форма</a:t>
            </a:r>
            <a:r>
              <a:rPr lang="pl-PL" sz="6400" b="1" u="sng" dirty="0" smtClean="0">
                <a:latin typeface="Times New Roman" panose="02020603050405020304" pitchFamily="18" charset="0"/>
                <a:cs typeface="Times New Roman" panose="02020603050405020304" pitchFamily="18" charset="0"/>
              </a:rPr>
              <a:t> </a:t>
            </a:r>
            <a:r>
              <a:rPr lang="ru-RU" sz="6400" b="1" u="sng" dirty="0" smtClean="0">
                <a:latin typeface="Times New Roman" panose="02020603050405020304" pitchFamily="18" charset="0"/>
                <a:cs typeface="Times New Roman" panose="02020603050405020304" pitchFamily="18" charset="0"/>
              </a:rPr>
              <a:t>означает:</a:t>
            </a:r>
            <a:endParaRPr lang="ru-RU" sz="6400" b="1" u="sng" dirty="0">
              <a:latin typeface="Times New Roman" panose="02020603050405020304" pitchFamily="18" charset="0"/>
              <a:cs typeface="Times New Roman" panose="02020603050405020304" pitchFamily="18" charset="0"/>
            </a:endParaRPr>
          </a:p>
          <a:p>
            <a:r>
              <a:rPr lang="ru-RU" sz="6400" b="1" dirty="0">
                <a:latin typeface="Times New Roman" panose="02020603050405020304" pitchFamily="18" charset="0"/>
                <a:cs typeface="Times New Roman" panose="02020603050405020304" pitchFamily="18" charset="0"/>
              </a:rPr>
              <a:t>самостоятельное соглашение или арбитражная оговорка в договоре;</a:t>
            </a:r>
          </a:p>
          <a:p>
            <a:endParaRPr lang="ru-RU" sz="6400" b="1" dirty="0">
              <a:latin typeface="Times New Roman" panose="02020603050405020304" pitchFamily="18" charset="0"/>
              <a:cs typeface="Times New Roman" panose="02020603050405020304" pitchFamily="18" charset="0"/>
            </a:endParaRPr>
          </a:p>
          <a:p>
            <a:r>
              <a:rPr lang="ru-RU" sz="6400" b="1" dirty="0">
                <a:latin typeface="Times New Roman" panose="02020603050405020304" pitchFamily="18" charset="0"/>
                <a:cs typeface="Times New Roman" panose="02020603050405020304" pitchFamily="18" charset="0"/>
              </a:rPr>
              <a:t>положение в уставе юридического лица (для корпоративных споров, рассматриваемых по правилам арбитража корпоративных споров);</a:t>
            </a:r>
          </a:p>
          <a:p>
            <a:endParaRPr lang="ru-RU" sz="6400" b="1" dirty="0">
              <a:latin typeface="Times New Roman" panose="02020603050405020304" pitchFamily="18" charset="0"/>
              <a:cs typeface="Times New Roman" panose="02020603050405020304" pitchFamily="18" charset="0"/>
            </a:endParaRPr>
          </a:p>
          <a:p>
            <a:r>
              <a:rPr lang="ru-RU" sz="6400" b="1" dirty="0">
                <a:latin typeface="Times New Roman" panose="02020603050405020304" pitchFamily="18" charset="0"/>
                <a:cs typeface="Times New Roman" panose="02020603050405020304" pitchFamily="18" charset="0"/>
              </a:rPr>
              <a:t>ссылка на документ, содержащий арбитражную оговорку;</a:t>
            </a:r>
          </a:p>
          <a:p>
            <a:endParaRPr lang="ru-RU" sz="6400" b="1" dirty="0">
              <a:latin typeface="Times New Roman" panose="02020603050405020304" pitchFamily="18" charset="0"/>
              <a:cs typeface="Times New Roman" panose="02020603050405020304" pitchFamily="18" charset="0"/>
            </a:endParaRPr>
          </a:p>
          <a:p>
            <a:r>
              <a:rPr lang="ru-RU" sz="6400" b="1" dirty="0">
                <a:latin typeface="Times New Roman" panose="02020603050405020304" pitchFamily="18" charset="0"/>
                <a:cs typeface="Times New Roman" panose="02020603050405020304" pitchFamily="18" charset="0"/>
              </a:rPr>
              <a:t>включение в правила организованных торгов, правила клиринга;</a:t>
            </a:r>
          </a:p>
          <a:p>
            <a:endParaRPr lang="ru-RU" sz="6400" b="1" dirty="0">
              <a:latin typeface="Times New Roman" panose="02020603050405020304" pitchFamily="18" charset="0"/>
              <a:cs typeface="Times New Roman" panose="02020603050405020304" pitchFamily="18" charset="0"/>
            </a:endParaRPr>
          </a:p>
          <a:p>
            <a:r>
              <a:rPr lang="ru-RU" sz="6400" b="1" dirty="0">
                <a:latin typeface="Times New Roman" panose="02020603050405020304" pitchFamily="18" charset="0"/>
                <a:cs typeface="Times New Roman" panose="02020603050405020304" pitchFamily="18" charset="0"/>
              </a:rPr>
              <a:t>обмен процессуальными документами;</a:t>
            </a:r>
          </a:p>
          <a:p>
            <a:endParaRPr lang="ru-RU" sz="6400" b="1" dirty="0">
              <a:latin typeface="Times New Roman" panose="02020603050405020304" pitchFamily="18" charset="0"/>
              <a:cs typeface="Times New Roman" panose="02020603050405020304" pitchFamily="18" charset="0"/>
            </a:endParaRPr>
          </a:p>
          <a:p>
            <a:r>
              <a:rPr lang="ru-RU" sz="6400" b="1" dirty="0">
                <a:latin typeface="Times New Roman" panose="02020603050405020304" pitchFamily="18" charset="0"/>
                <a:cs typeface="Times New Roman" panose="02020603050405020304" pitchFamily="18" charset="0"/>
              </a:rPr>
              <a:t>обмен письмами, телеграммами, телексами, телефаксами и иными документами, включая электронные.</a:t>
            </a:r>
          </a:p>
          <a:p>
            <a:endParaRPr lang="pl-PL" dirty="0"/>
          </a:p>
        </p:txBody>
      </p:sp>
    </p:spTree>
    <p:extLst>
      <p:ext uri="{BB962C8B-B14F-4D97-AF65-F5344CB8AC3E}">
        <p14:creationId xmlns:p14="http://schemas.microsoft.com/office/powerpoint/2010/main" val="1570655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76672"/>
            <a:ext cx="8229600" cy="540296"/>
          </a:xfrm>
        </p:spPr>
        <p:txBody>
          <a:bodyPr>
            <a:normAutofit fontScale="90000"/>
          </a:bodyPr>
          <a:lstStyle/>
          <a:p>
            <a:pPr algn="ctr"/>
            <a:r>
              <a:rPr lang="ru-RU" sz="2800" dirty="0" smtClean="0">
                <a:latin typeface="Times New Roman" panose="02020603050405020304" pitchFamily="18" charset="0"/>
                <a:cs typeface="Times New Roman" panose="02020603050405020304" pitchFamily="18" charset="0"/>
              </a:rPr>
              <a:t>Арбитражные соглашения, арбитражные оговорки – </a:t>
            </a:r>
            <a:r>
              <a:rPr lang="pl-PL" sz="2800" dirty="0" smtClean="0">
                <a:latin typeface="Times New Roman" panose="02020603050405020304" pitchFamily="18" charset="0"/>
                <a:cs typeface="Times New Roman" panose="02020603050405020304" pitchFamily="18" charset="0"/>
              </a:rPr>
              <a:t/>
            </a:r>
            <a:br>
              <a:rPr lang="pl-PL" sz="2800" dirty="0" smtClean="0">
                <a:latin typeface="Times New Roman" panose="02020603050405020304" pitchFamily="18" charset="0"/>
                <a:cs typeface="Times New Roman" panose="02020603050405020304" pitchFamily="18" charset="0"/>
              </a:rPr>
            </a:br>
            <a:r>
              <a:rPr lang="pl-PL" sz="2800" dirty="0" smtClean="0">
                <a:latin typeface="Times New Roman" panose="02020603050405020304" pitchFamily="18" charset="0"/>
                <a:cs typeface="Times New Roman" panose="02020603050405020304" pitchFamily="18" charset="0"/>
              </a:rPr>
              <a:t>zapisy na sad arbitrażowy, klauzule arbitrażowe</a:t>
            </a:r>
            <a:endParaRPr lang="pl-PL" sz="2800" dirty="0">
              <a:latin typeface="Times New Roman" panose="02020603050405020304" pitchFamily="18" charset="0"/>
              <a:cs typeface="Times New Roman" panose="02020603050405020304" pitchFamily="18" charset="0"/>
            </a:endParaRPr>
          </a:p>
        </p:txBody>
      </p:sp>
      <p:graphicFrame>
        <p:nvGraphicFramePr>
          <p:cNvPr id="5" name="Obiekt 4"/>
          <p:cNvGraphicFramePr>
            <a:graphicFrameLocks noChangeAspect="1"/>
          </p:cNvGraphicFramePr>
          <p:nvPr>
            <p:extLst>
              <p:ext uri="{D42A27DB-BD31-4B8C-83A1-F6EECF244321}">
                <p14:modId xmlns:p14="http://schemas.microsoft.com/office/powerpoint/2010/main" val="3268229778"/>
              </p:ext>
            </p:extLst>
          </p:nvPr>
        </p:nvGraphicFramePr>
        <p:xfrm>
          <a:off x="899592" y="1196751"/>
          <a:ext cx="7704856" cy="5268473"/>
        </p:xfrm>
        <a:graphic>
          <a:graphicData uri="http://schemas.openxmlformats.org/presentationml/2006/ole">
            <mc:AlternateContent xmlns:mc="http://schemas.openxmlformats.org/markup-compatibility/2006">
              <mc:Choice xmlns:v="urn:schemas-microsoft-com:vml" Requires="v">
                <p:oleObj spid="_x0000_s17470" name="Dokument" r:id="rId3" imgW="5903610" imgH="4036610" progId="Word.Document.12">
                  <p:embed/>
                </p:oleObj>
              </mc:Choice>
              <mc:Fallback>
                <p:oleObj name="Dokument" r:id="rId3" imgW="5903610" imgH="4036610" progId="Word.Document.12">
                  <p:embed/>
                  <p:pic>
                    <p:nvPicPr>
                      <p:cNvPr id="0" name=""/>
                      <p:cNvPicPr/>
                      <p:nvPr/>
                    </p:nvPicPr>
                    <p:blipFill>
                      <a:blip r:embed="rId4"/>
                      <a:stretch>
                        <a:fillRect/>
                      </a:stretch>
                    </p:blipFill>
                    <p:spPr>
                      <a:xfrm>
                        <a:off x="899592" y="1196751"/>
                        <a:ext cx="7704856" cy="5268473"/>
                      </a:xfrm>
                      <a:prstGeom prst="rect">
                        <a:avLst/>
                      </a:prstGeom>
                    </p:spPr>
                  </p:pic>
                </p:oleObj>
              </mc:Fallback>
            </mc:AlternateContent>
          </a:graphicData>
        </a:graphic>
      </p:graphicFrame>
    </p:spTree>
    <p:extLst>
      <p:ext uri="{BB962C8B-B14F-4D97-AF65-F5344CB8AC3E}">
        <p14:creationId xmlns:p14="http://schemas.microsoft.com/office/powerpoint/2010/main" val="2315917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normAutofit lnSpcReduction="10000"/>
          </a:bodyPr>
          <a:lstStyle/>
          <a:p>
            <a:r>
              <a:rPr lang="ru-RU" sz="2800" dirty="0">
                <a:latin typeface="Times New Roman" panose="02020603050405020304" pitchFamily="18" charset="0"/>
                <a:cs typeface="Times New Roman" panose="02020603050405020304" pitchFamily="18" charset="0"/>
              </a:rPr>
              <a:t>Прямое соглашение - соглашение, имеющее приоритет по отношению к правилам арбитража, и заключенное сторонами в случаях, предусмотренных Законом об арбитраже, в отношении следующих вопросов:</a:t>
            </a:r>
          </a:p>
          <a:p>
            <a:pPr marL="0" indent="0">
              <a:buNone/>
            </a:pPr>
            <a:r>
              <a:rPr lang="ru-RU" sz="2800" dirty="0">
                <a:latin typeface="Times New Roman" panose="02020603050405020304" pitchFamily="18" charset="0"/>
                <a:cs typeface="Times New Roman" panose="02020603050405020304" pitchFamily="18" charset="0"/>
              </a:rPr>
              <a:t>-	окончательный характер арбитражного решения институционального арбитража; некоторые вопросы содействия компетентным государственным судом; проведение устное слушания в третейском разбирательстве;</a:t>
            </a:r>
          </a:p>
          <a:p>
            <a:pPr marL="0" indent="0">
              <a:buNone/>
            </a:pPr>
            <a:r>
              <a:rPr lang="ru-RU" sz="2800" dirty="0">
                <a:latin typeface="Times New Roman" panose="02020603050405020304" pitchFamily="18" charset="0"/>
                <a:cs typeface="Times New Roman" panose="02020603050405020304" pitchFamily="18" charset="0"/>
              </a:rPr>
              <a:t>-	выбор арбитров из списка рекомендованных арбитров.</a:t>
            </a:r>
          </a:p>
          <a:p>
            <a:pPr marL="0" indent="0">
              <a:buNone/>
            </a:pPr>
            <a:endParaRPr lang="pl-PL" dirty="0"/>
          </a:p>
        </p:txBody>
      </p:sp>
      <p:sp>
        <p:nvSpPr>
          <p:cNvPr id="5" name="Tytuł 1"/>
          <p:cNvSpPr>
            <a:spLocks noGrp="1"/>
          </p:cNvSpPr>
          <p:nvPr>
            <p:ph type="title"/>
          </p:nvPr>
        </p:nvSpPr>
        <p:spPr>
          <a:xfrm>
            <a:off x="395536" y="476672"/>
            <a:ext cx="8229600" cy="540296"/>
          </a:xfrm>
        </p:spPr>
        <p:txBody>
          <a:bodyPr>
            <a:normAutofit fontScale="90000"/>
          </a:bodyPr>
          <a:lstStyle/>
          <a:p>
            <a:pPr algn="ctr"/>
            <a:r>
              <a:rPr lang="ru-RU" sz="2800" dirty="0" smtClean="0">
                <a:latin typeface="Times New Roman" panose="02020603050405020304" pitchFamily="18" charset="0"/>
                <a:cs typeface="Times New Roman" panose="02020603050405020304" pitchFamily="18" charset="0"/>
              </a:rPr>
              <a:t>Арбитражные соглашения, арбитражные оговорки – </a:t>
            </a:r>
            <a:r>
              <a:rPr lang="pl-PL" sz="2800" dirty="0" smtClean="0">
                <a:latin typeface="Times New Roman" panose="02020603050405020304" pitchFamily="18" charset="0"/>
                <a:cs typeface="Times New Roman" panose="02020603050405020304" pitchFamily="18" charset="0"/>
              </a:rPr>
              <a:t/>
            </a:r>
            <a:br>
              <a:rPr lang="pl-PL" sz="2800" dirty="0" smtClean="0">
                <a:latin typeface="Times New Roman" panose="02020603050405020304" pitchFamily="18" charset="0"/>
                <a:cs typeface="Times New Roman" panose="02020603050405020304" pitchFamily="18" charset="0"/>
              </a:rPr>
            </a:br>
            <a:r>
              <a:rPr lang="pl-PL" sz="2800" dirty="0" smtClean="0">
                <a:latin typeface="Times New Roman" panose="02020603050405020304" pitchFamily="18" charset="0"/>
                <a:cs typeface="Times New Roman" panose="02020603050405020304" pitchFamily="18" charset="0"/>
              </a:rPr>
              <a:t>zapisy na sad arbitrażowy, klauzule arbitrażowe</a:t>
            </a:r>
            <a:endParaRPr lang="pl-P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32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normAutofit fontScale="92500" lnSpcReduction="20000"/>
          </a:bodyPr>
          <a:lstStyle/>
          <a:p>
            <a:r>
              <a:rPr lang="pl-PL" dirty="0">
                <a:latin typeface="Times New Roman" panose="02020603050405020304" pitchFamily="18" charset="0"/>
                <a:cs typeface="Times New Roman" panose="02020603050405020304" pitchFamily="18" charset="0"/>
              </a:rPr>
              <a:t>Można ją zamieścić w zawieranej umowie, fakturze, rachunku, statucie, wymianie korespondencji, na piśmie, a nawet w innym możliwym do utrwalenia środku komunikacji, takim jak Internet, wymiana e-maili, telegramów, rozmów telefonicznych nagranych za zgodą stron. Zwykle na końcu pisma, ale tak, aby stanowiła jego integralną część. Może mieć też formę aneksu do umowy</a:t>
            </a:r>
            <a:r>
              <a:rPr lang="pl-PL" dirty="0" smtClean="0">
                <a:latin typeface="Times New Roman" panose="02020603050405020304" pitchFamily="18" charset="0"/>
                <a:cs typeface="Times New Roman" panose="02020603050405020304" pitchFamily="18" charset="0"/>
              </a:rPr>
              <a:t>.</a:t>
            </a:r>
          </a:p>
          <a:p>
            <a:r>
              <a:rPr lang="pl-PL" dirty="0">
                <a:latin typeface="Times New Roman" panose="02020603050405020304" pitchFamily="18" charset="0"/>
                <a:cs typeface="Times New Roman" panose="02020603050405020304" pitchFamily="18" charset="0"/>
              </a:rPr>
              <a:t>Brzmienie klauzuli ma wpływ na przebieg postępowania. Może brzmieć na przykład tak: „Wszelkie spory, wynikające z niniejszej umowy lub powstające w związku z nią, będą rozstrzygane przez (nazwa stałego sądu polubownego z podaniem jego siedziby) stosownie do regulaminu tego Sądu.” Można dodać: „obowiązującego w dacie wniesienia pozwu”. Klauzula może zawierać dodatkowe postanowienia – liczbę arbitrów, miejsce postępowania, język itd</a:t>
            </a:r>
            <a:r>
              <a:rPr lang="pl-PL" dirty="0" smtClean="0">
                <a:latin typeface="Times New Roman" panose="02020603050405020304" pitchFamily="18" charset="0"/>
                <a:cs typeface="Times New Roman" panose="02020603050405020304" pitchFamily="18" charset="0"/>
              </a:rPr>
              <a:t>.</a:t>
            </a:r>
          </a:p>
          <a:p>
            <a:pPr marL="0" indent="0" algn="r">
              <a:buNone/>
            </a:pPr>
            <a:r>
              <a:rPr lang="pl-PL" i="1" dirty="0" smtClean="0">
                <a:latin typeface="Times New Roman" panose="02020603050405020304" pitchFamily="18" charset="0"/>
                <a:cs typeface="Times New Roman" panose="02020603050405020304" pitchFamily="18" charset="0"/>
              </a:rPr>
              <a:t>(FAQ Sądu Arbitrażowego przy KIG)</a:t>
            </a:r>
            <a:endParaRPr lang="pl-PL" i="1" dirty="0">
              <a:latin typeface="Times New Roman" panose="02020603050405020304" pitchFamily="18" charset="0"/>
              <a:cs typeface="Times New Roman" panose="02020603050405020304" pitchFamily="18" charset="0"/>
            </a:endParaRPr>
          </a:p>
        </p:txBody>
      </p:sp>
      <p:sp>
        <p:nvSpPr>
          <p:cNvPr id="4" name="Tytuł 1"/>
          <p:cNvSpPr>
            <a:spLocks noGrp="1"/>
          </p:cNvSpPr>
          <p:nvPr>
            <p:ph type="title"/>
          </p:nvPr>
        </p:nvSpPr>
        <p:spPr>
          <a:xfrm>
            <a:off x="395536" y="476672"/>
            <a:ext cx="8229600" cy="540296"/>
          </a:xfrm>
        </p:spPr>
        <p:txBody>
          <a:bodyPr>
            <a:normAutofit fontScale="90000"/>
          </a:bodyPr>
          <a:lstStyle/>
          <a:p>
            <a:pPr algn="ctr"/>
            <a:r>
              <a:rPr lang="ru-RU" sz="2800" dirty="0" smtClean="0">
                <a:latin typeface="Times New Roman" panose="02020603050405020304" pitchFamily="18" charset="0"/>
                <a:cs typeface="Times New Roman" panose="02020603050405020304" pitchFamily="18" charset="0"/>
              </a:rPr>
              <a:t>Арбитражные соглашения, арбитражные оговорки – </a:t>
            </a:r>
            <a:r>
              <a:rPr lang="pl-PL" sz="2800" dirty="0" smtClean="0">
                <a:latin typeface="Times New Roman" panose="02020603050405020304" pitchFamily="18" charset="0"/>
                <a:cs typeface="Times New Roman" panose="02020603050405020304" pitchFamily="18" charset="0"/>
              </a:rPr>
              <a:t/>
            </a:r>
            <a:br>
              <a:rPr lang="pl-PL" sz="2800" dirty="0" smtClean="0">
                <a:latin typeface="Times New Roman" panose="02020603050405020304" pitchFamily="18" charset="0"/>
                <a:cs typeface="Times New Roman" panose="02020603050405020304" pitchFamily="18" charset="0"/>
              </a:rPr>
            </a:br>
            <a:r>
              <a:rPr lang="pl-PL" sz="2800" dirty="0" smtClean="0">
                <a:latin typeface="Times New Roman" panose="02020603050405020304" pitchFamily="18" charset="0"/>
                <a:cs typeface="Times New Roman" panose="02020603050405020304" pitchFamily="18" charset="0"/>
              </a:rPr>
              <a:t>zapisy na sad arbitrażowy, klauzule arbitrażowe</a:t>
            </a:r>
            <a:endParaRPr lang="pl-P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646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152400"/>
            <a:ext cx="8856984" cy="468288"/>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Согласительная оговорка – </a:t>
            </a:r>
            <a:r>
              <a:rPr lang="pl-PL" dirty="0" smtClean="0">
                <a:latin typeface="Times New Roman" panose="02020603050405020304" pitchFamily="18" charset="0"/>
                <a:cs typeface="Times New Roman" panose="02020603050405020304" pitchFamily="18" charset="0"/>
              </a:rPr>
              <a:t>klauzula mediacyjna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p:txBody>
          <a:bodyPr>
            <a:normAutofit fontScale="77500" lnSpcReduction="20000"/>
          </a:bodyPr>
          <a:lstStyle/>
          <a:p>
            <a:pPr algn="just"/>
            <a:r>
              <a:rPr lang="ru-RU" dirty="0" smtClean="0">
                <a:latin typeface="Times New Roman" panose="02020603050405020304" pitchFamily="18" charset="0"/>
                <a:cs typeface="Times New Roman" panose="02020603050405020304" pitchFamily="18" charset="0"/>
              </a:rPr>
              <a:t>МКАС: “Все </a:t>
            </a:r>
            <a:r>
              <a:rPr lang="ru-RU" dirty="0">
                <a:latin typeface="Times New Roman" panose="02020603050405020304" pitchFamily="18" charset="0"/>
                <a:cs typeface="Times New Roman" panose="02020603050405020304" pitchFamily="18" charset="0"/>
              </a:rPr>
              <a:t>возможные споры, возникающие из настоящего договора (соглашения) или в связи с ним, стороны попытаются урегулировать мирным путем посредством </a:t>
            </a:r>
            <a:r>
              <a:rPr lang="ru-RU" dirty="0">
                <a:solidFill>
                  <a:srgbClr val="FF0000"/>
                </a:solidFill>
                <a:latin typeface="Times New Roman" panose="02020603050405020304" pitchFamily="18" charset="0"/>
                <a:cs typeface="Times New Roman" panose="02020603050405020304" pitchFamily="18" charset="0"/>
              </a:rPr>
              <a:t>согласительной процедуры</a:t>
            </a:r>
            <a:r>
              <a:rPr lang="ru-RU" dirty="0">
                <a:latin typeface="Times New Roman" panose="02020603050405020304" pitchFamily="18" charset="0"/>
                <a:cs typeface="Times New Roman" panose="02020603050405020304" pitchFamily="18" charset="0"/>
              </a:rPr>
              <a:t>, осуществляемой в соответствии с действующим Согласительным регламентом Международного коммерческого арбитражного суда при Торгово-промышленной палате Российской Федерации” .  </a:t>
            </a:r>
          </a:p>
          <a:p>
            <a:pPr algn="just"/>
            <a:r>
              <a:rPr lang="pl-PL" dirty="0" smtClean="0">
                <a:latin typeface="Times New Roman" panose="02020603050405020304" pitchFamily="18" charset="0"/>
                <a:cs typeface="Times New Roman" panose="02020603050405020304" pitchFamily="18" charset="0"/>
              </a:rPr>
              <a:t>SA przy KIG: "Wszelkie </a:t>
            </a:r>
            <a:r>
              <a:rPr lang="pl-PL" dirty="0">
                <a:latin typeface="Times New Roman" panose="02020603050405020304" pitchFamily="18" charset="0"/>
                <a:cs typeface="Times New Roman" panose="02020603050405020304" pitchFamily="18" charset="0"/>
              </a:rPr>
              <a:t>spory wynikające z niniejszej umowy lub pozostające w związku z nią - będą rozwiązywane w </a:t>
            </a:r>
            <a:r>
              <a:rPr lang="pl-PL" dirty="0">
                <a:solidFill>
                  <a:srgbClr val="FF0000"/>
                </a:solidFill>
                <a:latin typeface="Times New Roman" panose="02020603050405020304" pitchFamily="18" charset="0"/>
                <a:cs typeface="Times New Roman" panose="02020603050405020304" pitchFamily="18" charset="0"/>
              </a:rPr>
              <a:t>trybie mediacji </a:t>
            </a:r>
            <a:r>
              <a:rPr lang="pl-PL" dirty="0">
                <a:latin typeface="Times New Roman" panose="02020603050405020304" pitchFamily="18" charset="0"/>
                <a:cs typeface="Times New Roman" panose="02020603050405020304" pitchFamily="18" charset="0"/>
              </a:rPr>
              <a:t>przez mediatorów Centrum Mediacji Sądu Arbitrażowego przy Krajowej Izbie Gospodarczej w Warszawie, stosownie do regulaminu tego Sądu, obowiązującego w dniu skierowania wniosku o </a:t>
            </a:r>
            <a:r>
              <a:rPr lang="pl-PL" dirty="0" smtClean="0">
                <a:latin typeface="Times New Roman" panose="02020603050405020304" pitchFamily="18" charset="0"/>
                <a:cs typeface="Times New Roman" panose="02020603050405020304" pitchFamily="18" charset="0"/>
              </a:rPr>
              <a:t>mediację”.</a:t>
            </a:r>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r>
              <a:rPr lang="ru-RU" i="1" dirty="0" smtClean="0">
                <a:latin typeface="Times New Roman" panose="02020603050405020304" pitchFamily="18" charset="0"/>
                <a:cs typeface="Times New Roman" panose="02020603050405020304" pitchFamily="18" charset="0"/>
              </a:rPr>
              <a:t>Внимание: в государственном суде может проводиться </a:t>
            </a:r>
            <a:r>
              <a:rPr lang="ru-RU" i="1" dirty="0" smtClean="0">
                <a:solidFill>
                  <a:srgbClr val="0070C0"/>
                </a:solidFill>
                <a:latin typeface="Times New Roman" panose="02020603050405020304" pitchFamily="18" charset="0"/>
                <a:cs typeface="Times New Roman" panose="02020603050405020304" pitchFamily="18" charset="0"/>
              </a:rPr>
              <a:t>медиация</a:t>
            </a:r>
            <a:r>
              <a:rPr lang="ru-RU" i="1" dirty="0" smtClean="0">
                <a:latin typeface="Times New Roman" panose="02020603050405020304" pitchFamily="18" charset="0"/>
                <a:cs typeface="Times New Roman" panose="02020603050405020304" pitchFamily="18" charset="0"/>
              </a:rPr>
              <a:t>, порядок </a:t>
            </a:r>
            <a:r>
              <a:rPr lang="ru-RU" i="1" dirty="0">
                <a:latin typeface="Times New Roman" panose="02020603050405020304" pitchFamily="18" charset="0"/>
                <a:cs typeface="Times New Roman" panose="02020603050405020304" pitchFamily="18" charset="0"/>
              </a:rPr>
              <a:t>и особенности проведения процедуры медиации регулируются Федеральным законом от 27.07.2010 № 193-ФЗ «Об альтернативной процедуре урегулирования споров с участием посредника (процедуре медиации</a:t>
            </a:r>
            <a:r>
              <a:rPr lang="ru-RU" i="1" dirty="0" smtClean="0">
                <a:latin typeface="Times New Roman" panose="02020603050405020304" pitchFamily="18" charset="0"/>
                <a:cs typeface="Times New Roman" panose="02020603050405020304" pitchFamily="18" charset="0"/>
              </a:rPr>
              <a:t>)».</a:t>
            </a:r>
            <a:endParaRPr lang="pl-PL"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520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Применимое </a:t>
            </a:r>
            <a:r>
              <a:rPr lang="ru-RU" dirty="0" smtClean="0">
                <a:latin typeface="Times New Roman" panose="02020603050405020304" pitchFamily="18" charset="0"/>
                <a:cs typeface="Times New Roman" panose="02020603050405020304" pitchFamily="18" charset="0"/>
              </a:rPr>
              <a:t>право</a:t>
            </a:r>
            <a:r>
              <a:rPr lang="pl-PL"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материальное)</a:t>
            </a:r>
            <a:r>
              <a:rPr lang="ru-RU" b="1" dirty="0"/>
              <a:t/>
            </a:r>
            <a:br>
              <a:rPr lang="ru-RU" b="1" dirty="0"/>
            </a:br>
            <a:endParaRPr lang="pl-PL" dirty="0"/>
          </a:p>
        </p:txBody>
      </p:sp>
      <p:sp>
        <p:nvSpPr>
          <p:cNvPr id="3" name="Symbol zastępczy zawartości 2"/>
          <p:cNvSpPr>
            <a:spLocks noGrp="1"/>
          </p:cNvSpPr>
          <p:nvPr>
            <p:ph sz="quarter" idx="1"/>
          </p:nvPr>
        </p:nvSpPr>
        <p:spPr>
          <a:xfrm>
            <a:off x="457200" y="1219200"/>
            <a:ext cx="8229600" cy="5162128"/>
          </a:xfrm>
        </p:spPr>
        <p:txBody>
          <a:bodyPr>
            <a:normAutofit fontScale="77500" lnSpcReduction="20000"/>
          </a:bodyPr>
          <a:lstStyle/>
          <a:p>
            <a:pPr algn="just"/>
            <a:r>
              <a:rPr lang="ru-RU" dirty="0" smtClean="0">
                <a:latin typeface="Times New Roman" panose="02020603050405020304" pitchFamily="18" charset="0"/>
                <a:cs typeface="Times New Roman" panose="02020603050405020304" pitchFamily="18" charset="0"/>
              </a:rPr>
              <a:t>При </a:t>
            </a:r>
            <a:r>
              <a:rPr lang="ru-RU" dirty="0">
                <a:latin typeface="Times New Roman" panose="02020603050405020304" pitchFamily="18" charset="0"/>
                <a:cs typeface="Times New Roman" panose="02020603050405020304" pitchFamily="18" charset="0"/>
              </a:rPr>
              <a:t>рассмотрении спора, возникшего из договорных отношений, МКАС обращается прежде всего к условиям договора (контракта, соглашения), который закрепляет согласованные сторонами взаимные права и обязанности. Это, однако, не избавляет от необходимости обращаться к применимым нормам права. Характерной особенностью обязательств по внешнеэкономическим сделкам является закрепленная Законом </a:t>
            </a:r>
            <a:r>
              <a:rPr lang="ru-RU" dirty="0">
                <a:solidFill>
                  <a:srgbClr val="00B050"/>
                </a:solidFill>
                <a:latin typeface="Times New Roman" panose="02020603050405020304" pitchFamily="18" charset="0"/>
                <a:cs typeface="Times New Roman" panose="02020603050405020304" pitchFamily="18" charset="0"/>
              </a:rPr>
              <a:t>возможность для сторон избрать применимые к таким сделкам нормы права</a:t>
            </a:r>
            <a:r>
              <a:rPr lang="ru-RU" dirty="0">
                <a:latin typeface="Times New Roman" panose="02020603050405020304" pitchFamily="18" charset="0"/>
                <a:cs typeface="Times New Roman" panose="02020603050405020304" pitchFamily="18" charset="0"/>
              </a:rPr>
              <a:t>.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 соответствии с § 26 Регламента МКАС спор разрешается в соответствии с такими нормами права, которые </a:t>
            </a:r>
            <a:r>
              <a:rPr lang="ru-RU" dirty="0">
                <a:solidFill>
                  <a:srgbClr val="00B050"/>
                </a:solidFill>
                <a:latin typeface="Times New Roman" panose="02020603050405020304" pitchFamily="18" charset="0"/>
                <a:cs typeface="Times New Roman" panose="02020603050405020304" pitchFamily="18" charset="0"/>
              </a:rPr>
              <a:t>стороны избрали в качестве применимых к существу спора</a:t>
            </a:r>
            <a:r>
              <a:rPr lang="ru-RU" dirty="0">
                <a:latin typeface="Times New Roman" panose="02020603050405020304" pitchFamily="18" charset="0"/>
                <a:cs typeface="Times New Roman" panose="02020603050405020304" pitchFamily="18" charset="0"/>
              </a:rPr>
              <a:t>. При этом любое указание на право или систему права какого-либо государства толкуется как непосредственно отсылающее к материальному праву данного государства, а не к его коллизионным нормам.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Если стороны не сделали соответствующий выбор, то вопрос о материальном праве, применимом к существу спора, решается арбитрами в соответствии </a:t>
            </a:r>
            <a:r>
              <a:rPr lang="ru-RU" dirty="0">
                <a:solidFill>
                  <a:srgbClr val="00B050"/>
                </a:solidFill>
                <a:latin typeface="Times New Roman" panose="02020603050405020304" pitchFamily="18" charset="0"/>
                <a:cs typeface="Times New Roman" panose="02020603050405020304" pitchFamily="18" charset="0"/>
              </a:rPr>
              <a:t>с коллизионными нормами</a:t>
            </a:r>
            <a:r>
              <a:rPr lang="ru-RU" dirty="0">
                <a:latin typeface="Times New Roman" panose="02020603050405020304" pitchFamily="18" charset="0"/>
                <a:cs typeface="Times New Roman" panose="02020603050405020304" pitchFamily="18" charset="0"/>
              </a:rPr>
              <a:t>, которые они сочтут применимыми. </a:t>
            </a:r>
          </a:p>
          <a:p>
            <a:endParaRPr lang="pl-PL" dirty="0"/>
          </a:p>
        </p:txBody>
      </p:sp>
    </p:spTree>
    <p:extLst>
      <p:ext uri="{BB962C8B-B14F-4D97-AF65-F5344CB8AC3E}">
        <p14:creationId xmlns:p14="http://schemas.microsoft.com/office/powerpoint/2010/main" val="1609344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Dane\Pulpit\Obra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83610"/>
            <a:ext cx="8357348" cy="469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77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ru-RU" sz="2400" dirty="0" smtClean="0">
                <a:latin typeface="Times New Roman" panose="02020603050405020304" pitchFamily="18" charset="0"/>
                <a:cs typeface="Times New Roman" panose="02020603050405020304" pitchFamily="18" charset="0"/>
              </a:rPr>
              <a:t>Конвенция </a:t>
            </a:r>
            <a:r>
              <a:rPr lang="ru-RU" sz="2400" dirty="0">
                <a:latin typeface="Times New Roman" panose="02020603050405020304" pitchFamily="18" charset="0"/>
                <a:cs typeface="Times New Roman" panose="02020603050405020304" pitchFamily="18" charset="0"/>
              </a:rPr>
              <a:t>о признании и приведении в исполнение иностранных арбитражных решений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Нью-Йорк, 10 июня 1958 г</a:t>
            </a:r>
            <a:r>
              <a:rPr lang="ru-RU" sz="2400" dirty="0" smtClean="0">
                <a:latin typeface="Times New Roman" panose="02020603050405020304" pitchFamily="18" charset="0"/>
                <a:cs typeface="Times New Roman" panose="02020603050405020304" pitchFamily="18" charset="0"/>
              </a:rPr>
              <a:t>.) </a:t>
            </a:r>
            <a:endParaRPr lang="pl-PL" sz="2400" dirty="0"/>
          </a:p>
        </p:txBody>
      </p:sp>
      <p:sp>
        <p:nvSpPr>
          <p:cNvPr id="3" name="Symbol zastępczy zawartości 2"/>
          <p:cNvSpPr>
            <a:spLocks noGrp="1"/>
          </p:cNvSpPr>
          <p:nvPr>
            <p:ph sz="quarter" idx="1"/>
          </p:nvPr>
        </p:nvSpPr>
        <p:spPr>
          <a:xfrm>
            <a:off x="457200" y="1219200"/>
            <a:ext cx="8229600" cy="5638800"/>
          </a:xfrm>
        </p:spPr>
        <p:txBody>
          <a:bodyPr>
            <a:normAutofit fontScale="77500" lnSpcReduction="20000"/>
          </a:bodyPr>
          <a:lstStyle/>
          <a:p>
            <a:pPr algn="just"/>
            <a:r>
              <a:rPr lang="ru-RU" dirty="0">
                <a:latin typeface="Times New Roman" panose="02020603050405020304" pitchFamily="18" charset="0"/>
                <a:cs typeface="Times New Roman" panose="02020603050405020304" pitchFamily="18" charset="0"/>
              </a:rPr>
              <a:t>Бурное развитие мировой торговли во второй половине ХХ в., значительное расширение круга ее участников, а также очевидные преимущества арбитража как средства разрешения международных коммерческих споров стимулировали разработку международной правовой инфраструктуры для расширения использования арбитража.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этой деятельности принимали активное участие как межгосударственные, так и неправительственные организации, наиболее активной из которых была и остается до сих пор Международная торговая палата (</a:t>
            </a:r>
            <a:r>
              <a:rPr lang="ru-RU" dirty="0" err="1">
                <a:latin typeface="Times New Roman" panose="02020603050405020304" pitchFamily="18" charset="0"/>
                <a:cs typeface="Times New Roman" panose="02020603050405020304" pitchFamily="18" charset="0"/>
              </a:rPr>
              <a:t>International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Chamber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Commerce</a:t>
            </a:r>
            <a:r>
              <a:rPr lang="ru-RU" dirty="0">
                <a:latin typeface="Times New Roman" panose="02020603050405020304" pitchFamily="18" charset="0"/>
                <a:cs typeface="Times New Roman" panose="02020603050405020304" pitchFamily="18" charset="0"/>
              </a:rPr>
              <a:t> (ICC)).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Настоящим </a:t>
            </a:r>
            <a:r>
              <a:rPr lang="ru-RU" dirty="0">
                <a:latin typeface="Times New Roman" panose="02020603050405020304" pitchFamily="18" charset="0"/>
                <a:cs typeface="Times New Roman" panose="02020603050405020304" pitchFamily="18" charset="0"/>
              </a:rPr>
              <a:t>прорывом в этом отношении было принятие под эгидой ООН Конвенции о признании и приведении в исполнение иностранных арбитражных решений (Нью-Йорк, 10 июня 1958 г.), участниками которой сейчас являются 156 государств, в </a:t>
            </a:r>
            <a:r>
              <a:rPr lang="ru-RU" dirty="0" err="1">
                <a:latin typeface="Times New Roman" panose="02020603050405020304" pitchFamily="18" charset="0"/>
                <a:cs typeface="Times New Roman" panose="02020603050405020304" pitchFamily="18" charset="0"/>
              </a:rPr>
              <a:t>т.ч</a:t>
            </a:r>
            <a:r>
              <a:rPr lang="ru-RU" dirty="0">
                <a:latin typeface="Times New Roman" panose="02020603050405020304" pitchFamily="18" charset="0"/>
                <a:cs typeface="Times New Roman" panose="02020603050405020304" pitchFamily="18" charset="0"/>
              </a:rPr>
              <a:t>. Россия и Польша, до сих пор считается самым успешным примером международной унификации в области права международной торговли</a:t>
            </a:r>
            <a:r>
              <a:rPr lang="ru-RU" dirty="0" smtClean="0">
                <a:latin typeface="Times New Roman" panose="02020603050405020304" pitchFamily="18" charset="0"/>
                <a:cs typeface="Times New Roman" panose="02020603050405020304" pitchFamily="18" charset="0"/>
              </a:rPr>
              <a:t>. Она </a:t>
            </a:r>
            <a:r>
              <a:rPr lang="ru-RU" dirty="0">
                <a:latin typeface="Times New Roman" panose="02020603050405020304" pitchFamily="18" charset="0"/>
                <a:cs typeface="Times New Roman" panose="02020603050405020304" pitchFamily="18" charset="0"/>
              </a:rPr>
              <a:t>применяется в отношении признания и приведения в исполнение арбитражных решений, вынесенных на территории государства иного, чем то государство, где испрашивается признание и приведение в исполнение таких решений, по спорам, сторонами в которых могут быть как физические, так и юридические лица. </a:t>
            </a:r>
          </a:p>
        </p:txBody>
      </p:sp>
    </p:spTree>
    <p:extLst>
      <p:ext uri="{BB962C8B-B14F-4D97-AF65-F5344CB8AC3E}">
        <p14:creationId xmlns:p14="http://schemas.microsoft.com/office/powerpoint/2010/main" val="3337854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223126" cy="462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355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ru-RU" dirty="0" smtClean="0">
                <a:latin typeface="Times New Roman" panose="02020603050405020304" pitchFamily="18" charset="0"/>
                <a:cs typeface="Times New Roman" panose="02020603050405020304" pitchFamily="18" charset="0"/>
              </a:rPr>
              <a:t>МКАС 160 арбитров, среди них:</a:t>
            </a:r>
            <a:endParaRPr lang="pl-PL" dirty="0">
              <a:latin typeface="Times New Roman" panose="02020603050405020304" pitchFamily="18" charset="0"/>
              <a:cs typeface="Times New Roman" panose="02020603050405020304" pitchFamily="18" charset="0"/>
            </a:endParaRPr>
          </a:p>
        </p:txBody>
      </p:sp>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3097242550"/>
              </p:ext>
            </p:extLst>
          </p:nvPr>
        </p:nvGraphicFramePr>
        <p:xfrm>
          <a:off x="456591" y="1916832"/>
          <a:ext cx="8229600" cy="1005840"/>
        </p:xfrm>
        <a:graphic>
          <a:graphicData uri="http://schemas.openxmlformats.org/drawingml/2006/table">
            <a:tbl>
              <a:tblPr/>
              <a:tblGrid>
                <a:gridCol w="1645920"/>
                <a:gridCol w="1645920"/>
                <a:gridCol w="1645920"/>
                <a:gridCol w="1645920"/>
                <a:gridCol w="1645920"/>
              </a:tblGrid>
              <a:tr h="0">
                <a:tc>
                  <a:txBody>
                    <a:bodyPr/>
                    <a:lstStyle/>
                    <a:p>
                      <a:r>
                        <a:rPr lang="pl-PL" sz="1100" dirty="0">
                          <a:effectLst/>
                          <a:latin typeface="Times New Roman"/>
                        </a:rPr>
                        <a:t>100.           </a:t>
                      </a:r>
                      <a:endParaRPr lang="pl-PL" dirty="0"/>
                    </a:p>
                  </a:txBody>
                  <a:tcPr marL="0" marR="0" marT="0" marB="0" anchor="ctr">
                    <a:lnL>
                      <a:noFill/>
                    </a:lnL>
                    <a:lnR>
                      <a:noFill/>
                    </a:lnR>
                    <a:lnT>
                      <a:noFill/>
                    </a:lnT>
                    <a:lnB>
                      <a:noFill/>
                    </a:lnB>
                  </a:tcPr>
                </a:tc>
                <a:tc>
                  <a:txBody>
                    <a:bodyPr/>
                    <a:lstStyle/>
                    <a:p>
                      <a:r>
                        <a:rPr lang="ru-RU" sz="1100">
                          <a:effectLst/>
                          <a:latin typeface="Times New Roman"/>
                        </a:rPr>
                        <a:t>ОКОЛЬСКИЙ</a:t>
                      </a:r>
                    </a:p>
                    <a:p>
                      <a:r>
                        <a:rPr lang="ru-RU" sz="1100">
                          <a:effectLst/>
                          <a:latin typeface="Times New Roman"/>
                        </a:rPr>
                        <a:t>Йозеф</a:t>
                      </a:r>
                    </a:p>
                  </a:txBody>
                  <a:tcPr marL="0" marR="0" marT="0" marB="0" anchor="ctr">
                    <a:lnL>
                      <a:noFill/>
                    </a:lnL>
                    <a:lnR>
                      <a:noFill/>
                    </a:lnR>
                    <a:lnT>
                      <a:noFill/>
                    </a:lnT>
                    <a:lnB>
                      <a:noFill/>
                    </a:lnB>
                  </a:tcPr>
                </a:tc>
                <a:tc>
                  <a:txBody>
                    <a:bodyPr/>
                    <a:lstStyle/>
                    <a:p>
                      <a:r>
                        <a:rPr lang="ru-RU" sz="1100" dirty="0">
                          <a:effectLst/>
                          <a:latin typeface="Times New Roman"/>
                        </a:rPr>
                        <a:t>Варшавский университет, юридический факультет</a:t>
                      </a:r>
                    </a:p>
                  </a:txBody>
                  <a:tcPr marL="0" marR="0" marT="0" marB="0" anchor="ctr">
                    <a:lnL>
                      <a:noFill/>
                    </a:lnL>
                    <a:lnR>
                      <a:noFill/>
                    </a:lnR>
                    <a:lnT>
                      <a:noFill/>
                    </a:lnT>
                    <a:lnB>
                      <a:noFill/>
                    </a:lnB>
                  </a:tcPr>
                </a:tc>
                <a:tc>
                  <a:txBody>
                    <a:bodyPr/>
                    <a:lstStyle/>
                    <a:p>
                      <a:r>
                        <a:rPr lang="ru-RU" sz="1100" dirty="0">
                          <a:effectLst/>
                          <a:latin typeface="Times New Roman"/>
                        </a:rPr>
                        <a:t>Варшавский университет, профессор;</a:t>
                      </a:r>
                    </a:p>
                    <a:p>
                      <a:r>
                        <a:rPr lang="ru-RU" sz="1100" dirty="0">
                          <a:effectLst/>
                          <a:latin typeface="Times New Roman"/>
                        </a:rPr>
                        <a:t>Арбитражный суд при Польской хозяйственной палате (</a:t>
                      </a:r>
                      <a:r>
                        <a:rPr lang="ru-RU" sz="1100" dirty="0" err="1">
                          <a:effectLst/>
                          <a:latin typeface="Times New Roman"/>
                        </a:rPr>
                        <a:t>г.Варшава</a:t>
                      </a:r>
                      <a:r>
                        <a:rPr lang="ru-RU" sz="1100" dirty="0">
                          <a:effectLst/>
                          <a:latin typeface="Times New Roman"/>
                        </a:rPr>
                        <a:t>), президент</a:t>
                      </a:r>
                    </a:p>
                  </a:txBody>
                  <a:tcPr marL="0" marR="0" marT="0" marB="0" anchor="ctr">
                    <a:lnL>
                      <a:noFill/>
                    </a:lnL>
                    <a:lnR>
                      <a:noFill/>
                    </a:lnR>
                    <a:lnT>
                      <a:noFill/>
                    </a:lnT>
                    <a:lnB>
                      <a:noFill/>
                    </a:lnB>
                  </a:tcPr>
                </a:tc>
                <a:tc>
                  <a:txBody>
                    <a:bodyPr/>
                    <a:lstStyle/>
                    <a:p>
                      <a:r>
                        <a:rPr lang="ru-RU" sz="1100" dirty="0">
                          <a:effectLst/>
                          <a:latin typeface="Times New Roman"/>
                        </a:rPr>
                        <a:t>доктор юридических наук, профессор</a:t>
                      </a:r>
                    </a:p>
                  </a:txBody>
                  <a:tcPr marL="0" marR="0" marT="0" marB="0" anchor="ctr">
                    <a:lnL>
                      <a:noFill/>
                    </a:lnL>
                    <a:lnR>
                      <a:noFill/>
                    </a:lnR>
                    <a:lnT>
                      <a:noFill/>
                    </a:lnT>
                    <a:lnB>
                      <a:noFill/>
                    </a:lnB>
                  </a:tcPr>
                </a:tc>
              </a:tr>
            </a:tbl>
          </a:graphicData>
        </a:graphic>
      </p:graphicFrame>
      <p:sp>
        <p:nvSpPr>
          <p:cNvPr id="5" name="Rectangle 1"/>
          <p:cNvSpPr>
            <a:spLocks noChangeArrowheads="1"/>
          </p:cNvSpPr>
          <p:nvPr/>
        </p:nvSpPr>
        <p:spPr bwMode="auto">
          <a:xfrm>
            <a:off x="457200" y="318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6" name="Tabela 5"/>
          <p:cNvGraphicFramePr>
            <a:graphicFrameLocks noGrp="1"/>
          </p:cNvGraphicFramePr>
          <p:nvPr>
            <p:extLst>
              <p:ext uri="{D42A27DB-BD31-4B8C-83A1-F6EECF244321}">
                <p14:modId xmlns:p14="http://schemas.microsoft.com/office/powerpoint/2010/main" val="1185453989"/>
              </p:ext>
            </p:extLst>
          </p:nvPr>
        </p:nvGraphicFramePr>
        <p:xfrm>
          <a:off x="457200" y="3284984"/>
          <a:ext cx="8229600" cy="1005840"/>
        </p:xfrm>
        <a:graphic>
          <a:graphicData uri="http://schemas.openxmlformats.org/drawingml/2006/table">
            <a:tbl>
              <a:tblPr/>
              <a:tblGrid>
                <a:gridCol w="1645920"/>
                <a:gridCol w="1645920"/>
                <a:gridCol w="1645920"/>
                <a:gridCol w="1645920"/>
                <a:gridCol w="1645920"/>
              </a:tblGrid>
              <a:tr h="0">
                <a:tc>
                  <a:txBody>
                    <a:bodyPr/>
                    <a:lstStyle/>
                    <a:p>
                      <a:r>
                        <a:rPr lang="pl-PL" sz="1100">
                          <a:effectLst/>
                          <a:latin typeface="Times New Roman"/>
                        </a:rPr>
                        <a:t>131.           </a:t>
                      </a:r>
                      <a:endParaRPr lang="pl-PL"/>
                    </a:p>
                  </a:txBody>
                  <a:tcPr marL="0" marR="0" marT="0" marB="0" anchor="ctr">
                    <a:lnL>
                      <a:noFill/>
                    </a:lnL>
                    <a:lnR>
                      <a:noFill/>
                    </a:lnR>
                    <a:lnT>
                      <a:noFill/>
                    </a:lnT>
                    <a:lnB>
                      <a:noFill/>
                    </a:lnB>
                  </a:tcPr>
                </a:tc>
                <a:tc>
                  <a:txBody>
                    <a:bodyPr/>
                    <a:lstStyle/>
                    <a:p>
                      <a:r>
                        <a:rPr lang="ru-RU" sz="1100">
                          <a:effectLst/>
                          <a:latin typeface="Times New Roman"/>
                        </a:rPr>
                        <a:t>ТЫНЕЛЬ</a:t>
                      </a:r>
                    </a:p>
                    <a:p>
                      <a:r>
                        <a:rPr lang="ru-RU" sz="1100">
                          <a:effectLst/>
                          <a:latin typeface="Times New Roman"/>
                        </a:rPr>
                        <a:t>Анджей</a:t>
                      </a:r>
                    </a:p>
                  </a:txBody>
                  <a:tcPr marL="0" marR="0" marT="0" marB="0" anchor="ctr">
                    <a:lnL>
                      <a:noFill/>
                    </a:lnL>
                    <a:lnR>
                      <a:noFill/>
                    </a:lnR>
                    <a:lnT>
                      <a:noFill/>
                    </a:lnT>
                    <a:lnB>
                      <a:noFill/>
                    </a:lnB>
                  </a:tcPr>
                </a:tc>
                <a:tc>
                  <a:txBody>
                    <a:bodyPr/>
                    <a:lstStyle/>
                    <a:p>
                      <a:r>
                        <a:rPr lang="ru-RU" sz="1100">
                          <a:effectLst/>
                          <a:latin typeface="Times New Roman"/>
                        </a:rPr>
                        <a:t>Ягелонский университет</a:t>
                      </a:r>
                    </a:p>
                    <a:p>
                      <a:r>
                        <a:rPr lang="ru-RU" sz="1100">
                          <a:effectLst/>
                          <a:latin typeface="Times New Roman"/>
                        </a:rPr>
                        <a:t>г.Краков, юридический факультет (1961);</a:t>
                      </a:r>
                    </a:p>
                    <a:p>
                      <a:r>
                        <a:rPr lang="ru-RU" sz="1100">
                          <a:effectLst/>
                          <a:latin typeface="Times New Roman"/>
                        </a:rPr>
                        <a:t>Варшавский университет, факультет права и управления (1968)</a:t>
                      </a:r>
                    </a:p>
                  </a:txBody>
                  <a:tcPr marL="0" marR="0" marT="0" marB="0" anchor="ctr">
                    <a:lnL>
                      <a:noFill/>
                    </a:lnL>
                    <a:lnR>
                      <a:noFill/>
                    </a:lnR>
                    <a:lnT>
                      <a:noFill/>
                    </a:lnT>
                    <a:lnB>
                      <a:noFill/>
                    </a:lnB>
                  </a:tcPr>
                </a:tc>
                <a:tc>
                  <a:txBody>
                    <a:bodyPr/>
                    <a:lstStyle/>
                    <a:p>
                      <a:r>
                        <a:rPr lang="ru-RU" sz="1100">
                          <a:effectLst/>
                          <a:latin typeface="Times New Roman"/>
                        </a:rPr>
                        <a:t>Юридическая фирма «Бейкер и Маккензи»</a:t>
                      </a:r>
                    </a:p>
                    <a:p>
                      <a:r>
                        <a:rPr lang="ru-RU" sz="1100">
                          <a:effectLst/>
                          <a:latin typeface="Times New Roman"/>
                        </a:rPr>
                        <a:t>(г. Варшава), консультант</a:t>
                      </a:r>
                    </a:p>
                  </a:txBody>
                  <a:tcPr marL="0" marR="0" marT="0" marB="0" anchor="ctr">
                    <a:lnL>
                      <a:noFill/>
                    </a:lnL>
                    <a:lnR>
                      <a:noFill/>
                    </a:lnR>
                    <a:lnT>
                      <a:noFill/>
                    </a:lnT>
                    <a:lnB>
                      <a:noFill/>
                    </a:lnB>
                  </a:tcPr>
                </a:tc>
                <a:tc>
                  <a:txBody>
                    <a:bodyPr/>
                    <a:lstStyle/>
                    <a:p>
                      <a:r>
                        <a:rPr lang="ru-RU" sz="1100" dirty="0">
                          <a:effectLst/>
                          <a:latin typeface="Times New Roman"/>
                        </a:rPr>
                        <a:t>кандидат юридических наук</a:t>
                      </a:r>
                    </a:p>
                  </a:txBody>
                  <a:tcPr marL="0" marR="0" marT="0" marB="0" anchor="ctr">
                    <a:lnL>
                      <a:noFill/>
                    </a:lnL>
                    <a:lnR>
                      <a:noFill/>
                    </a:lnR>
                    <a:lnT>
                      <a:noFill/>
                    </a:lnT>
                    <a:lnB>
                      <a:noFill/>
                    </a:lnB>
                  </a:tcPr>
                </a:tc>
              </a:tr>
            </a:tbl>
          </a:graphicData>
        </a:graphic>
      </p:graphicFrame>
      <p:sp>
        <p:nvSpPr>
          <p:cNvPr id="7" name="Rectangle 2"/>
          <p:cNvSpPr>
            <a:spLocks noChangeArrowheads="1"/>
          </p:cNvSpPr>
          <p:nvPr/>
        </p:nvSpPr>
        <p:spPr bwMode="auto">
          <a:xfrm>
            <a:off x="45720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089913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latin typeface="Times New Roman" panose="02020603050405020304" pitchFamily="18" charset="0"/>
                <a:cs typeface="Times New Roman" panose="02020603050405020304" pitchFamily="18" charset="0"/>
              </a:rPr>
              <a:t>Sąd Arbitrażowy przy KIG: 242 arbitrów, wśród nich: </a:t>
            </a:r>
            <a:endParaRPr lang="pl-PL" dirty="0">
              <a:latin typeface="Times New Roman" panose="02020603050405020304" pitchFamily="18" charset="0"/>
              <a:cs typeface="Times New Roman" panose="02020603050405020304" pitchFamily="18" charset="0"/>
            </a:endParaRPr>
          </a:p>
        </p:txBody>
      </p:sp>
      <p:graphicFrame>
        <p:nvGraphicFramePr>
          <p:cNvPr id="4" name="Symbol zastępczy zawartości 3"/>
          <p:cNvGraphicFramePr>
            <a:graphicFrameLocks noGrp="1"/>
          </p:cNvGraphicFramePr>
          <p:nvPr>
            <p:ph sz="quarter" idx="1"/>
          </p:nvPr>
        </p:nvGraphicFramePr>
        <p:xfrm>
          <a:off x="457200" y="2407602"/>
          <a:ext cx="8229600" cy="2560320"/>
        </p:xfrm>
        <a:graphic>
          <a:graphicData uri="http://schemas.openxmlformats.org/drawingml/2006/table">
            <a:tbl>
              <a:tblPr/>
              <a:tblGrid>
                <a:gridCol w="4114800"/>
                <a:gridCol w="4114800"/>
              </a:tblGrid>
              <a:tr h="0">
                <a:tc>
                  <a:txBody>
                    <a:bodyPr/>
                    <a:lstStyle/>
                    <a:p>
                      <a:r>
                        <a:rPr lang="pl-PL"/>
                        <a:t>imię i nazwisko:</a:t>
                      </a:r>
                    </a:p>
                  </a:txBody>
                  <a:tcPr anchor="ctr">
                    <a:lnL>
                      <a:noFill/>
                    </a:lnL>
                    <a:lnR>
                      <a:noFill/>
                    </a:lnR>
                    <a:lnT>
                      <a:noFill/>
                    </a:lnT>
                    <a:lnB>
                      <a:noFill/>
                    </a:lnB>
                  </a:tcPr>
                </a:tc>
                <a:tc>
                  <a:txBody>
                    <a:bodyPr/>
                    <a:lstStyle/>
                    <a:p>
                      <a:r>
                        <a:rPr lang="pl-PL" b="1"/>
                        <a:t>S. Aleksander Komarow </a:t>
                      </a:r>
                      <a:endParaRPr lang="pl-PL"/>
                    </a:p>
                  </a:txBody>
                  <a:tcPr anchor="ctr">
                    <a:lnL>
                      <a:noFill/>
                    </a:lnL>
                    <a:lnR>
                      <a:noFill/>
                    </a:lnR>
                    <a:lnT>
                      <a:noFill/>
                    </a:lnT>
                    <a:lnB>
                      <a:noFill/>
                    </a:lnB>
                  </a:tcPr>
                </a:tc>
              </a:tr>
              <a:tr h="0">
                <a:tc>
                  <a:txBody>
                    <a:bodyPr/>
                    <a:lstStyle/>
                    <a:p>
                      <a:r>
                        <a:rPr lang="pl-PL"/>
                        <a:t>stopień naukowy:</a:t>
                      </a:r>
                    </a:p>
                  </a:txBody>
                  <a:tcPr anchor="ctr">
                    <a:lnL>
                      <a:noFill/>
                    </a:lnL>
                    <a:lnR>
                      <a:noFill/>
                    </a:lnR>
                    <a:lnT>
                      <a:noFill/>
                    </a:lnT>
                    <a:lnB>
                      <a:noFill/>
                    </a:lnB>
                  </a:tcPr>
                </a:tc>
                <a:tc>
                  <a:txBody>
                    <a:bodyPr/>
                    <a:lstStyle/>
                    <a:p>
                      <a:r>
                        <a:rPr lang="pl-PL"/>
                        <a:t>prof.</a:t>
                      </a:r>
                    </a:p>
                  </a:txBody>
                  <a:tcPr anchor="ctr">
                    <a:lnL>
                      <a:noFill/>
                    </a:lnL>
                    <a:lnR>
                      <a:noFill/>
                    </a:lnR>
                    <a:lnT>
                      <a:noFill/>
                    </a:lnT>
                    <a:lnB>
                      <a:noFill/>
                    </a:lnB>
                  </a:tcPr>
                </a:tc>
              </a:tr>
              <a:tr h="0">
                <a:tc>
                  <a:txBody>
                    <a:bodyPr/>
                    <a:lstStyle/>
                    <a:p>
                      <a:r>
                        <a:rPr lang="pl-PL"/>
                        <a:t>tytuł zawodowy:</a:t>
                      </a:r>
                    </a:p>
                  </a:txBody>
                  <a:tcPr anchor="ctr">
                    <a:lnL>
                      <a:noFill/>
                    </a:lnL>
                    <a:lnR>
                      <a:noFill/>
                    </a:lnR>
                    <a:lnT>
                      <a:noFill/>
                    </a:lnT>
                    <a:lnB>
                      <a:noFill/>
                    </a:lnB>
                  </a:tcPr>
                </a:tc>
                <a:tc>
                  <a:txBody>
                    <a:bodyPr/>
                    <a:lstStyle/>
                    <a:p>
                      <a:endParaRPr lang="pl-PL"/>
                    </a:p>
                  </a:txBody>
                  <a:tcPr anchor="ctr">
                    <a:lnL>
                      <a:noFill/>
                    </a:lnL>
                    <a:lnR>
                      <a:noFill/>
                    </a:lnR>
                    <a:lnT>
                      <a:noFill/>
                    </a:lnT>
                    <a:lnB>
                      <a:noFill/>
                    </a:lnB>
                  </a:tcPr>
                </a:tc>
              </a:tr>
              <a:tr h="0">
                <a:tc>
                  <a:txBody>
                    <a:bodyPr/>
                    <a:lstStyle/>
                    <a:p>
                      <a:r>
                        <a:rPr lang="pl-PL"/>
                        <a:t>narodowość:</a:t>
                      </a:r>
                    </a:p>
                  </a:txBody>
                  <a:tcPr anchor="ctr">
                    <a:lnL>
                      <a:noFill/>
                    </a:lnL>
                    <a:lnR>
                      <a:noFill/>
                    </a:lnR>
                    <a:lnT>
                      <a:noFill/>
                    </a:lnT>
                    <a:lnB>
                      <a:noFill/>
                    </a:lnB>
                  </a:tcPr>
                </a:tc>
                <a:tc>
                  <a:txBody>
                    <a:bodyPr/>
                    <a:lstStyle/>
                    <a:p>
                      <a:r>
                        <a:rPr lang="pl-PL"/>
                        <a:t>Rosja</a:t>
                      </a:r>
                    </a:p>
                  </a:txBody>
                  <a:tcPr anchor="ctr">
                    <a:lnL>
                      <a:noFill/>
                    </a:lnL>
                    <a:lnR>
                      <a:noFill/>
                    </a:lnR>
                    <a:lnT>
                      <a:noFill/>
                    </a:lnT>
                    <a:lnB>
                      <a:noFill/>
                    </a:lnB>
                  </a:tcPr>
                </a:tc>
              </a:tr>
              <a:tr h="0">
                <a:tc>
                  <a:txBody>
                    <a:bodyPr/>
                    <a:lstStyle/>
                    <a:p>
                      <a:r>
                        <a:rPr lang="pl-PL"/>
                        <a:t>języki:</a:t>
                      </a:r>
                    </a:p>
                  </a:txBody>
                  <a:tcPr anchor="ctr">
                    <a:lnL>
                      <a:noFill/>
                    </a:lnL>
                    <a:lnR>
                      <a:noFill/>
                    </a:lnR>
                    <a:lnT>
                      <a:noFill/>
                    </a:lnT>
                    <a:lnB>
                      <a:noFill/>
                    </a:lnB>
                  </a:tcPr>
                </a:tc>
                <a:tc>
                  <a:txBody>
                    <a:bodyPr/>
                    <a:lstStyle/>
                    <a:p>
                      <a:r>
                        <a:rPr lang="pl-PL"/>
                        <a:t>Angielski,Niemiecki,Rosyjski,Szwedzki</a:t>
                      </a:r>
                    </a:p>
                  </a:txBody>
                  <a:tcPr anchor="ctr">
                    <a:lnL>
                      <a:noFill/>
                    </a:lnL>
                    <a:lnR>
                      <a:noFill/>
                    </a:lnR>
                    <a:lnT>
                      <a:noFill/>
                    </a:lnT>
                    <a:lnB>
                      <a:noFill/>
                    </a:lnB>
                  </a:tcPr>
                </a:tc>
              </a:tr>
              <a:tr h="0">
                <a:tc>
                  <a:txBody>
                    <a:bodyPr/>
                    <a:lstStyle/>
                    <a:p>
                      <a:r>
                        <a:rPr lang="pl-PL"/>
                        <a:t>dziedziny:</a:t>
                      </a:r>
                    </a:p>
                  </a:txBody>
                  <a:tcPr anchor="ctr">
                    <a:lnL>
                      <a:noFill/>
                    </a:lnL>
                    <a:lnR>
                      <a:noFill/>
                    </a:lnR>
                    <a:lnT>
                      <a:noFill/>
                    </a:lnT>
                    <a:lnB>
                      <a:noFill/>
                    </a:lnB>
                  </a:tcPr>
                </a:tc>
                <a:tc>
                  <a:txBody>
                    <a:bodyPr/>
                    <a:lstStyle/>
                    <a:p>
                      <a:endParaRPr lang="pl-PL"/>
                    </a:p>
                  </a:txBody>
                  <a:tcPr anchor="ctr">
                    <a:lnL>
                      <a:noFill/>
                    </a:lnL>
                    <a:lnR>
                      <a:noFill/>
                    </a:lnR>
                    <a:lnT>
                      <a:noFill/>
                    </a:lnT>
                    <a:lnB>
                      <a:noFill/>
                    </a:lnB>
                  </a:tcPr>
                </a:tc>
              </a:tr>
              <a:tr h="0">
                <a:tc>
                  <a:txBody>
                    <a:bodyPr/>
                    <a:lstStyle/>
                    <a:p>
                      <a:r>
                        <a:rPr lang="pl-PL"/>
                        <a:t>rok urodzenia:</a:t>
                      </a:r>
                    </a:p>
                  </a:txBody>
                  <a:tcPr anchor="ctr">
                    <a:lnL>
                      <a:noFill/>
                    </a:lnL>
                    <a:lnR>
                      <a:noFill/>
                    </a:lnR>
                    <a:lnT>
                      <a:noFill/>
                    </a:lnT>
                    <a:lnB>
                      <a:noFill/>
                    </a:lnB>
                  </a:tcPr>
                </a:tc>
                <a:tc>
                  <a:txBody>
                    <a:bodyPr/>
                    <a:lstStyle/>
                    <a:p>
                      <a:r>
                        <a:rPr lang="pl-PL" dirty="0"/>
                        <a:t>1949</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19050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5901"/>
            <a:ext cx="5472608" cy="6722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444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612304"/>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Примеры дел МКАС</a:t>
            </a:r>
            <a:r>
              <a:rPr lang="pl-PL" dirty="0" smtClean="0">
                <a:latin typeface="Times New Roman" panose="02020603050405020304" pitchFamily="18" charset="0"/>
                <a:cs typeface="Times New Roman" panose="02020603050405020304" pitchFamily="18" charset="0"/>
              </a:rPr>
              <a:t> – </a:t>
            </a:r>
            <a:r>
              <a:rPr lang="ru-RU" dirty="0" smtClean="0">
                <a:latin typeface="Times New Roman" panose="02020603050405020304" pitchFamily="18" charset="0"/>
                <a:cs typeface="Times New Roman" panose="02020603050405020304" pitchFamily="18" charset="0"/>
              </a:rPr>
              <a:t>см. Вестник </a:t>
            </a:r>
            <a:r>
              <a:rPr lang="ru-RU" dirty="0">
                <a:latin typeface="Times New Roman" panose="02020603050405020304" pitchFamily="18" charset="0"/>
                <a:cs typeface="Times New Roman" panose="02020603050405020304" pitchFamily="18" charset="0"/>
              </a:rPr>
              <a:t>международного коммерческого арбитража</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p:txBody>
          <a:bodyPr>
            <a:normAutofit fontScale="70000" lnSpcReduction="20000"/>
          </a:bodyPr>
          <a:lstStyle/>
          <a:p>
            <a:pPr marL="0" indent="0">
              <a:buNone/>
            </a:pPr>
            <a:r>
              <a:rPr lang="ru-RU" i="1" dirty="0">
                <a:latin typeface="Times New Roman" panose="02020603050405020304" pitchFamily="18" charset="0"/>
                <a:cs typeface="Times New Roman" panose="02020603050405020304" pitchFamily="18" charset="0"/>
              </a:rPr>
              <a:t>И</a:t>
            </a:r>
            <a:r>
              <a:rPr lang="ru-RU" i="1" dirty="0" smtClean="0">
                <a:latin typeface="Times New Roman" panose="02020603050405020304" pitchFamily="18" charset="0"/>
                <a:cs typeface="Times New Roman" panose="02020603050405020304" pitchFamily="18" charset="0"/>
              </a:rPr>
              <a:t>стец</a:t>
            </a:r>
            <a:r>
              <a:rPr lang="ru-RU" i="1" dirty="0">
                <a:latin typeface="Times New Roman" panose="02020603050405020304" pitchFamily="18" charset="0"/>
                <a:cs typeface="Times New Roman" panose="02020603050405020304" pitchFamily="18" charset="0"/>
              </a:rPr>
              <a:t>, являющийся российским индивидуальным предпринимателем, </a:t>
            </a:r>
            <a:r>
              <a:rPr lang="ru-RU" i="1" dirty="0" smtClean="0">
                <a:latin typeface="Times New Roman" panose="02020603050405020304" pitchFamily="18" charset="0"/>
                <a:cs typeface="Times New Roman" panose="02020603050405020304" pitchFamily="18" charset="0"/>
              </a:rPr>
              <a:t>подал  в </a:t>
            </a:r>
            <a:r>
              <a:rPr lang="ru-RU" i="1" dirty="0">
                <a:latin typeface="Times New Roman" panose="02020603050405020304" pitchFamily="18" charset="0"/>
                <a:cs typeface="Times New Roman" panose="02020603050405020304" pitchFamily="18" charset="0"/>
              </a:rPr>
              <a:t>МКАС при ТПП РФ заявление </a:t>
            </a:r>
            <a:r>
              <a:rPr lang="ru-RU" b="1" i="1" dirty="0">
                <a:latin typeface="Times New Roman" panose="02020603050405020304" pitchFamily="18" charset="0"/>
                <a:cs typeface="Times New Roman" panose="02020603050405020304" pitchFamily="18" charset="0"/>
              </a:rPr>
              <a:t>о взыскании с китайской компании предоплаты по </a:t>
            </a:r>
            <a:r>
              <a:rPr lang="ru-RU" b="1" i="1" dirty="0" smtClean="0">
                <a:latin typeface="Times New Roman" panose="02020603050405020304" pitchFamily="18" charset="0"/>
                <a:cs typeface="Times New Roman" panose="02020603050405020304" pitchFamily="18" charset="0"/>
              </a:rPr>
              <a:t>договору </a:t>
            </a:r>
            <a:r>
              <a:rPr lang="ru-RU" b="1" i="1" dirty="0">
                <a:latin typeface="Times New Roman" panose="02020603050405020304" pitchFamily="18" charset="0"/>
                <a:cs typeface="Times New Roman" panose="02020603050405020304" pitchFamily="18" charset="0"/>
              </a:rPr>
              <a:t>международной купли-продажи, предусматривающему изготовление ответчиком </a:t>
            </a:r>
            <a:r>
              <a:rPr lang="ru-RU" b="1" i="1" dirty="0" smtClean="0">
                <a:latin typeface="Times New Roman" panose="02020603050405020304" pitchFamily="18" charset="0"/>
                <a:cs typeface="Times New Roman" panose="02020603050405020304" pitchFamily="18" charset="0"/>
              </a:rPr>
              <a:t>товара </a:t>
            </a:r>
            <a:r>
              <a:rPr lang="ru-RU" b="1" i="1" dirty="0">
                <a:latin typeface="Times New Roman" panose="02020603050405020304" pitchFamily="18" charset="0"/>
                <a:cs typeface="Times New Roman" panose="02020603050405020304" pitchFamily="18" charset="0"/>
              </a:rPr>
              <a:t>и поставку его </a:t>
            </a:r>
            <a:r>
              <a:rPr lang="ru-RU" b="1" i="1" dirty="0" smtClean="0">
                <a:latin typeface="Times New Roman" panose="02020603050405020304" pitchFamily="18" charset="0"/>
                <a:cs typeface="Times New Roman" panose="02020603050405020304" pitchFamily="18" charset="0"/>
              </a:rPr>
              <a:t>истцу</a:t>
            </a:r>
            <a:r>
              <a:rPr lang="ru-RU" i="1" dirty="0" smtClean="0">
                <a:latin typeface="Times New Roman" panose="02020603050405020304" pitchFamily="18" charset="0"/>
                <a:cs typeface="Times New Roman" panose="02020603050405020304" pitchFamily="18" charset="0"/>
              </a:rPr>
              <a:t>.</a:t>
            </a:r>
          </a:p>
          <a:p>
            <a:pPr marL="0" indent="0">
              <a:buNone/>
            </a:pPr>
            <a:endParaRPr lang="ru-RU" i="1" dirty="0" smtClean="0">
              <a:latin typeface="Times New Roman" panose="02020603050405020304" pitchFamily="18" charset="0"/>
              <a:cs typeface="Times New Roman" panose="02020603050405020304" pitchFamily="18" charset="0"/>
            </a:endParaRPr>
          </a:p>
          <a:p>
            <a:pPr marL="0" indent="0">
              <a:buNone/>
            </a:pPr>
            <a:r>
              <a:rPr lang="ru-RU" i="1" dirty="0">
                <a:latin typeface="Times New Roman" panose="02020603050405020304" pitchFamily="18" charset="0"/>
                <a:cs typeface="Times New Roman" panose="02020603050405020304" pitchFamily="18" charset="0"/>
              </a:rPr>
              <a:t>Р</a:t>
            </a:r>
            <a:r>
              <a:rPr lang="ru-RU" i="1" dirty="0" smtClean="0">
                <a:latin typeface="Times New Roman" panose="02020603050405020304" pitchFamily="18" charset="0"/>
                <a:cs typeface="Times New Roman" panose="02020603050405020304" pitchFamily="18" charset="0"/>
              </a:rPr>
              <a:t>ешение </a:t>
            </a:r>
            <a:r>
              <a:rPr lang="ru-RU" i="1" dirty="0">
                <a:latin typeface="Times New Roman" panose="02020603050405020304" pitchFamily="18" charset="0"/>
                <a:cs typeface="Times New Roman" panose="02020603050405020304" pitchFamily="18" charset="0"/>
              </a:rPr>
              <a:t>МКАС при ТПП РФ было вынесено по спору между обществом, </a:t>
            </a:r>
            <a:r>
              <a:rPr lang="ru-RU" i="1" dirty="0" smtClean="0">
                <a:latin typeface="Times New Roman" panose="02020603050405020304" pitchFamily="18" charset="0"/>
                <a:cs typeface="Times New Roman" panose="02020603050405020304" pitchFamily="18" charset="0"/>
              </a:rPr>
              <a:t>имеющим </a:t>
            </a:r>
            <a:r>
              <a:rPr lang="ru-RU" i="1" dirty="0">
                <a:latin typeface="Times New Roman" panose="02020603050405020304" pitchFamily="18" charset="0"/>
                <a:cs typeface="Times New Roman" panose="02020603050405020304" pitchFamily="18" charset="0"/>
              </a:rPr>
              <a:t>расположение на территории Российской Федерации, и компанией, </a:t>
            </a:r>
            <a:r>
              <a:rPr lang="ru-RU" i="1" dirty="0" smtClean="0">
                <a:latin typeface="Times New Roman" panose="02020603050405020304" pitchFamily="18" charset="0"/>
                <a:cs typeface="Times New Roman" panose="02020603050405020304" pitchFamily="18" charset="0"/>
              </a:rPr>
              <a:t>зарегистрированной </a:t>
            </a:r>
            <a:r>
              <a:rPr lang="ru-RU" i="1" dirty="0">
                <a:latin typeface="Times New Roman" panose="02020603050405020304" pitchFamily="18" charset="0"/>
                <a:cs typeface="Times New Roman" panose="02020603050405020304" pitchFamily="18" charset="0"/>
              </a:rPr>
              <a:t>и действующей в соответствии с законодательством Нидерландов. Спор возник </a:t>
            </a:r>
            <a:r>
              <a:rPr lang="ru-RU" b="1" i="1" dirty="0">
                <a:latin typeface="Times New Roman" panose="02020603050405020304" pitchFamily="18" charset="0"/>
                <a:cs typeface="Times New Roman" panose="02020603050405020304" pitchFamily="18" charset="0"/>
              </a:rPr>
              <a:t>в </a:t>
            </a:r>
            <a:r>
              <a:rPr lang="ru-RU" b="1" i="1" dirty="0" smtClean="0">
                <a:latin typeface="Times New Roman" panose="02020603050405020304" pitchFamily="18" charset="0"/>
                <a:cs typeface="Times New Roman" panose="02020603050405020304" pitchFamily="18" charset="0"/>
              </a:rPr>
              <a:t>связи с </a:t>
            </a:r>
            <a:r>
              <a:rPr lang="ru-RU" b="1" i="1" dirty="0">
                <a:latin typeface="Times New Roman" panose="02020603050405020304" pitchFamily="18" charset="0"/>
                <a:cs typeface="Times New Roman" panose="02020603050405020304" pitchFamily="18" charset="0"/>
              </a:rPr>
              <a:t>предполагаемым нарушением нидерландской компанией </a:t>
            </a:r>
            <a:r>
              <a:rPr lang="ru-RU" b="1" i="1" dirty="0" smtClean="0">
                <a:latin typeface="Times New Roman" panose="02020603050405020304" pitchFamily="18" charset="0"/>
                <a:cs typeface="Times New Roman" panose="02020603050405020304" pitchFamily="18" charset="0"/>
              </a:rPr>
              <a:t>контракта международной </a:t>
            </a:r>
            <a:r>
              <a:rPr lang="ru-RU" b="1" i="1" dirty="0">
                <a:latin typeface="Times New Roman" panose="02020603050405020304" pitchFamily="18" charset="0"/>
                <a:cs typeface="Times New Roman" panose="02020603050405020304" pitchFamily="18" charset="0"/>
              </a:rPr>
              <a:t>купли-продажи </a:t>
            </a:r>
            <a:r>
              <a:rPr lang="ru-RU" b="1" i="1" dirty="0" smtClean="0">
                <a:latin typeface="Times New Roman" panose="02020603050405020304" pitchFamily="18" charset="0"/>
                <a:cs typeface="Times New Roman" panose="02020603050405020304" pitchFamily="18" charset="0"/>
              </a:rPr>
              <a:t>оборудования.</a:t>
            </a:r>
          </a:p>
          <a:p>
            <a:pPr marL="0" indent="0">
              <a:buNone/>
            </a:pPr>
            <a:endParaRPr lang="ru-RU" i="1" dirty="0" smtClean="0">
              <a:latin typeface="Times New Roman" panose="02020603050405020304" pitchFamily="18" charset="0"/>
              <a:cs typeface="Times New Roman" panose="02020603050405020304" pitchFamily="18" charset="0"/>
            </a:endParaRPr>
          </a:p>
          <a:p>
            <a:pPr marL="0" indent="0">
              <a:buNone/>
            </a:pPr>
            <a:r>
              <a:rPr lang="ru-RU" i="1" dirty="0">
                <a:latin typeface="Times New Roman" panose="02020603050405020304" pitchFamily="18" charset="0"/>
                <a:cs typeface="Times New Roman" panose="02020603050405020304" pitchFamily="18" charset="0"/>
              </a:rPr>
              <a:t>Публикуемое решение МКАС при ТПП РФ вынесено по спору, возникшему между </a:t>
            </a:r>
            <a:r>
              <a:rPr lang="ru-RU" i="1" dirty="0" smtClean="0">
                <a:latin typeface="Times New Roman" panose="02020603050405020304" pitchFamily="18" charset="0"/>
                <a:cs typeface="Times New Roman" panose="02020603050405020304" pitchFamily="18" charset="0"/>
              </a:rPr>
              <a:t>закрытым акционерным </a:t>
            </a:r>
            <a:r>
              <a:rPr lang="ru-RU" i="1" dirty="0">
                <a:latin typeface="Times New Roman" panose="02020603050405020304" pitchFamily="18" charset="0"/>
                <a:cs typeface="Times New Roman" panose="02020603050405020304" pitchFamily="18" charset="0"/>
              </a:rPr>
              <a:t>обществом, имеющим местонахождение на территории Российской </a:t>
            </a:r>
            <a:r>
              <a:rPr lang="ru-RU" i="1" dirty="0" smtClean="0">
                <a:latin typeface="Times New Roman" panose="02020603050405020304" pitchFamily="18" charset="0"/>
                <a:cs typeface="Times New Roman" panose="02020603050405020304" pitchFamily="18" charset="0"/>
              </a:rPr>
              <a:t>Федерации</a:t>
            </a:r>
            <a:r>
              <a:rPr lang="ru-RU" i="1" dirty="0">
                <a:latin typeface="Times New Roman" panose="02020603050405020304" pitchFamily="18" charset="0"/>
                <a:cs typeface="Times New Roman" panose="02020603050405020304" pitchFamily="18" charset="0"/>
              </a:rPr>
              <a:t>, и компанией, имеющей местонахождение на территории Германии. Истец (</a:t>
            </a:r>
            <a:r>
              <a:rPr lang="ru-RU" i="1" dirty="0" smtClean="0">
                <a:latin typeface="Times New Roman" panose="02020603050405020304" pitchFamily="18" charset="0"/>
                <a:cs typeface="Times New Roman" panose="02020603050405020304" pitchFamily="18" charset="0"/>
              </a:rPr>
              <a:t>российское ЗАО</a:t>
            </a:r>
            <a:r>
              <a:rPr lang="ru-RU" i="1" dirty="0">
                <a:latin typeface="Times New Roman" panose="02020603050405020304" pitchFamily="18" charset="0"/>
                <a:cs typeface="Times New Roman" panose="02020603050405020304" pitchFamily="18" charset="0"/>
              </a:rPr>
              <a:t>) подал в МКАС при ТПП РФ заявление </a:t>
            </a:r>
            <a:r>
              <a:rPr lang="ru-RU" b="1" i="1" dirty="0">
                <a:latin typeface="Times New Roman" panose="02020603050405020304" pitchFamily="18" charset="0"/>
                <a:cs typeface="Times New Roman" panose="02020603050405020304" pitchFamily="18" charset="0"/>
              </a:rPr>
              <a:t>о взыскании с ответчика (немецкая </a:t>
            </a:r>
            <a:r>
              <a:rPr lang="ru-RU" b="1" i="1" dirty="0" smtClean="0">
                <a:latin typeface="Times New Roman" panose="02020603050405020304" pitchFamily="18" charset="0"/>
                <a:cs typeface="Times New Roman" panose="02020603050405020304" pitchFamily="18" charset="0"/>
              </a:rPr>
              <a:t>компания</a:t>
            </a:r>
            <a:r>
              <a:rPr lang="ru-RU" b="1" i="1" dirty="0">
                <a:latin typeface="Times New Roman" panose="02020603050405020304" pitchFamily="18" charset="0"/>
                <a:cs typeface="Times New Roman" panose="02020603050405020304" pitchFamily="18" charset="0"/>
              </a:rPr>
              <a:t>) суммы задолженности по заключенному между сторонами договору на </a:t>
            </a:r>
            <a:r>
              <a:rPr lang="ru-RU" b="1" i="1" dirty="0" smtClean="0">
                <a:latin typeface="Times New Roman" panose="02020603050405020304" pitchFamily="18" charset="0"/>
                <a:cs typeface="Times New Roman" panose="02020603050405020304" pitchFamily="18" charset="0"/>
              </a:rPr>
              <a:t>транспортно-экспедиторское </a:t>
            </a:r>
            <a:r>
              <a:rPr lang="ru-RU" b="1" i="1" dirty="0">
                <a:latin typeface="Times New Roman" panose="02020603050405020304" pitchFamily="18" charset="0"/>
                <a:cs typeface="Times New Roman" panose="02020603050405020304" pitchFamily="18" charset="0"/>
              </a:rPr>
              <a:t>обслуживание.</a:t>
            </a:r>
            <a:endParaRPr lang="pl-PL"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511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Арбитражные сборы –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opłaty za czynności sądu arbitrażowego</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p:txBody>
          <a:bodyPr>
            <a:normAutofit lnSpcReduction="10000"/>
          </a:bodyPr>
          <a:lstStyle/>
          <a:p>
            <a:r>
              <a:rPr lang="ru-RU" dirty="0" smtClean="0">
                <a:solidFill>
                  <a:srgbClr val="FF0000"/>
                </a:solidFill>
                <a:latin typeface="Times New Roman" panose="02020603050405020304" pitchFamily="18" charset="0"/>
                <a:cs typeface="Times New Roman" panose="02020603050405020304" pitchFamily="18" charset="0"/>
              </a:rPr>
              <a:t>МКАС</a:t>
            </a:r>
          </a:p>
          <a:p>
            <a:pPr marL="0" indent="0">
              <a:buNone/>
            </a:pPr>
            <a:r>
              <a:rPr lang="ru-RU" dirty="0" smtClean="0">
                <a:solidFill>
                  <a:srgbClr val="FF0000"/>
                </a:solidFill>
                <a:latin typeface="Times New Roman" panose="02020603050405020304" pitchFamily="18" charset="0"/>
                <a:cs typeface="Times New Roman" panose="02020603050405020304" pitchFamily="18" charset="0"/>
              </a:rPr>
              <a:t>Цена иска: 1 101 342 руб. – гонорарный и административный сбор 158 134 руб.</a:t>
            </a:r>
            <a:r>
              <a:rPr lang="pl-PL" dirty="0" smtClean="0">
                <a:solidFill>
                  <a:srgbClr val="FF0000"/>
                </a:solidFill>
                <a:latin typeface="Times New Roman" panose="02020603050405020304" pitchFamily="18" charset="0"/>
                <a:cs typeface="Times New Roman" panose="02020603050405020304" pitchFamily="18" charset="0"/>
              </a:rPr>
              <a:t> (14,4%)</a:t>
            </a:r>
            <a:endParaRPr lang="ru-RU" dirty="0" smtClean="0">
              <a:solidFill>
                <a:srgbClr val="FF0000"/>
              </a:solidFill>
              <a:latin typeface="Times New Roman" panose="02020603050405020304" pitchFamily="18" charset="0"/>
              <a:cs typeface="Times New Roman" panose="02020603050405020304" pitchFamily="18" charset="0"/>
            </a:endParaRPr>
          </a:p>
          <a:p>
            <a:r>
              <a:rPr lang="ru-RU" dirty="0" smtClean="0">
                <a:solidFill>
                  <a:srgbClr val="0070C0"/>
                </a:solidFill>
                <a:latin typeface="Times New Roman" panose="02020603050405020304" pitchFamily="18" charset="0"/>
                <a:cs typeface="Times New Roman" panose="02020603050405020304" pitchFamily="18" charset="0"/>
              </a:rPr>
              <a:t>Арбитражный суд (государственный)</a:t>
            </a:r>
          </a:p>
          <a:p>
            <a:pPr marL="0" indent="0">
              <a:buNone/>
            </a:pPr>
            <a:r>
              <a:rPr lang="ru-RU"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г</a:t>
            </a:r>
            <a:r>
              <a:rPr lang="ru-RU" dirty="0" smtClean="0">
                <a:solidFill>
                  <a:srgbClr val="0070C0"/>
                </a:solidFill>
                <a:latin typeface="Times New Roman" panose="02020603050405020304" pitchFamily="18" charset="0"/>
                <a:cs typeface="Times New Roman" panose="02020603050405020304" pitchFamily="18" charset="0"/>
              </a:rPr>
              <a:t>оспошлина: 24 013 руб.</a:t>
            </a:r>
            <a:r>
              <a:rPr lang="pl-PL" dirty="0" smtClean="0">
                <a:solidFill>
                  <a:srgbClr val="0070C0"/>
                </a:solidFill>
                <a:latin typeface="Times New Roman" panose="02020603050405020304" pitchFamily="18" charset="0"/>
                <a:cs typeface="Times New Roman" panose="02020603050405020304" pitchFamily="18" charset="0"/>
              </a:rPr>
              <a:t> (2,2%)</a:t>
            </a:r>
            <a:endParaRPr lang="ru-RU" dirty="0" smtClean="0">
              <a:solidFill>
                <a:srgbClr val="0070C0"/>
              </a:solidFill>
              <a:latin typeface="Times New Roman" panose="02020603050405020304" pitchFamily="18" charset="0"/>
              <a:cs typeface="Times New Roman" panose="02020603050405020304" pitchFamily="18" charset="0"/>
            </a:endParaRPr>
          </a:p>
          <a:p>
            <a:r>
              <a:rPr lang="pl-PL" dirty="0" smtClean="0">
                <a:solidFill>
                  <a:srgbClr val="00B050"/>
                </a:solidFill>
                <a:latin typeface="Times New Roman" panose="02020603050405020304" pitchFamily="18" charset="0"/>
                <a:cs typeface="Times New Roman" panose="02020603050405020304" pitchFamily="18" charset="0"/>
              </a:rPr>
              <a:t>Sąd Arbitrażowy przy KIG</a:t>
            </a:r>
            <a:endParaRPr lang="ru-RU" dirty="0">
              <a:solidFill>
                <a:srgbClr val="00B050"/>
              </a:solidFill>
              <a:latin typeface="Times New Roman" panose="02020603050405020304" pitchFamily="18" charset="0"/>
              <a:cs typeface="Times New Roman" panose="02020603050405020304" pitchFamily="18" charset="0"/>
            </a:endParaRPr>
          </a:p>
          <a:p>
            <a:pPr marL="0" indent="0">
              <a:buNone/>
            </a:pPr>
            <a:r>
              <a:rPr lang="pl-PL" dirty="0" smtClean="0">
                <a:solidFill>
                  <a:srgbClr val="00B050"/>
                </a:solidFill>
                <a:latin typeface="Times New Roman" panose="02020603050405020304" pitchFamily="18" charset="0"/>
                <a:cs typeface="Times New Roman" panose="02020603050405020304" pitchFamily="18" charset="0"/>
              </a:rPr>
              <a:t>Wartość przedmiotu sporu: 60 000 zł. </a:t>
            </a:r>
            <a:r>
              <a:rPr lang="pl-PL" dirty="0">
                <a:solidFill>
                  <a:srgbClr val="00B050"/>
                </a:solidFill>
                <a:latin typeface="Times New Roman" panose="02020603050405020304" pitchFamily="18" charset="0"/>
                <a:cs typeface="Times New Roman" panose="02020603050405020304" pitchFamily="18" charset="0"/>
              </a:rPr>
              <a:t>-  Opłata arbitrażowa </a:t>
            </a:r>
            <a:r>
              <a:rPr lang="pl-PL" dirty="0" smtClean="0">
                <a:solidFill>
                  <a:srgbClr val="00B050"/>
                </a:solidFill>
                <a:latin typeface="Times New Roman" panose="02020603050405020304" pitchFamily="18" charset="0"/>
                <a:cs typeface="Times New Roman" panose="02020603050405020304" pitchFamily="18" charset="0"/>
              </a:rPr>
              <a:t>i opłata rejestracyjna razem 5.289 zł. brutto, 4.300 zł. netto (7,2%) </a:t>
            </a:r>
          </a:p>
          <a:p>
            <a:pPr marL="0" indent="0">
              <a:buNone/>
            </a:pPr>
            <a:r>
              <a:rPr lang="pl-PL" dirty="0" smtClean="0">
                <a:solidFill>
                  <a:srgbClr val="002060"/>
                </a:solidFill>
                <a:latin typeface="Times New Roman" panose="02020603050405020304" pitchFamily="18" charset="0"/>
                <a:cs typeface="Times New Roman" panose="02020603050405020304" pitchFamily="18" charset="0"/>
              </a:rPr>
              <a:t>Sąd Gospodarczy</a:t>
            </a:r>
            <a:endParaRPr lang="pl-PL" dirty="0">
              <a:solidFill>
                <a:srgbClr val="002060"/>
              </a:solidFill>
              <a:latin typeface="Times New Roman" panose="02020603050405020304" pitchFamily="18" charset="0"/>
              <a:cs typeface="Times New Roman" panose="02020603050405020304" pitchFamily="18" charset="0"/>
            </a:endParaRPr>
          </a:p>
          <a:p>
            <a:r>
              <a:rPr lang="pl-PL" dirty="0" smtClean="0">
                <a:solidFill>
                  <a:srgbClr val="002060"/>
                </a:solidFill>
                <a:latin typeface="Times New Roman" panose="02020603050405020304" pitchFamily="18" charset="0"/>
                <a:cs typeface="Times New Roman" panose="02020603050405020304" pitchFamily="18" charset="0"/>
              </a:rPr>
              <a:t>Opłata sądowa: 3.000 zł. (5%)</a:t>
            </a:r>
            <a:endParaRPr lang="pl-PL"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422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764704"/>
            <a:ext cx="8229600" cy="756320"/>
          </a:xfrm>
        </p:spPr>
        <p:txBody>
          <a:bodyPr>
            <a:noAutofit/>
          </a:bodyPr>
          <a:lstStyle/>
          <a:p>
            <a:pPr algn="ctr"/>
            <a:r>
              <a:rPr lang="ru-RU" sz="2400" dirty="0" smtClean="0">
                <a:latin typeface="Times New Roman" panose="02020603050405020304" pitchFamily="18" charset="0"/>
                <a:cs typeface="Times New Roman" panose="02020603050405020304" pitchFamily="18" charset="0"/>
              </a:rPr>
              <a:t>«Сотрудничество» с государством: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рассмотрение дела в арбитраже,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оспаривание арбитражных решений,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выдача исполнительных листов</a:t>
            </a:r>
            <a:endParaRPr lang="pl-PL" sz="24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a:xfrm>
            <a:off x="467544" y="1700808"/>
            <a:ext cx="8229600" cy="4937760"/>
          </a:xfrm>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В соответствии с поправками в АПК РФ и ГПК РФ сторонам третейского разбирательства предоставлено право обращения в государственные суды РФ за разрешением вопросов: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о назначении арбитра по заявлению любой стороны;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рассмотрении заявления об отводе арбитра;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рассмотрении заявления о прекращении полномочий арбитра.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При этом определение, вынесенное государственным судом РФ в рамках оказания содействия третейским судам, является окончательным и обжалованию не подлежит. </a:t>
            </a:r>
            <a:r>
              <a:rPr lang="ru-RU" dirty="0">
                <a:solidFill>
                  <a:srgbClr val="FF0000"/>
                </a:solidFill>
                <a:latin typeface="Times New Roman" panose="02020603050405020304" pitchFamily="18" charset="0"/>
                <a:cs typeface="Times New Roman" panose="02020603050405020304" pitchFamily="18" charset="0"/>
              </a:rPr>
              <a:t>Государственные суды по-прежнему будут рассматривать дела об оспаривании арбитражных решений, если только стороны заранее соглашением не предусмотрели, что оно является окончательным, а также о выдаче исполнительных листов на принудительное их исполнение. </a:t>
            </a:r>
          </a:p>
          <a:p>
            <a:r>
              <a:rPr lang="ru-RU" dirty="0">
                <a:latin typeface="Times New Roman" panose="02020603050405020304" pitchFamily="18" charset="0"/>
                <a:cs typeface="Times New Roman" panose="02020603050405020304" pitchFamily="18" charset="0"/>
              </a:rPr>
              <a:t>Кроме того, в рамках арбитража, администрируемого постоянно действующим арбитражным учреждением, третейский суд или сторона с его согласия могут обратиться в компетентный суд с запросом об оказании содействия в получении доказательств (ст. 30 Закона об арбитраже). </a:t>
            </a:r>
          </a:p>
          <a:p>
            <a:endParaRPr lang="pl-PL" dirty="0"/>
          </a:p>
        </p:txBody>
      </p:sp>
    </p:spTree>
    <p:extLst>
      <p:ext uri="{BB962C8B-B14F-4D97-AF65-F5344CB8AC3E}">
        <p14:creationId xmlns:p14="http://schemas.microsoft.com/office/powerpoint/2010/main" val="983457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1332384"/>
          </a:xfrm>
        </p:spPr>
        <p:txBody>
          <a:bodyPr>
            <a:normAutofit fontScale="90000"/>
          </a:bodyPr>
          <a:lstStyle/>
          <a:p>
            <a:pPr algn="ctr"/>
            <a:r>
              <a:rPr lang="ru-RU" sz="2700" dirty="0">
                <a:latin typeface="Times New Roman" panose="02020603050405020304" pitchFamily="18" charset="0"/>
                <a:cs typeface="Times New Roman" panose="02020603050405020304" pitchFamily="18" charset="0"/>
              </a:rPr>
              <a:t>«Сотрудничество» с </a:t>
            </a:r>
            <a:r>
              <a:rPr lang="ru-RU" sz="2700" dirty="0" smtClean="0">
                <a:latin typeface="Times New Roman" panose="02020603050405020304" pitchFamily="18" charset="0"/>
                <a:cs typeface="Times New Roman" panose="02020603050405020304" pitchFamily="18" charset="0"/>
              </a:rPr>
              <a:t>государством: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содействие и контроль за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третейскими разбирательствами </a:t>
            </a:r>
            <a:r>
              <a:rPr lang="ru-RU" dirty="0"/>
              <a:t/>
            </a:r>
            <a:br>
              <a:rPr lang="ru-RU" dirty="0"/>
            </a:br>
            <a:endParaRPr lang="pl-PL" dirty="0"/>
          </a:p>
        </p:txBody>
      </p:sp>
      <p:sp>
        <p:nvSpPr>
          <p:cNvPr id="3" name="Symbol zastępczy zawartości 2"/>
          <p:cNvSpPr>
            <a:spLocks noGrp="1"/>
          </p:cNvSpPr>
          <p:nvPr>
            <p:ph sz="quarter" idx="1"/>
          </p:nvPr>
        </p:nvSpPr>
        <p:spPr>
          <a:xfrm>
            <a:off x="467544" y="1052736"/>
            <a:ext cx="8229600" cy="5306144"/>
          </a:xfrm>
        </p:spPr>
        <p:txBody>
          <a:bodyPr>
            <a:normAutofit fontScale="47500" lnSpcReduction="20000"/>
          </a:bodyPr>
          <a:lstStyle/>
          <a:p>
            <a:endParaRPr lang="ru-RU" dirty="0"/>
          </a:p>
          <a:p>
            <a:r>
              <a:rPr lang="ru-RU" sz="3400" b="1" dirty="0">
                <a:latin typeface="Times New Roman" panose="02020603050405020304" pitchFamily="18" charset="0"/>
                <a:cs typeface="Times New Roman" panose="02020603050405020304" pitchFamily="18" charset="0"/>
              </a:rPr>
              <a:t>С</a:t>
            </a:r>
            <a:r>
              <a:rPr lang="ru-RU" sz="3400" b="1" dirty="0" smtClean="0">
                <a:latin typeface="Times New Roman" panose="02020603050405020304" pitchFamily="18" charset="0"/>
                <a:cs typeface="Times New Roman" panose="02020603050405020304" pitchFamily="18" charset="0"/>
              </a:rPr>
              <a:t>одействие</a:t>
            </a:r>
            <a:r>
              <a:rPr lang="ru-RU" sz="3400" dirty="0" smtClean="0">
                <a:latin typeface="Times New Roman" panose="02020603050405020304" pitchFamily="18" charset="0"/>
                <a:cs typeface="Times New Roman" panose="02020603050405020304" pitchFamily="18" charset="0"/>
              </a:rPr>
              <a:t> </a:t>
            </a:r>
            <a:r>
              <a:rPr lang="ru-RU" sz="3400" dirty="0">
                <a:latin typeface="Times New Roman" panose="02020603050405020304" pitchFamily="18" charset="0"/>
                <a:cs typeface="Times New Roman" panose="02020603050405020304" pitchFamily="18" charset="0"/>
              </a:rPr>
              <a:t>осуществляется:</a:t>
            </a:r>
          </a:p>
          <a:p>
            <a:endParaRPr lang="ru-RU" sz="3400" dirty="0">
              <a:latin typeface="Times New Roman" panose="02020603050405020304" pitchFamily="18" charset="0"/>
              <a:cs typeface="Times New Roman" panose="02020603050405020304" pitchFamily="18" charset="0"/>
            </a:endParaRPr>
          </a:p>
          <a:p>
            <a:r>
              <a:rPr lang="ru-RU" sz="3400" dirty="0">
                <a:latin typeface="Times New Roman" panose="02020603050405020304" pitchFamily="18" charset="0"/>
                <a:cs typeface="Times New Roman" panose="02020603050405020304" pitchFamily="18" charset="0"/>
              </a:rPr>
              <a:t>в отношении арбитражей, проводимых на территории России</a:t>
            </a:r>
            <a:r>
              <a:rPr lang="ru-RU" sz="3400" dirty="0" smtClean="0">
                <a:latin typeface="Times New Roman" panose="02020603050405020304" pitchFamily="18" charset="0"/>
                <a:cs typeface="Times New Roman" panose="02020603050405020304" pitchFamily="18" charset="0"/>
              </a:rPr>
              <a:t>;</a:t>
            </a:r>
            <a:endParaRPr lang="ru-RU" sz="3400" dirty="0">
              <a:latin typeface="Times New Roman" panose="02020603050405020304" pitchFamily="18" charset="0"/>
              <a:cs typeface="Times New Roman" panose="02020603050405020304" pitchFamily="18" charset="0"/>
            </a:endParaRPr>
          </a:p>
          <a:p>
            <a:r>
              <a:rPr lang="ru-RU" sz="3400" dirty="0">
                <a:latin typeface="Times New Roman" panose="02020603050405020304" pitchFamily="18" charset="0"/>
                <a:cs typeface="Times New Roman" panose="02020603050405020304" pitchFamily="18" charset="0"/>
              </a:rPr>
              <a:t>только в случаях, предусмотренных Законом об арбитраже;</a:t>
            </a:r>
          </a:p>
          <a:p>
            <a:r>
              <a:rPr lang="ru-RU" sz="3400" dirty="0">
                <a:latin typeface="Times New Roman" panose="02020603050405020304" pitchFamily="18" charset="0"/>
                <a:cs typeface="Times New Roman" panose="02020603050405020304" pitchFamily="18" charset="0"/>
              </a:rPr>
              <a:t>компетентным судом, «на территории» которого проводится арбитраж;</a:t>
            </a:r>
          </a:p>
          <a:p>
            <a:r>
              <a:rPr lang="ru-RU" sz="3400" dirty="0">
                <a:latin typeface="Times New Roman" panose="02020603050405020304" pitchFamily="18" charset="0"/>
                <a:cs typeface="Times New Roman" panose="02020603050405020304" pitchFamily="18" charset="0"/>
              </a:rPr>
              <a:t>на основании заявления о содействии или запроса об оказании содействия в получении доказательств.</a:t>
            </a:r>
          </a:p>
          <a:p>
            <a:r>
              <a:rPr lang="ru-RU" sz="3400" dirty="0">
                <a:latin typeface="Times New Roman" panose="02020603050405020304" pitchFamily="18" charset="0"/>
                <a:cs typeface="Times New Roman" panose="02020603050405020304" pitchFamily="18" charset="0"/>
              </a:rPr>
              <a:t>Государственные суды содействуют:</a:t>
            </a:r>
          </a:p>
          <a:p>
            <a:r>
              <a:rPr lang="ru-RU" sz="3400" dirty="0">
                <a:latin typeface="Times New Roman" panose="02020603050405020304" pitchFamily="18" charset="0"/>
                <a:cs typeface="Times New Roman" panose="02020603050405020304" pitchFamily="18" charset="0"/>
              </a:rPr>
              <a:t>сторонам арбитража в разрешении вопросов, связанных с назначением, отводом или прекращением полномочий арбитра;</a:t>
            </a:r>
          </a:p>
          <a:p>
            <a:r>
              <a:rPr lang="ru-RU" sz="3400" dirty="0">
                <a:latin typeface="Times New Roman" panose="02020603050405020304" pitchFamily="18" charset="0"/>
                <a:cs typeface="Times New Roman" panose="02020603050405020304" pitchFamily="18" charset="0"/>
              </a:rPr>
              <a:t>третейскому  суду   (сторонам)      в   рамках   институционального   арбитража  -   в получении доказательств</a:t>
            </a:r>
            <a:r>
              <a:rPr lang="ru-RU" sz="3400" dirty="0" smtClean="0">
                <a:latin typeface="Times New Roman" panose="02020603050405020304" pitchFamily="18" charset="0"/>
                <a:cs typeface="Times New Roman" panose="02020603050405020304" pitchFamily="18" charset="0"/>
              </a:rPr>
              <a:t>.</a:t>
            </a:r>
          </a:p>
          <a:p>
            <a:endParaRPr lang="ru-RU" sz="3400" dirty="0">
              <a:latin typeface="Times New Roman" panose="02020603050405020304" pitchFamily="18" charset="0"/>
              <a:cs typeface="Times New Roman" panose="02020603050405020304" pitchFamily="18" charset="0"/>
            </a:endParaRPr>
          </a:p>
          <a:p>
            <a:r>
              <a:rPr lang="ru-RU" sz="3400" b="1" dirty="0" smtClean="0">
                <a:latin typeface="Times New Roman" panose="02020603050405020304" pitchFamily="18" charset="0"/>
                <a:cs typeface="Times New Roman" panose="02020603050405020304" pitchFamily="18" charset="0"/>
              </a:rPr>
              <a:t>Контроль</a:t>
            </a:r>
            <a:endParaRPr lang="pl-PL" sz="3400" dirty="0">
              <a:latin typeface="Times New Roman" panose="02020603050405020304" pitchFamily="18" charset="0"/>
              <a:cs typeface="Times New Roman" panose="02020603050405020304" pitchFamily="18" charset="0"/>
            </a:endParaRPr>
          </a:p>
          <a:p>
            <a:r>
              <a:rPr lang="ru-RU" sz="3400" b="1" dirty="0">
                <a:latin typeface="Times New Roman" panose="02020603050405020304" pitchFamily="18" charset="0"/>
                <a:cs typeface="Times New Roman" panose="02020603050405020304" pitchFamily="18" charset="0"/>
              </a:rPr>
              <a:t>•     </a:t>
            </a:r>
            <a:r>
              <a:rPr lang="ru-RU" sz="3400" dirty="0">
                <a:latin typeface="Times New Roman" panose="02020603050405020304" pitchFamily="18" charset="0"/>
                <a:cs typeface="Times New Roman" panose="02020603050405020304" pitchFamily="18" charset="0"/>
              </a:rPr>
              <a:t>Государственные суды:</a:t>
            </a:r>
            <a:endParaRPr lang="pl-PL" sz="3400" dirty="0">
              <a:latin typeface="Times New Roman" panose="02020603050405020304" pitchFamily="18" charset="0"/>
              <a:cs typeface="Times New Roman" panose="02020603050405020304" pitchFamily="18" charset="0"/>
            </a:endParaRPr>
          </a:p>
          <a:p>
            <a:r>
              <a:rPr lang="ru-RU" sz="3400" dirty="0">
                <a:latin typeface="Times New Roman" panose="02020603050405020304" pitchFamily="18" charset="0"/>
                <a:cs typeface="Times New Roman" panose="02020603050405020304" pitchFamily="18" charset="0"/>
              </a:rPr>
              <a:t>отменяют арбитражные решения;</a:t>
            </a:r>
            <a:endParaRPr lang="pl-PL" sz="3400" dirty="0">
              <a:latin typeface="Times New Roman" panose="02020603050405020304" pitchFamily="18" charset="0"/>
              <a:cs typeface="Times New Roman" panose="02020603050405020304" pitchFamily="18" charset="0"/>
            </a:endParaRPr>
          </a:p>
          <a:p>
            <a:r>
              <a:rPr lang="ru-RU" sz="3400" dirty="0">
                <a:latin typeface="Times New Roman" panose="02020603050405020304" pitchFamily="18" charset="0"/>
                <a:cs typeface="Times New Roman" panose="02020603050405020304" pitchFamily="18" charset="0"/>
              </a:rPr>
              <a:t>принудительно приводят в исполнение арбитражные решения.</a:t>
            </a:r>
            <a:endParaRPr lang="pl-PL" sz="3400" dirty="0">
              <a:latin typeface="Times New Roman" panose="02020603050405020304" pitchFamily="18" charset="0"/>
              <a:cs typeface="Times New Roman" panose="02020603050405020304" pitchFamily="18" charset="0"/>
            </a:endParaRPr>
          </a:p>
          <a:p>
            <a:r>
              <a:rPr lang="ru-RU" sz="3400" dirty="0">
                <a:latin typeface="Times New Roman" panose="02020603050405020304" pitchFamily="18" charset="0"/>
                <a:cs typeface="Times New Roman" panose="02020603050405020304" pitchFamily="18" charset="0"/>
              </a:rPr>
              <a:t>Внесение записей в юридически значимые реестры требует обязательного принудительного исполнения (получения исполнительного листа, выданного компетентным государственным судом).</a:t>
            </a:r>
            <a:endParaRPr lang="pl-PL" sz="3400" dirty="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551930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507288" cy="684312"/>
          </a:xfrm>
        </p:spPr>
        <p:txBody>
          <a:bodyPr>
            <a:normAutofit fontScale="90000"/>
          </a:bodyPr>
          <a:lstStyle/>
          <a:p>
            <a:pPr algn="r"/>
            <a:r>
              <a:rPr lang="ru-RU" dirty="0" smtClean="0">
                <a:latin typeface="Times New Roman" panose="02020603050405020304" pitchFamily="18" charset="0"/>
                <a:cs typeface="Times New Roman" panose="02020603050405020304" pitchFamily="18" charset="0"/>
              </a:rPr>
              <a:t>Контроль </a:t>
            </a:r>
            <a:r>
              <a:rPr lang="ru-RU" dirty="0">
                <a:latin typeface="Times New Roman" panose="02020603050405020304" pitchFamily="18" charset="0"/>
                <a:cs typeface="Times New Roman" panose="02020603050405020304" pitchFamily="18" charset="0"/>
              </a:rPr>
              <a:t>над любым </a:t>
            </a:r>
            <a:r>
              <a:rPr lang="ru-RU" dirty="0" smtClean="0">
                <a:latin typeface="Times New Roman" panose="02020603050405020304" pitchFamily="18" charset="0"/>
                <a:cs typeface="Times New Roman" panose="02020603050405020304" pitchFamily="18" charset="0"/>
              </a:rPr>
              <a:t>третейским  разбирательством</a:t>
            </a:r>
            <a:endParaRPr lang="pl-PL" dirty="0"/>
          </a:p>
        </p:txBody>
      </p:sp>
      <p:sp>
        <p:nvSpPr>
          <p:cNvPr id="3" name="Symbol zastępczy zawartości 2"/>
          <p:cNvSpPr>
            <a:spLocks noGrp="1"/>
          </p:cNvSpPr>
          <p:nvPr>
            <p:ph sz="quarter" idx="1"/>
          </p:nvPr>
        </p:nvSpPr>
        <p:spPr/>
        <p:txBody>
          <a:bodyPr/>
          <a:lstStyle/>
          <a:p>
            <a:r>
              <a:rPr lang="ru-RU" dirty="0" smtClean="0">
                <a:latin typeface="Times New Roman" panose="02020603050405020304" pitchFamily="18" charset="0"/>
                <a:cs typeface="Times New Roman" panose="02020603050405020304" pitchFamily="18" charset="0"/>
              </a:rPr>
              <a:t>«…с </a:t>
            </a:r>
            <a:r>
              <a:rPr lang="ru-RU" dirty="0">
                <a:latin typeface="Times New Roman" panose="02020603050405020304" pitchFamily="18" charset="0"/>
                <a:cs typeface="Times New Roman" panose="02020603050405020304" pitchFamily="18" charset="0"/>
              </a:rPr>
              <a:t>принятием и со скорым вступлением в силу Закона об арбитраже законодатель намерен установить контроль над любым третейским разбирательством в нашей стране. С одной стороны, это нарушает природу третейского разбирательства, его свободу и автономность от государства, но, с другой стороны, прекращается беспредел тех лиц, которые использовали механизмы третейского суда для своей выгодны, дискредитируя закон и лишая возможности многих людей, организации защитить свои </a:t>
            </a:r>
            <a:r>
              <a:rPr lang="ru-RU" dirty="0" smtClean="0">
                <a:latin typeface="Times New Roman" panose="02020603050405020304" pitchFamily="18" charset="0"/>
                <a:cs typeface="Times New Roman" panose="02020603050405020304" pitchFamily="18" charset="0"/>
              </a:rPr>
              <a:t>интересы…»</a:t>
            </a:r>
          </a:p>
          <a:p>
            <a:pPr marL="0" indent="0" algn="r">
              <a:buNone/>
            </a:pP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г</a:t>
            </a:r>
            <a:r>
              <a:rPr lang="ru-RU" dirty="0" smtClean="0">
                <a:latin typeface="Times New Roman" panose="02020603050405020304" pitchFamily="18" charset="0"/>
                <a:cs typeface="Times New Roman" panose="02020603050405020304" pitchFamily="18" charset="0"/>
              </a:rPr>
              <a:t>азета «Юрист»  </a:t>
            </a:r>
            <a:r>
              <a:rPr lang="pl-PL" dirty="0" smtClean="0">
                <a:latin typeface="Times New Roman" panose="02020603050405020304" pitchFamily="18" charset="0"/>
                <a:cs typeface="Times New Roman" panose="02020603050405020304" pitchFamily="18" charset="0"/>
              </a:rPr>
              <a:t>www.gazeta-yurist.ru</a:t>
            </a:r>
            <a:r>
              <a:rPr lang="ru-RU"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591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Заявление об отмене решения третейского суда </a:t>
            </a:r>
            <a:r>
              <a:rPr lang="pl-PL" dirty="0">
                <a:latin typeface="Times New Roman" panose="02020603050405020304" pitchFamily="18" charset="0"/>
                <a:cs typeface="Times New Roman" panose="02020603050405020304" pitchFamily="18" charset="0"/>
              </a:rPr>
              <a:t>skarga o uchylenie wyroku s</a:t>
            </a:r>
            <a:r>
              <a:rPr lang="ru-RU" dirty="0">
                <a:latin typeface="Times New Roman" panose="02020603050405020304" pitchFamily="18" charset="0"/>
                <a:cs typeface="Times New Roman" panose="02020603050405020304" pitchFamily="18" charset="0"/>
              </a:rPr>
              <a:t>ą</a:t>
            </a:r>
            <a:r>
              <a:rPr lang="pl-PL" dirty="0" err="1">
                <a:latin typeface="Times New Roman" panose="02020603050405020304" pitchFamily="18" charset="0"/>
                <a:cs typeface="Times New Roman" panose="02020603050405020304" pitchFamily="18" charset="0"/>
              </a:rPr>
              <a:t>du</a:t>
            </a:r>
            <a:r>
              <a:rPr lang="pl-PL" dirty="0">
                <a:latin typeface="Times New Roman" panose="02020603050405020304" pitchFamily="18" charset="0"/>
                <a:cs typeface="Times New Roman" panose="02020603050405020304" pitchFamily="18" charset="0"/>
              </a:rPr>
              <a:t> </a:t>
            </a:r>
            <a:r>
              <a:rPr lang="pl-PL" dirty="0" err="1" smtClean="0">
                <a:latin typeface="Times New Roman" panose="02020603050405020304" pitchFamily="18" charset="0"/>
                <a:cs typeface="Times New Roman" panose="02020603050405020304" pitchFamily="18" charset="0"/>
              </a:rPr>
              <a:t>arbitrażwego</a:t>
            </a:r>
            <a:r>
              <a:rPr lang="pl-PL" dirty="0" smtClean="0">
                <a:latin typeface="Times New Roman" panose="02020603050405020304" pitchFamily="18" charset="0"/>
                <a:cs typeface="Times New Roman" panose="02020603050405020304" pitchFamily="18" charset="0"/>
              </a:rPr>
              <a:t> </a:t>
            </a:r>
            <a:endParaRPr lang="pl-PL" dirty="0">
              <a:latin typeface="Times New Roman" panose="02020603050405020304" pitchFamily="18" charset="0"/>
              <a:cs typeface="Times New Roman" panose="02020603050405020304" pitchFamily="18" charset="0"/>
            </a:endParaRPr>
          </a:p>
        </p:txBody>
      </p:sp>
      <p:graphicFrame>
        <p:nvGraphicFramePr>
          <p:cNvPr id="6" name="Obiekt 5"/>
          <p:cNvGraphicFramePr>
            <a:graphicFrameLocks noChangeAspect="1"/>
          </p:cNvGraphicFramePr>
          <p:nvPr>
            <p:extLst>
              <p:ext uri="{D42A27DB-BD31-4B8C-83A1-F6EECF244321}">
                <p14:modId xmlns:p14="http://schemas.microsoft.com/office/powerpoint/2010/main" val="2052265339"/>
              </p:ext>
            </p:extLst>
          </p:nvPr>
        </p:nvGraphicFramePr>
        <p:xfrm>
          <a:off x="973138" y="1131888"/>
          <a:ext cx="7372350" cy="5718175"/>
        </p:xfrm>
        <a:graphic>
          <a:graphicData uri="http://schemas.openxmlformats.org/presentationml/2006/ole">
            <mc:AlternateContent xmlns:mc="http://schemas.openxmlformats.org/markup-compatibility/2006">
              <mc:Choice xmlns:v="urn:schemas-microsoft-com:vml" Requires="v">
                <p:oleObj spid="_x0000_s7244" name="Dokument" r:id="rId3" imgW="5903610" imgH="4577272" progId="Word.Document.12">
                  <p:embed/>
                </p:oleObj>
              </mc:Choice>
              <mc:Fallback>
                <p:oleObj name="Dokument" r:id="rId3" imgW="5903610" imgH="4577272" progId="Word.Document.12">
                  <p:embed/>
                  <p:pic>
                    <p:nvPicPr>
                      <p:cNvPr id="0" name=""/>
                      <p:cNvPicPr/>
                      <p:nvPr/>
                    </p:nvPicPr>
                    <p:blipFill>
                      <a:blip r:embed="rId4"/>
                      <a:stretch>
                        <a:fillRect/>
                      </a:stretch>
                    </p:blipFill>
                    <p:spPr>
                      <a:xfrm>
                        <a:off x="973138" y="1131888"/>
                        <a:ext cx="7372350" cy="5718175"/>
                      </a:xfrm>
                      <a:prstGeom prst="rect">
                        <a:avLst/>
                      </a:prstGeom>
                    </p:spPr>
                  </p:pic>
                </p:oleObj>
              </mc:Fallback>
            </mc:AlternateContent>
          </a:graphicData>
        </a:graphic>
      </p:graphicFrame>
    </p:spTree>
    <p:extLst>
      <p:ext uri="{BB962C8B-B14F-4D97-AF65-F5344CB8AC3E}">
        <p14:creationId xmlns:p14="http://schemas.microsoft.com/office/powerpoint/2010/main" val="360831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ru-RU" sz="2800" dirty="0">
                <a:latin typeface="Times New Roman" panose="02020603050405020304" pitchFamily="18" charset="0"/>
                <a:cs typeface="Times New Roman" panose="02020603050405020304" pitchFamily="18" charset="0"/>
              </a:rPr>
              <a:t>Петербургский Международный Юридический Форум (ПМЮФ) с 18 по 21 мая 2016 года </a:t>
            </a:r>
            <a:endParaRPr lang="pl-PL" sz="28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p:txBody>
          <a:bodyPr>
            <a:normAutofit fontScale="70000" lnSpcReduction="20000"/>
          </a:bodyPr>
          <a:lstStyle/>
          <a:p>
            <a:endParaRPr lang="ru-RU" dirty="0" smtClean="0"/>
          </a:p>
          <a:p>
            <a:endParaRPr lang="ru-RU" dirty="0"/>
          </a:p>
          <a:p>
            <a:endParaRPr lang="ru-RU" dirty="0" smtClean="0"/>
          </a:p>
          <a:p>
            <a:endParaRPr lang="ru-RU" dirty="0"/>
          </a:p>
          <a:p>
            <a:endParaRPr lang="ru-RU" dirty="0" smtClean="0"/>
          </a:p>
          <a:p>
            <a:endParaRPr lang="ru-RU" dirty="0"/>
          </a:p>
          <a:p>
            <a:pPr marL="0" indent="0" algn="ctr">
              <a:buNone/>
            </a:pPr>
            <a:endParaRPr lang="ru-RU" dirty="0" smtClean="0">
              <a:latin typeface="Times New Roman" panose="02020603050405020304" pitchFamily="18" charset="0"/>
              <a:cs typeface="Times New Roman" panose="02020603050405020304" pitchFamily="18" charset="0"/>
            </a:endParaRPr>
          </a:p>
          <a:p>
            <a:pPr marL="0" indent="0" algn="ctr">
              <a:buNone/>
            </a:pP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Премьер-министр Дмитрий Медведев: </a:t>
            </a:r>
          </a:p>
          <a:p>
            <a:pPr marL="0" indent="0" algn="ctr">
              <a:buNone/>
            </a:pPr>
            <a:r>
              <a:rPr lang="ru-RU" dirty="0" smtClean="0">
                <a:latin typeface="Times New Roman" panose="02020603050405020304" pitchFamily="18" charset="0"/>
                <a:cs typeface="Times New Roman" panose="02020603050405020304" pitchFamily="18" charset="0"/>
              </a:rPr>
              <a:t>«Арбитраж – «частное» правосудие»</a:t>
            </a:r>
          </a:p>
          <a:p>
            <a:pPr marL="0" indent="0" algn="just">
              <a:buNone/>
            </a:pPr>
            <a:r>
              <a:rPr lang="ru-RU" dirty="0" smtClean="0">
                <a:latin typeface="Times New Roman" panose="02020603050405020304" pitchFamily="18" charset="0"/>
                <a:cs typeface="Times New Roman" panose="02020603050405020304" pitchFamily="18" charset="0"/>
              </a:rPr>
              <a:t>«…За </a:t>
            </a:r>
            <a:r>
              <a:rPr lang="ru-RU" dirty="0">
                <a:latin typeface="Times New Roman" panose="02020603050405020304" pitchFamily="18" charset="0"/>
                <a:cs typeface="Times New Roman" panose="02020603050405020304" pitchFamily="18" charset="0"/>
              </a:rPr>
              <a:t>последний год мы в России серьёзно поработали над тем, чтобы повысить качество третейских разбирательств. В новом законодательстве, которое начинает действовать с 1 сентября 2016 года, была расширена компетенция международного коммерческого арбитража, включены споры, которые возникают в связи с иностранными инвестициями на территории России или российскими инвестициями за границей. Российская правовая система остаётся открытой для признания и приведения в исполнение легитимных решений иностранных арбитражных </a:t>
            </a:r>
            <a:r>
              <a:rPr lang="ru-RU" dirty="0" smtClean="0">
                <a:latin typeface="Times New Roman" panose="02020603050405020304" pitchFamily="18" charset="0"/>
                <a:cs typeface="Times New Roman" panose="02020603050405020304" pitchFamily="18" charset="0"/>
              </a:rPr>
              <a:t>учреждений…»</a:t>
            </a:r>
            <a:endParaRPr lang="pl-PL" dirty="0">
              <a:latin typeface="Times New Roman" panose="02020603050405020304" pitchFamily="18" charset="0"/>
              <a:cs typeface="Times New Roman" panose="02020603050405020304" pitchFamily="18" charset="0"/>
            </a:endParaRPr>
          </a:p>
        </p:txBody>
      </p:sp>
      <p:pic>
        <p:nvPicPr>
          <p:cNvPr id="6146" name="Picture 2" descr="http://static01.spblegalforum.com/cm/userfiles/image/2016/about_forum/2016-about-forum-ba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59"/>
            <a:ext cx="5256584" cy="262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61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iekt 5"/>
          <p:cNvGraphicFramePr>
            <a:graphicFrameLocks noChangeAspect="1"/>
          </p:cNvGraphicFramePr>
          <p:nvPr>
            <p:extLst>
              <p:ext uri="{D42A27DB-BD31-4B8C-83A1-F6EECF244321}">
                <p14:modId xmlns:p14="http://schemas.microsoft.com/office/powerpoint/2010/main" val="4163106148"/>
              </p:ext>
            </p:extLst>
          </p:nvPr>
        </p:nvGraphicFramePr>
        <p:xfrm>
          <a:off x="611560" y="116632"/>
          <a:ext cx="7992888" cy="7107932"/>
        </p:xfrm>
        <a:graphic>
          <a:graphicData uri="http://schemas.openxmlformats.org/presentationml/2006/ole">
            <mc:AlternateContent xmlns:mc="http://schemas.openxmlformats.org/markup-compatibility/2006">
              <mc:Choice xmlns:v="urn:schemas-microsoft-com:vml" Requires="v">
                <p:oleObj spid="_x0000_s9290" name="Dokument" r:id="rId3" imgW="5903610" imgH="6819113" progId="Word.Document.12">
                  <p:embed/>
                </p:oleObj>
              </mc:Choice>
              <mc:Fallback>
                <p:oleObj name="Dokument" r:id="rId3" imgW="5903610" imgH="6819113" progId="Word.Document.12">
                  <p:embed/>
                  <p:pic>
                    <p:nvPicPr>
                      <p:cNvPr id="0" name=""/>
                      <p:cNvPicPr/>
                      <p:nvPr/>
                    </p:nvPicPr>
                    <p:blipFill>
                      <a:blip r:embed="rId4"/>
                      <a:stretch>
                        <a:fillRect/>
                      </a:stretch>
                    </p:blipFill>
                    <p:spPr>
                      <a:xfrm>
                        <a:off x="611560" y="116632"/>
                        <a:ext cx="7992888" cy="7107932"/>
                      </a:xfrm>
                      <a:prstGeom prst="rect">
                        <a:avLst/>
                      </a:prstGeom>
                    </p:spPr>
                  </p:pic>
                </p:oleObj>
              </mc:Fallback>
            </mc:AlternateContent>
          </a:graphicData>
        </a:graphic>
      </p:graphicFrame>
    </p:spTree>
    <p:extLst>
      <p:ext uri="{BB962C8B-B14F-4D97-AF65-F5344CB8AC3E}">
        <p14:creationId xmlns:p14="http://schemas.microsoft.com/office/powerpoint/2010/main" val="199606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29600" cy="1476400"/>
          </a:xfrm>
        </p:spPr>
        <p:txBody>
          <a:bodyPr>
            <a:normAutofit/>
          </a:bodyPr>
          <a:lstStyle/>
          <a:p>
            <a:r>
              <a:rPr lang="ru-RU" b="1" dirty="0"/>
              <a:t/>
            </a:r>
            <a:br>
              <a:rPr lang="ru-RU" b="1" dirty="0"/>
            </a:br>
            <a:endParaRPr lang="pl-PL" dirty="0"/>
          </a:p>
        </p:txBody>
      </p:sp>
      <p:sp>
        <p:nvSpPr>
          <p:cNvPr id="3" name="Symbol zastępczy zawartości 2"/>
          <p:cNvSpPr>
            <a:spLocks noGrp="1"/>
          </p:cNvSpPr>
          <p:nvPr>
            <p:ph sz="quarter" idx="1"/>
          </p:nvPr>
        </p:nvSpPr>
        <p:spPr>
          <a:xfrm>
            <a:off x="457200" y="836712"/>
            <a:ext cx="8229600" cy="5760640"/>
          </a:xfrm>
        </p:spPr>
        <p:txBody>
          <a:bodyPr>
            <a:normAutofit fontScale="62500" lnSpcReduction="20000"/>
          </a:bodyPr>
          <a:lstStyle/>
          <a:p>
            <a:pPr algn="just"/>
            <a:r>
              <a:rPr lang="ru-RU" dirty="0">
                <a:latin typeface="Times New Roman" panose="02020603050405020304" pitchFamily="18" charset="0"/>
                <a:cs typeface="Times New Roman" panose="02020603050405020304" pitchFamily="18" charset="0"/>
              </a:rPr>
              <a:t>Глава </a:t>
            </a:r>
            <a:r>
              <a:rPr lang="ru-RU" dirty="0" smtClean="0">
                <a:latin typeface="Times New Roman" panose="02020603050405020304" pitchFamily="18" charset="0"/>
                <a:cs typeface="Times New Roman" panose="02020603050405020304" pitchFamily="18" charset="0"/>
              </a:rPr>
              <a:t>31 АПК (Арбитражный процессуальный кодекс). Производство по делам о признании и приведении в исполнение решений иностранных судов и иностранных арбитражных решений</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Статья 241. Признание и приведение в исполнение решений иностранных судов и иностранных арбитражных решений</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1. </a:t>
            </a:r>
            <a:r>
              <a:rPr lang="ru-RU" dirty="0">
                <a:solidFill>
                  <a:srgbClr val="FF0000"/>
                </a:solidFill>
                <a:latin typeface="Times New Roman" panose="02020603050405020304" pitchFamily="18" charset="0"/>
                <a:cs typeface="Times New Roman" panose="02020603050405020304" pitchFamily="18" charset="0"/>
              </a:rPr>
              <a:t>Решения судов иностранных государств</a:t>
            </a:r>
            <a:r>
              <a:rPr lang="ru-RU" dirty="0">
                <a:latin typeface="Times New Roman" panose="02020603050405020304" pitchFamily="18" charset="0"/>
                <a:cs typeface="Times New Roman" panose="02020603050405020304" pitchFamily="18" charset="0"/>
              </a:rPr>
              <a:t>, принятые ими по спорам и иным делам, возникающим при осуществлении предпринимательской и иной экономической деятельности (</a:t>
            </a:r>
            <a:r>
              <a:rPr lang="ru-RU" dirty="0">
                <a:solidFill>
                  <a:srgbClr val="FF0000"/>
                </a:solidFill>
                <a:latin typeface="Times New Roman" panose="02020603050405020304" pitchFamily="18" charset="0"/>
                <a:cs typeface="Times New Roman" panose="02020603050405020304" pitchFamily="18" charset="0"/>
              </a:rPr>
              <a:t>иностранные суды</a:t>
            </a:r>
            <a:r>
              <a:rPr lang="ru-RU" dirty="0">
                <a:latin typeface="Times New Roman" panose="02020603050405020304" pitchFamily="18" charset="0"/>
                <a:cs typeface="Times New Roman" panose="02020603050405020304" pitchFamily="18" charset="0"/>
              </a:rPr>
              <a:t>), </a:t>
            </a:r>
            <a:r>
              <a:rPr lang="ru-RU" dirty="0">
                <a:solidFill>
                  <a:srgbClr val="00B050"/>
                </a:solidFill>
                <a:latin typeface="Times New Roman" panose="02020603050405020304" pitchFamily="18" charset="0"/>
                <a:cs typeface="Times New Roman" panose="02020603050405020304" pitchFamily="18" charset="0"/>
              </a:rPr>
              <a:t>решения третейских судов </a:t>
            </a:r>
            <a:r>
              <a:rPr lang="ru-RU" dirty="0">
                <a:latin typeface="Times New Roman" panose="02020603050405020304" pitchFamily="18" charset="0"/>
                <a:cs typeface="Times New Roman" panose="02020603050405020304" pitchFamily="18" charset="0"/>
              </a:rPr>
              <a:t>и </a:t>
            </a:r>
            <a:r>
              <a:rPr lang="ru-RU" dirty="0">
                <a:solidFill>
                  <a:srgbClr val="00B050"/>
                </a:solidFill>
                <a:latin typeface="Times New Roman" panose="02020603050405020304" pitchFamily="18" charset="0"/>
                <a:cs typeface="Times New Roman" panose="02020603050405020304" pitchFamily="18" charset="0"/>
              </a:rPr>
              <a:t>международных коммерческих арбитражей</a:t>
            </a:r>
            <a:r>
              <a:rPr lang="ru-RU" dirty="0">
                <a:latin typeface="Times New Roman" panose="02020603050405020304" pitchFamily="18" charset="0"/>
                <a:cs typeface="Times New Roman" panose="02020603050405020304" pitchFamily="18" charset="0"/>
              </a:rPr>
              <a:t>, принятые ими на территориях иностранных государств по спорам и иным делам, возникающим при осуществлении предпринимательской и иной экономической деятельности (</a:t>
            </a:r>
            <a:r>
              <a:rPr lang="ru-RU" dirty="0">
                <a:solidFill>
                  <a:srgbClr val="00B050"/>
                </a:solidFill>
                <a:latin typeface="Times New Roman" panose="02020603050405020304" pitchFamily="18" charset="0"/>
                <a:cs typeface="Times New Roman" panose="02020603050405020304" pitchFamily="18" charset="0"/>
              </a:rPr>
              <a:t>иностранные арбитражные решения</a:t>
            </a:r>
            <a:r>
              <a:rPr lang="ru-RU" dirty="0">
                <a:latin typeface="Times New Roman" panose="02020603050405020304" pitchFamily="18" charset="0"/>
                <a:cs typeface="Times New Roman" panose="02020603050405020304" pitchFamily="18" charset="0"/>
              </a:rPr>
              <a:t>), признаются и приводятся в исполнение в Российской Федерации </a:t>
            </a:r>
            <a:r>
              <a:rPr lang="ru-RU" dirty="0">
                <a:solidFill>
                  <a:srgbClr val="FF0000"/>
                </a:solidFill>
                <a:latin typeface="Times New Roman" panose="02020603050405020304" pitchFamily="18" charset="0"/>
                <a:cs typeface="Times New Roman" panose="02020603050405020304" pitchFamily="18" charset="0"/>
              </a:rPr>
              <a:t>арбитражными судами</a:t>
            </a:r>
            <a:r>
              <a:rPr lang="ru-RU" dirty="0">
                <a:latin typeface="Times New Roman" panose="02020603050405020304" pitchFamily="18" charset="0"/>
                <a:cs typeface="Times New Roman" panose="02020603050405020304" pitchFamily="18" charset="0"/>
              </a:rPr>
              <a:t>, если признание и приведение в исполнение таких решений предусмотрено международным договором Российской Федерации и федеральным "законом".</a:t>
            </a:r>
          </a:p>
          <a:p>
            <a:pPr algn="just"/>
            <a:r>
              <a:rPr lang="ru-RU" dirty="0">
                <a:latin typeface="Times New Roman" panose="02020603050405020304" pitchFamily="18" charset="0"/>
                <a:cs typeface="Times New Roman" panose="02020603050405020304" pitchFamily="18" charset="0"/>
              </a:rPr>
              <a:t>2. Вопросы признания и приведения в исполнение решения иностранного суда и иностранного арбитражного решения разрешаются арбитражным судом по заявлению стороны в споре, рассмотренном иностранным судом, или стороны третейского разбирательства</a:t>
            </a:r>
            <a:r>
              <a:rPr lang="ru-RU" dirty="0" smtClean="0">
                <a:latin typeface="Times New Roman" panose="02020603050405020304" pitchFamily="18" charset="0"/>
                <a:cs typeface="Times New Roman" panose="02020603050405020304" pitchFamily="18" charset="0"/>
              </a:rPr>
              <a:t>.</a:t>
            </a:r>
          </a:p>
          <a:p>
            <a:endParaRPr lang="pl-PL" dirty="0" smtClean="0">
              <a:latin typeface="Times New Roman" panose="02020603050405020304" pitchFamily="18" charset="0"/>
              <a:cs typeface="Times New Roman" panose="02020603050405020304" pitchFamily="18" charset="0"/>
            </a:endParaRPr>
          </a:p>
          <a:p>
            <a:r>
              <a:rPr lang="ru-RU" dirty="0" smtClean="0">
                <a:solidFill>
                  <a:srgbClr val="0070C0"/>
                </a:solidFill>
                <a:latin typeface="Times New Roman" panose="02020603050405020304" pitchFamily="18" charset="0"/>
                <a:cs typeface="Times New Roman" panose="02020603050405020304" pitchFamily="18" charset="0"/>
              </a:rPr>
              <a:t>Документы, инициирующие производство:</a:t>
            </a:r>
          </a:p>
          <a:p>
            <a:r>
              <a:rPr lang="ru-RU" dirty="0" smtClean="0">
                <a:solidFill>
                  <a:srgbClr val="0070C0"/>
                </a:solidFill>
                <a:latin typeface="Times New Roman" panose="02020603050405020304" pitchFamily="18" charset="0"/>
                <a:cs typeface="Times New Roman" panose="02020603050405020304" pitchFamily="18" charset="0"/>
              </a:rPr>
              <a:t>Заявление </a:t>
            </a:r>
            <a:r>
              <a:rPr lang="ru-RU" dirty="0">
                <a:solidFill>
                  <a:srgbClr val="0070C0"/>
                </a:solidFill>
                <a:latin typeface="Times New Roman" panose="02020603050405020304" pitchFamily="18" charset="0"/>
                <a:cs typeface="Times New Roman" panose="02020603050405020304" pitchFamily="18" charset="0"/>
              </a:rPr>
              <a:t>о признании и приведении в исполнение решения иностранного суда и иностранного арбитражного </a:t>
            </a:r>
            <a:r>
              <a:rPr lang="ru-RU" dirty="0" smtClean="0">
                <a:solidFill>
                  <a:srgbClr val="0070C0"/>
                </a:solidFill>
                <a:latin typeface="Times New Roman" panose="02020603050405020304" pitchFamily="18" charset="0"/>
                <a:cs typeface="Times New Roman" panose="02020603050405020304" pitchFamily="18" charset="0"/>
              </a:rPr>
              <a:t>решения </a:t>
            </a:r>
            <a:r>
              <a:rPr lang="pl-PL" dirty="0" smtClean="0">
                <a:solidFill>
                  <a:srgbClr val="0070C0"/>
                </a:solidFill>
                <a:latin typeface="Times New Roman" panose="02020603050405020304" pitchFamily="18" charset="0"/>
                <a:cs typeface="Times New Roman" panose="02020603050405020304" pitchFamily="18" charset="0"/>
              </a:rPr>
              <a:t>/ Wniosek </a:t>
            </a:r>
            <a:r>
              <a:rPr lang="pl-PL" dirty="0">
                <a:solidFill>
                  <a:srgbClr val="0070C0"/>
                </a:solidFill>
                <a:latin typeface="Times New Roman" panose="02020603050405020304" pitchFamily="18" charset="0"/>
                <a:cs typeface="Times New Roman" panose="02020603050405020304" pitchFamily="18" charset="0"/>
              </a:rPr>
              <a:t>o ustalenie, że orzeczenie sądu państwa obcego podlega </a:t>
            </a:r>
            <a:r>
              <a:rPr lang="pl-PL" dirty="0" smtClean="0">
                <a:solidFill>
                  <a:srgbClr val="0070C0"/>
                </a:solidFill>
                <a:latin typeface="Times New Roman" panose="02020603050405020304" pitchFamily="18" charset="0"/>
                <a:cs typeface="Times New Roman" panose="02020603050405020304" pitchFamily="18" charset="0"/>
              </a:rPr>
              <a:t>uznaniu</a:t>
            </a:r>
            <a:r>
              <a:rPr lang="pl-PL" dirty="0">
                <a:solidFill>
                  <a:srgbClr val="0070C0"/>
                </a:solidFill>
                <a:latin typeface="Times New Roman" panose="02020603050405020304" pitchFamily="18" charset="0"/>
                <a:cs typeface="Times New Roman" panose="02020603050405020304" pitchFamily="18" charset="0"/>
              </a:rPr>
              <a:t>. Stwierdzenie wykonalności następuje na wniosek wierzyciela przez nadanie orzeczeniu sądu państwa obcego klauzuli wykonalności.</a:t>
            </a:r>
          </a:p>
          <a:p>
            <a:pPr algn="just"/>
            <a:endParaRPr lang="pl-PL" dirty="0">
              <a:latin typeface="Times New Roman" panose="02020603050405020304" pitchFamily="18" charset="0"/>
              <a:cs typeface="Times New Roman" panose="02020603050405020304" pitchFamily="18" charset="0"/>
            </a:endParaRPr>
          </a:p>
        </p:txBody>
      </p:sp>
      <p:sp>
        <p:nvSpPr>
          <p:cNvPr id="4" name="Prostokąt 3"/>
          <p:cNvSpPr/>
          <p:nvPr/>
        </p:nvSpPr>
        <p:spPr>
          <a:xfrm>
            <a:off x="683568" y="188640"/>
            <a:ext cx="8352928" cy="923330"/>
          </a:xfrm>
          <a:prstGeom prst="rect">
            <a:avLst/>
          </a:prstGeom>
        </p:spPr>
        <p:txBody>
          <a:bodyPr wrap="square">
            <a:spAutoFit/>
          </a:bodyPr>
          <a:lstStyle/>
          <a:p>
            <a:r>
              <a:rPr lang="ru-RU" dirty="0" smtClean="0">
                <a:solidFill>
                  <a:srgbClr val="002060"/>
                </a:solidFill>
                <a:latin typeface="Times New Roman" panose="02020603050405020304" pitchFamily="18" charset="0"/>
                <a:cs typeface="Times New Roman" panose="02020603050405020304" pitchFamily="18" charset="0"/>
              </a:rPr>
              <a:t>Признание </a:t>
            </a:r>
            <a:r>
              <a:rPr lang="ru-RU" dirty="0">
                <a:solidFill>
                  <a:srgbClr val="002060"/>
                </a:solidFill>
                <a:latin typeface="Times New Roman" panose="02020603050405020304" pitchFamily="18" charset="0"/>
                <a:cs typeface="Times New Roman" panose="02020603050405020304" pitchFamily="18" charset="0"/>
              </a:rPr>
              <a:t>и </a:t>
            </a:r>
            <a:r>
              <a:rPr lang="ru-RU" dirty="0" smtClean="0">
                <a:solidFill>
                  <a:srgbClr val="002060"/>
                </a:solidFill>
                <a:latin typeface="Times New Roman" panose="02020603050405020304" pitchFamily="18" charset="0"/>
                <a:cs typeface="Times New Roman" panose="02020603050405020304" pitchFamily="18" charset="0"/>
              </a:rPr>
              <a:t>исполнение </a:t>
            </a:r>
            <a:r>
              <a:rPr lang="ru-RU" dirty="0">
                <a:solidFill>
                  <a:srgbClr val="002060"/>
                </a:solidFill>
                <a:latin typeface="Times New Roman" panose="02020603050405020304" pitchFamily="18" charset="0"/>
                <a:cs typeface="Times New Roman" panose="02020603050405020304" pitchFamily="18" charset="0"/>
              </a:rPr>
              <a:t>решений иностранных третейских судов (арбитражей)</a:t>
            </a:r>
            <a:r>
              <a:rPr lang="pl-PL" dirty="0">
                <a:solidFill>
                  <a:srgbClr val="002060"/>
                </a:solidFill>
                <a:latin typeface="Times New Roman" panose="02020603050405020304" pitchFamily="18" charset="0"/>
                <a:cs typeface="Times New Roman" panose="02020603050405020304" pitchFamily="18" charset="0"/>
              </a:rPr>
              <a:t> </a:t>
            </a:r>
            <a:endParaRPr lang="ru-RU" dirty="0" smtClean="0">
              <a:solidFill>
                <a:srgbClr val="002060"/>
              </a:solidFill>
              <a:latin typeface="Times New Roman" panose="02020603050405020304" pitchFamily="18" charset="0"/>
              <a:cs typeface="Times New Roman" panose="02020603050405020304" pitchFamily="18" charset="0"/>
            </a:endParaRPr>
          </a:p>
          <a:p>
            <a:r>
              <a:rPr lang="pl-PL" dirty="0" smtClean="0">
                <a:solidFill>
                  <a:srgbClr val="002060"/>
                </a:solidFill>
                <a:latin typeface="Times New Roman" panose="02020603050405020304" pitchFamily="18" charset="0"/>
                <a:cs typeface="Times New Roman" panose="02020603050405020304" pitchFamily="18" charset="0"/>
              </a:rPr>
              <a:t>Uznawanie </a:t>
            </a:r>
            <a:r>
              <a:rPr lang="pl-PL" dirty="0">
                <a:solidFill>
                  <a:srgbClr val="002060"/>
                </a:solidFill>
                <a:latin typeface="Times New Roman" panose="02020603050405020304" pitchFamily="18" charset="0"/>
                <a:cs typeface="Times New Roman" panose="02020603050405020304" pitchFamily="18" charset="0"/>
              </a:rPr>
              <a:t>orzeczeń sądów państw obcych lub rozstrzygnięć innych państw obcych</a:t>
            </a:r>
            <a:r>
              <a:rPr lang="pl-PL" dirty="0"/>
              <a:t/>
            </a:r>
            <a:br>
              <a:rPr lang="pl-PL" dirty="0"/>
            </a:br>
            <a:endParaRPr lang="pl-PL" dirty="0"/>
          </a:p>
        </p:txBody>
      </p:sp>
    </p:spTree>
    <p:extLst>
      <p:ext uri="{BB962C8B-B14F-4D97-AF65-F5344CB8AC3E}">
        <p14:creationId xmlns:p14="http://schemas.microsoft.com/office/powerpoint/2010/main" val="1454197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612304"/>
          </a:xfrm>
        </p:spPr>
        <p:txBody>
          <a:bodyPr>
            <a:normAutofit/>
          </a:bodyPr>
          <a:lstStyle/>
          <a:p>
            <a:pPr algn="ctr"/>
            <a:r>
              <a:rPr lang="ru-RU" dirty="0" smtClean="0">
                <a:latin typeface="Times New Roman" panose="02020603050405020304" pitchFamily="18" charset="0"/>
                <a:cs typeface="Times New Roman" panose="02020603050405020304" pitchFamily="18" charset="0"/>
              </a:rPr>
              <a:t>Понятийный  аппарат - важно</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
          </p:nvPr>
        </p:nvSpPr>
        <p:spPr>
          <a:xfrm>
            <a:off x="179512" y="1052736"/>
            <a:ext cx="8856984" cy="5544616"/>
          </a:xfrm>
        </p:spPr>
        <p:txBody>
          <a:bodyPr>
            <a:normAutofit fontScale="85000" lnSpcReduction="10000"/>
          </a:bodyPr>
          <a:lstStyle/>
          <a:p>
            <a:pPr marL="0" indent="0">
              <a:buNone/>
            </a:pPr>
            <a:r>
              <a:rPr lang="ru-RU" dirty="0" smtClean="0">
                <a:latin typeface="Times New Roman" panose="02020603050405020304" pitchFamily="18" charset="0"/>
                <a:cs typeface="Times New Roman" panose="02020603050405020304" pitchFamily="18" charset="0"/>
              </a:rPr>
              <a:t>Третейские суды (коммерческие арбитражи) действуют независимо от органов государственной власти и местного самоуправления.</a:t>
            </a:r>
            <a:endParaRPr lang="pl-PL" dirty="0" smtClean="0">
              <a:latin typeface="Times New Roman" panose="02020603050405020304" pitchFamily="18" charset="0"/>
              <a:cs typeface="Times New Roman" panose="02020603050405020304" pitchFamily="18" charset="0"/>
            </a:endParaRPr>
          </a:p>
          <a:p>
            <a:pPr marL="0" indent="0">
              <a:buNone/>
            </a:pPr>
            <a:r>
              <a:rPr lang="pl-PL" dirty="0" smtClean="0">
                <a:latin typeface="Times New Roman" panose="02020603050405020304" pitchFamily="18" charset="0"/>
                <a:cs typeface="Times New Roman" panose="02020603050405020304" pitchFamily="18" charset="0"/>
              </a:rPr>
              <a:t>Są to sądy polubowne (arbitrażowe).</a:t>
            </a:r>
            <a:endParaRPr lang="ru-RU" dirty="0" smtClean="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a:t>
            </a:r>
            <a:r>
              <a:rPr lang="ru-RU" dirty="0">
                <a:solidFill>
                  <a:srgbClr val="0070C0"/>
                </a:solidFill>
                <a:latin typeface="Times New Roman" panose="02020603050405020304" pitchFamily="18" charset="0"/>
                <a:cs typeface="Times New Roman" panose="02020603050405020304" pitchFamily="18" charset="0"/>
              </a:rPr>
              <a:t>арбитраж</a:t>
            </a:r>
            <a:r>
              <a:rPr lang="ru-RU" dirty="0">
                <a:latin typeface="Times New Roman" panose="02020603050405020304" pitchFamily="18" charset="0"/>
                <a:cs typeface="Times New Roman" panose="02020603050405020304" pitchFamily="18" charset="0"/>
              </a:rPr>
              <a:t>»</a:t>
            </a:r>
            <a:r>
              <a:rPr lang="pl-PL" dirty="0">
                <a:latin typeface="Times New Roman" panose="02020603050405020304" pitchFamily="18" charset="0"/>
                <a:cs typeface="Times New Roman" panose="02020603050405020304" pitchFamily="18" charset="0"/>
              </a:rPr>
              <a:t> - </a:t>
            </a:r>
            <a:r>
              <a:rPr lang="pl-PL" dirty="0">
                <a:solidFill>
                  <a:srgbClr val="00B050"/>
                </a:solidFill>
                <a:latin typeface="Times New Roman" panose="02020603050405020304" pitchFamily="18" charset="0"/>
                <a:cs typeface="Times New Roman" panose="02020603050405020304" pitchFamily="18" charset="0"/>
              </a:rPr>
              <a:t>sąd arbitrażowy</a:t>
            </a:r>
            <a:endParaRPr lang="ru-RU" dirty="0">
              <a:solidFill>
                <a:srgbClr val="00B050"/>
              </a:solidFill>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a:t>
            </a:r>
            <a:r>
              <a:rPr lang="ru-RU" dirty="0">
                <a:solidFill>
                  <a:srgbClr val="0070C0"/>
                </a:solidFill>
                <a:latin typeface="Times New Roman" panose="02020603050405020304" pitchFamily="18" charset="0"/>
                <a:cs typeface="Times New Roman" panose="02020603050405020304" pitchFamily="18" charset="0"/>
              </a:rPr>
              <a:t>арбитражное решение</a:t>
            </a:r>
            <a:r>
              <a:rPr lang="ru-RU" dirty="0">
                <a:latin typeface="Times New Roman" panose="02020603050405020304" pitchFamily="18" charset="0"/>
                <a:cs typeface="Times New Roman" panose="02020603050405020304" pitchFamily="18" charset="0"/>
              </a:rPr>
              <a:t>»</a:t>
            </a:r>
            <a:r>
              <a:rPr lang="pl-PL" dirty="0">
                <a:latin typeface="Times New Roman" panose="02020603050405020304" pitchFamily="18" charset="0"/>
                <a:cs typeface="Times New Roman" panose="02020603050405020304" pitchFamily="18" charset="0"/>
              </a:rPr>
              <a:t> - </a:t>
            </a:r>
            <a:r>
              <a:rPr lang="pl-PL" dirty="0">
                <a:solidFill>
                  <a:srgbClr val="00B050"/>
                </a:solidFill>
                <a:latin typeface="Times New Roman" panose="02020603050405020304" pitchFamily="18" charset="0"/>
                <a:cs typeface="Times New Roman" panose="02020603050405020304" pitchFamily="18" charset="0"/>
              </a:rPr>
              <a:t>wyrok sądu </a:t>
            </a:r>
            <a:r>
              <a:rPr lang="pl-PL" dirty="0" smtClean="0">
                <a:solidFill>
                  <a:srgbClr val="00B050"/>
                </a:solidFill>
                <a:latin typeface="Times New Roman" panose="02020603050405020304" pitchFamily="18" charset="0"/>
                <a:cs typeface="Times New Roman" panose="02020603050405020304" pitchFamily="18" charset="0"/>
              </a:rPr>
              <a:t>arbitrażowego</a:t>
            </a: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Арбитражный суды в </a:t>
            </a:r>
            <a:r>
              <a:rPr lang="ru-RU" dirty="0">
                <a:latin typeface="Times New Roman" panose="02020603050405020304" pitchFamily="18" charset="0"/>
                <a:cs typeface="Times New Roman" panose="02020603050405020304" pitchFamily="18" charset="0"/>
              </a:rPr>
              <a:t>Российской Федерации - постоянно </a:t>
            </a:r>
            <a:r>
              <a:rPr lang="ru-RU" dirty="0" smtClean="0">
                <a:latin typeface="Times New Roman" panose="02020603050405020304" pitchFamily="18" charset="0"/>
                <a:cs typeface="Times New Roman" panose="02020603050405020304" pitchFamily="18" charset="0"/>
              </a:rPr>
              <a:t>действующие официальные государственные органы, осуществляющие </a:t>
            </a:r>
            <a:r>
              <a:rPr lang="ru-RU" dirty="0">
                <a:latin typeface="Times New Roman" panose="02020603050405020304" pitchFamily="18" charset="0"/>
                <a:cs typeface="Times New Roman" panose="02020603050405020304" pitchFamily="18" charset="0"/>
              </a:rPr>
              <a:t>правосудие в сфере предпринимательской и иной экономической </a:t>
            </a:r>
            <a:r>
              <a:rPr lang="ru-RU" dirty="0" smtClean="0">
                <a:latin typeface="Times New Roman" panose="02020603050405020304" pitchFamily="18" charset="0"/>
                <a:cs typeface="Times New Roman" panose="02020603050405020304" pitchFamily="18" charset="0"/>
              </a:rPr>
              <a:t>деятельности</a:t>
            </a: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odpowiedniki sądów gospodarczych.</a:t>
            </a:r>
          </a:p>
          <a:p>
            <a:pPr marL="0" indent="0">
              <a:buNone/>
            </a:pPr>
            <a:r>
              <a:rPr lang="ru-RU" dirty="0">
                <a:latin typeface="Times New Roman" panose="02020603050405020304" pitchFamily="18" charset="0"/>
                <a:cs typeface="Times New Roman" panose="02020603050405020304" pitchFamily="18" charset="0"/>
              </a:rPr>
              <a:t>«</a:t>
            </a:r>
            <a:r>
              <a:rPr lang="ru-RU" dirty="0">
                <a:solidFill>
                  <a:srgbClr val="0070C0"/>
                </a:solidFill>
                <a:latin typeface="Times New Roman" panose="02020603050405020304" pitchFamily="18" charset="0"/>
                <a:cs typeface="Times New Roman" panose="02020603050405020304" pitchFamily="18" charset="0"/>
              </a:rPr>
              <a:t>арбитражный суд</a:t>
            </a:r>
            <a:r>
              <a:rPr lang="ru-RU" dirty="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 </a:t>
            </a:r>
            <a:r>
              <a:rPr lang="pl-PL" dirty="0">
                <a:solidFill>
                  <a:srgbClr val="00B050"/>
                </a:solidFill>
                <a:latin typeface="Times New Roman" panose="02020603050405020304" pitchFamily="18" charset="0"/>
                <a:cs typeface="Times New Roman" panose="02020603050405020304" pitchFamily="18" charset="0"/>
              </a:rPr>
              <a:t>sąd gospodarczy </a:t>
            </a:r>
            <a:endParaRPr lang="pl-PL"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a:t>
            </a:r>
            <a:r>
              <a:rPr lang="ru-RU" dirty="0">
                <a:solidFill>
                  <a:srgbClr val="0070C0"/>
                </a:solidFill>
                <a:latin typeface="Times New Roman" panose="02020603050405020304" pitchFamily="18" charset="0"/>
                <a:cs typeface="Times New Roman" panose="02020603050405020304" pitchFamily="18" charset="0"/>
              </a:rPr>
              <a:t>решение арбитражного суда</a:t>
            </a:r>
            <a:r>
              <a:rPr lang="ru-RU" dirty="0" smtClean="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a:t>
            </a:r>
            <a:r>
              <a:rPr lang="pl-PL" dirty="0" smtClean="0">
                <a:solidFill>
                  <a:srgbClr val="00B050"/>
                </a:solidFill>
                <a:latin typeface="Times New Roman" panose="02020603050405020304" pitchFamily="18" charset="0"/>
                <a:cs typeface="Times New Roman" panose="02020603050405020304" pitchFamily="18" charset="0"/>
              </a:rPr>
              <a:t>wyrok sądu gospodarczego</a:t>
            </a:r>
            <a:r>
              <a:rPr lang="ru-RU" dirty="0" smtClean="0">
                <a:solidFill>
                  <a:srgbClr val="00B050"/>
                </a:solidFill>
                <a:latin typeface="Times New Roman" panose="02020603050405020304" pitchFamily="18" charset="0"/>
                <a:cs typeface="Times New Roman" panose="02020603050405020304" pitchFamily="18" charset="0"/>
              </a:rPr>
              <a:t> </a:t>
            </a:r>
          </a:p>
          <a:p>
            <a:pPr marL="0" indent="0">
              <a:buNone/>
            </a:pPr>
            <a:endParaRPr lang="ru-RU"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Республике Беларусь, в Республике Казахстан: экономические суды, </a:t>
            </a:r>
            <a:endParaRPr lang="pl-PL"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Украине – хозяйственные суды.</a:t>
            </a:r>
          </a:p>
          <a:p>
            <a:pPr marL="0" indent="0">
              <a:buNone/>
            </a:pPr>
            <a:endParaRPr lang="pl-PL" dirty="0"/>
          </a:p>
        </p:txBody>
      </p:sp>
    </p:spTree>
    <p:extLst>
      <p:ext uri="{BB962C8B-B14F-4D97-AF65-F5344CB8AC3E}">
        <p14:creationId xmlns:p14="http://schemas.microsoft.com/office/powerpoint/2010/main" val="4247975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188640"/>
            <a:ext cx="8435280" cy="5968320"/>
          </a:xfrm>
        </p:spPr>
        <p:txBody>
          <a:bodyPr>
            <a:normAutofit fontScale="92500"/>
          </a:bodyPr>
          <a:lstStyle/>
          <a:p>
            <a:pPr algn="just"/>
            <a:r>
              <a:rPr lang="ru-RU" dirty="0">
                <a:latin typeface="Times New Roman" panose="02020603050405020304" pitchFamily="18" charset="0"/>
                <a:cs typeface="Times New Roman" panose="02020603050405020304" pitchFamily="18" charset="0"/>
              </a:rPr>
              <a:t>В </a:t>
            </a:r>
            <a:r>
              <a:rPr lang="ru-RU" dirty="0" smtClean="0">
                <a:latin typeface="Times New Roman" panose="02020603050405020304" pitchFamily="18" charset="0"/>
                <a:cs typeface="Times New Roman" panose="02020603050405020304" pitchFamily="18" charset="0"/>
              </a:rPr>
              <a:t>2015 </a:t>
            </a:r>
            <a:r>
              <a:rPr lang="ru-RU" dirty="0">
                <a:latin typeface="Times New Roman" panose="02020603050405020304" pitchFamily="18" charset="0"/>
                <a:cs typeface="Times New Roman" panose="02020603050405020304" pitchFamily="18" charset="0"/>
              </a:rPr>
              <a:t>году свыше 100 000 хозяйствующих субъектов разрешали свои экономические споры более чем в 400 третейских судах Российской </a:t>
            </a:r>
            <a:r>
              <a:rPr lang="ru-RU" dirty="0" smtClean="0">
                <a:latin typeface="Times New Roman" panose="02020603050405020304" pitchFamily="18" charset="0"/>
                <a:cs typeface="Times New Roman" panose="02020603050405020304" pitchFamily="18" charset="0"/>
              </a:rPr>
              <a:t>Федерации.</a:t>
            </a:r>
          </a:p>
          <a:p>
            <a:pPr algn="just"/>
            <a:r>
              <a:rPr lang="ru-RU" dirty="0" smtClean="0">
                <a:latin typeface="Times New Roman" panose="02020603050405020304" pitchFamily="18" charset="0"/>
                <a:cs typeface="Times New Roman" panose="02020603050405020304" pitchFamily="18" charset="0"/>
              </a:rPr>
              <a:t>Уже сейчас: подача исковых заявлений и документов через веб-сайты, получение документов по электронной почте.</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Будущее – в рассмотрении </a:t>
            </a:r>
            <a:r>
              <a:rPr lang="ru-RU" dirty="0">
                <a:latin typeface="Times New Roman" panose="02020603050405020304" pitchFamily="18" charset="0"/>
                <a:cs typeface="Times New Roman" panose="02020603050405020304" pitchFamily="18" charset="0"/>
              </a:rPr>
              <a:t>дел с применением технических средств, обеспечивающих </a:t>
            </a:r>
            <a:r>
              <a:rPr lang="ru-RU" dirty="0" smtClean="0">
                <a:latin typeface="Times New Roman" panose="02020603050405020304" pitchFamily="18" charset="0"/>
                <a:cs typeface="Times New Roman" panose="02020603050405020304" pitchFamily="18" charset="0"/>
              </a:rPr>
              <a:t>дистанционное </a:t>
            </a:r>
            <a:r>
              <a:rPr lang="ru-RU" dirty="0">
                <a:latin typeface="Times New Roman" panose="02020603050405020304" pitchFamily="18" charset="0"/>
                <a:cs typeface="Times New Roman" panose="02020603050405020304" pitchFamily="18" charset="0"/>
              </a:rPr>
              <a:t>участие в </a:t>
            </a:r>
            <a:r>
              <a:rPr lang="ru-RU" dirty="0" smtClean="0">
                <a:latin typeface="Times New Roman" panose="02020603050405020304" pitchFamily="18" charset="0"/>
                <a:cs typeface="Times New Roman" panose="02020603050405020304" pitchFamily="18" charset="0"/>
              </a:rPr>
              <a:t>разбирательстве - интерактивные заседания.</a:t>
            </a:r>
          </a:p>
          <a:p>
            <a:pPr algn="just"/>
            <a:r>
              <a:rPr lang="ru-RU" dirty="0" smtClean="0">
                <a:latin typeface="Times New Roman" panose="02020603050405020304" pitchFamily="18" charset="0"/>
                <a:cs typeface="Times New Roman" panose="02020603050405020304" pitchFamily="18" charset="0"/>
              </a:rPr>
              <a:t>Онлайн-разрешение </a:t>
            </a:r>
            <a:r>
              <a:rPr lang="ru-RU" dirty="0">
                <a:latin typeface="Times New Roman" panose="02020603050405020304" pitchFamily="18" charset="0"/>
                <a:cs typeface="Times New Roman" panose="02020603050405020304" pitchFamily="18" charset="0"/>
              </a:rPr>
              <a:t>экономических споров хозяйствующих субъектов в третейских судебных органах с использованием сети </a:t>
            </a:r>
            <a:r>
              <a:rPr lang="ru-RU" dirty="0" smtClean="0">
                <a:latin typeface="Times New Roman" panose="02020603050405020304" pitchFamily="18" charset="0"/>
                <a:cs typeface="Times New Roman" panose="02020603050405020304" pitchFamily="18" charset="0"/>
              </a:rPr>
              <a:t>интернет: участники получают </a:t>
            </a:r>
            <a:r>
              <a:rPr lang="ru-RU" dirty="0">
                <a:latin typeface="Times New Roman" panose="02020603050405020304" pitchFamily="18" charset="0"/>
                <a:cs typeface="Times New Roman" panose="02020603050405020304" pitchFamily="18" charset="0"/>
              </a:rPr>
              <a:t>возможность подготовки и проведения процесса в системе без бумажных носителей и без необходимости личного визита в </a:t>
            </a:r>
            <a:r>
              <a:rPr lang="ru-RU" dirty="0" smtClean="0">
                <a:latin typeface="Times New Roman" panose="02020603050405020304" pitchFamily="18" charset="0"/>
                <a:cs typeface="Times New Roman" panose="02020603050405020304" pitchFamily="18" charset="0"/>
              </a:rPr>
              <a:t>арбитраж.  </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Для участия в разбирательстве нужны будут лишь </a:t>
            </a:r>
            <a:r>
              <a:rPr lang="ru-RU" dirty="0">
                <a:latin typeface="Times New Roman" panose="02020603050405020304" pitchFamily="18" charset="0"/>
                <a:cs typeface="Times New Roman" panose="02020603050405020304" pitchFamily="18" charset="0"/>
              </a:rPr>
              <a:t>ПК, интернет и веб-камера с </a:t>
            </a:r>
            <a:r>
              <a:rPr lang="ru-RU" dirty="0" smtClean="0">
                <a:latin typeface="Times New Roman" panose="02020603050405020304" pitchFamily="18" charset="0"/>
                <a:cs typeface="Times New Roman" panose="02020603050405020304" pitchFamily="18" charset="0"/>
              </a:rPr>
              <a:t>микрофоном.</a:t>
            </a:r>
            <a:endParaRPr lang="ru-RU"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565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lstStyle/>
          <a:p>
            <a:pPr marL="0" indent="0" algn="ctr">
              <a:buNone/>
            </a:pPr>
            <a:endParaRPr lang="ru-RU"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ru-RU"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ru-RU"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ru-RU" dirty="0" smtClean="0">
                <a:solidFill>
                  <a:srgbClr val="FF0000"/>
                </a:solidFill>
                <a:latin typeface="Times New Roman" panose="02020603050405020304" pitchFamily="18" charset="0"/>
                <a:cs typeface="Times New Roman" panose="02020603050405020304" pitchFamily="18" charset="0"/>
              </a:rPr>
              <a:t>БЛАГОДАРЮ ЗА ВНИМАНИЕ!</a:t>
            </a:r>
            <a:endParaRPr lang="pl-PL"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64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err="1" smtClean="0">
                <a:latin typeface="Times New Roman" panose="02020603050405020304" pitchFamily="18" charset="0"/>
                <a:cs typeface="Times New Roman" panose="02020603050405020304" pitchFamily="18" charset="0"/>
              </a:rPr>
              <a:t>Радикальная</a:t>
            </a:r>
            <a:r>
              <a:rPr lang="pl-PL" dirty="0" smtClean="0">
                <a:latin typeface="Times New Roman" panose="02020603050405020304" pitchFamily="18" charset="0"/>
                <a:cs typeface="Times New Roman" panose="02020603050405020304" pitchFamily="18" charset="0"/>
              </a:rPr>
              <a:t> </a:t>
            </a:r>
            <a:r>
              <a:rPr lang="pl-PL" dirty="0" err="1" smtClean="0">
                <a:latin typeface="Times New Roman" panose="02020603050405020304" pitchFamily="18" charset="0"/>
                <a:cs typeface="Times New Roman" panose="02020603050405020304" pitchFamily="18" charset="0"/>
              </a:rPr>
              <a:t>третейская</a:t>
            </a:r>
            <a:r>
              <a:rPr lang="pl-PL" dirty="0" smtClean="0">
                <a:latin typeface="Times New Roman" panose="02020603050405020304" pitchFamily="18" charset="0"/>
                <a:cs typeface="Times New Roman" panose="02020603050405020304" pitchFamily="18" charset="0"/>
              </a:rPr>
              <a:t> </a:t>
            </a:r>
            <a:r>
              <a:rPr lang="pl-PL" dirty="0" err="1" smtClean="0">
                <a:latin typeface="Times New Roman" panose="02020603050405020304" pitchFamily="18" charset="0"/>
                <a:cs typeface="Times New Roman" panose="02020603050405020304" pitchFamily="18" charset="0"/>
              </a:rPr>
              <a:t>реформа</a:t>
            </a:r>
            <a:r>
              <a:rPr lang="ru-RU" dirty="0" smtClean="0">
                <a:latin typeface="Times New Roman" panose="02020603050405020304" pitchFamily="18" charset="0"/>
                <a:cs typeface="Times New Roman" panose="02020603050405020304" pitchFamily="18" charset="0"/>
              </a:rPr>
              <a:t> в РФ</a:t>
            </a:r>
            <a:r>
              <a:rPr lang="pl-PL" dirty="0">
                <a:latin typeface="Times New Roman" panose="02020603050405020304" pitchFamily="18" charset="0"/>
                <a:cs typeface="Times New Roman" panose="02020603050405020304" pitchFamily="18" charset="0"/>
              </a:rPr>
              <a:t/>
            </a:r>
            <a:br>
              <a:rPr lang="pl-PL" dirty="0">
                <a:latin typeface="Times New Roman" panose="02020603050405020304" pitchFamily="18" charset="0"/>
                <a:cs typeface="Times New Roman" panose="02020603050405020304" pitchFamily="18" charset="0"/>
              </a:rPr>
            </a:br>
            <a:endParaRPr lang="pl-PL" dirty="0"/>
          </a:p>
        </p:txBody>
      </p:sp>
      <p:sp>
        <p:nvSpPr>
          <p:cNvPr id="3" name="Symbol zastępczy zawartości 2"/>
          <p:cNvSpPr>
            <a:spLocks noGrp="1"/>
          </p:cNvSpPr>
          <p:nvPr>
            <p:ph sz="quarter" idx="1"/>
          </p:nvPr>
        </p:nvSpPr>
        <p:spPr>
          <a:xfrm>
            <a:off x="467544" y="1052736"/>
            <a:ext cx="8229600" cy="5392256"/>
          </a:xfrm>
        </p:spPr>
        <p:txBody>
          <a:bodyPr>
            <a:noAutofit/>
          </a:bodyPr>
          <a:lstStyle/>
          <a:p>
            <a:r>
              <a:rPr lang="ru-RU" sz="2000" dirty="0" smtClean="0">
                <a:latin typeface="Times New Roman" panose="02020603050405020304" pitchFamily="18" charset="0"/>
                <a:cs typeface="Times New Roman" panose="02020603050405020304" pitchFamily="18" charset="0"/>
              </a:rPr>
              <a:t>На смену</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Федеральному закону </a:t>
            </a:r>
            <a:r>
              <a:rPr lang="ru-RU" sz="2000" dirty="0">
                <a:latin typeface="Times New Roman" panose="02020603050405020304" pitchFamily="18" charset="0"/>
                <a:cs typeface="Times New Roman" panose="02020603050405020304" pitchFamily="18" charset="0"/>
              </a:rPr>
              <a:t>от 24.07.2002 N 102-ФЗ (ред. от 21.11.2011) "</a:t>
            </a:r>
            <a:r>
              <a:rPr lang="ru-RU" sz="2000" dirty="0">
                <a:solidFill>
                  <a:srgbClr val="00B050"/>
                </a:solidFill>
                <a:latin typeface="Times New Roman" panose="02020603050405020304" pitchFamily="18" charset="0"/>
                <a:cs typeface="Times New Roman" panose="02020603050405020304" pitchFamily="18" charset="0"/>
              </a:rPr>
              <a:t>О третейских судах в Российской Федерации</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приходит </a:t>
            </a:r>
          </a:p>
          <a:p>
            <a:r>
              <a:rPr lang="pl-PL" sz="2000" dirty="0" err="1" smtClean="0">
                <a:latin typeface="Times New Roman" panose="02020603050405020304" pitchFamily="18" charset="0"/>
                <a:cs typeface="Times New Roman" panose="02020603050405020304" pitchFamily="18" charset="0"/>
              </a:rPr>
              <a:t>Федеральный</a:t>
            </a:r>
            <a:r>
              <a:rPr lang="pl-PL" sz="2000" dirty="0" smtClean="0">
                <a:latin typeface="Times New Roman" panose="02020603050405020304" pitchFamily="18" charset="0"/>
                <a:cs typeface="Times New Roman" panose="02020603050405020304" pitchFamily="18" charset="0"/>
              </a:rPr>
              <a:t> </a:t>
            </a:r>
            <a:r>
              <a:rPr lang="pl-PL" sz="2000" dirty="0" err="1">
                <a:latin typeface="Times New Roman" panose="02020603050405020304" pitchFamily="18" charset="0"/>
                <a:cs typeface="Times New Roman" panose="02020603050405020304" pitchFamily="18" charset="0"/>
              </a:rPr>
              <a:t>закон</a:t>
            </a:r>
            <a:r>
              <a:rPr lang="pl-PL" sz="2000" dirty="0">
                <a:latin typeface="Times New Roman" panose="02020603050405020304" pitchFamily="18" charset="0"/>
                <a:cs typeface="Times New Roman" panose="02020603050405020304" pitchFamily="18" charset="0"/>
              </a:rPr>
              <a:t> </a:t>
            </a:r>
            <a:r>
              <a:rPr lang="pl-PL" sz="2000" dirty="0" err="1">
                <a:latin typeface="Times New Roman" panose="02020603050405020304" pitchFamily="18" charset="0"/>
                <a:cs typeface="Times New Roman" panose="02020603050405020304" pitchFamily="18" charset="0"/>
              </a:rPr>
              <a:t>от</a:t>
            </a:r>
            <a:r>
              <a:rPr lang="pl-PL" sz="2000" dirty="0">
                <a:latin typeface="Times New Roman" panose="02020603050405020304" pitchFamily="18" charset="0"/>
                <a:cs typeface="Times New Roman" panose="02020603050405020304" pitchFamily="18" charset="0"/>
              </a:rPr>
              <a:t> 29 </a:t>
            </a:r>
            <a:r>
              <a:rPr lang="pl-PL" sz="2000" dirty="0" err="1">
                <a:latin typeface="Times New Roman" panose="02020603050405020304" pitchFamily="18" charset="0"/>
                <a:cs typeface="Times New Roman" panose="02020603050405020304" pitchFamily="18" charset="0"/>
              </a:rPr>
              <a:t>декабря</a:t>
            </a:r>
            <a:r>
              <a:rPr lang="pl-PL" sz="2000" dirty="0">
                <a:latin typeface="Times New Roman" panose="02020603050405020304" pitchFamily="18" charset="0"/>
                <a:cs typeface="Times New Roman" panose="02020603050405020304" pitchFamily="18" charset="0"/>
              </a:rPr>
              <a:t> 2015 </a:t>
            </a:r>
            <a:r>
              <a:rPr lang="pl-PL" sz="2000" dirty="0" err="1">
                <a:latin typeface="Times New Roman" panose="02020603050405020304" pitchFamily="18" charset="0"/>
                <a:cs typeface="Times New Roman" panose="02020603050405020304" pitchFamily="18" charset="0"/>
              </a:rPr>
              <a:t>года</a:t>
            </a:r>
            <a:r>
              <a:rPr lang="pl-PL" sz="2000" dirty="0">
                <a:latin typeface="Times New Roman" panose="02020603050405020304" pitchFamily="18" charset="0"/>
                <a:cs typeface="Times New Roman" panose="02020603050405020304" pitchFamily="18" charset="0"/>
              </a:rPr>
              <a:t> № 382-ФЗ «</a:t>
            </a:r>
            <a:r>
              <a:rPr lang="pl-PL" sz="2000" dirty="0" err="1">
                <a:solidFill>
                  <a:srgbClr val="0070C0"/>
                </a:solidFill>
                <a:latin typeface="Times New Roman" panose="02020603050405020304" pitchFamily="18" charset="0"/>
                <a:cs typeface="Times New Roman" panose="02020603050405020304" pitchFamily="18" charset="0"/>
              </a:rPr>
              <a:t>Об</a:t>
            </a:r>
            <a:r>
              <a:rPr lang="pl-PL" sz="2000" dirty="0">
                <a:solidFill>
                  <a:srgbClr val="0070C0"/>
                </a:solidFill>
                <a:latin typeface="Times New Roman" panose="02020603050405020304" pitchFamily="18" charset="0"/>
                <a:cs typeface="Times New Roman" panose="02020603050405020304" pitchFamily="18" charset="0"/>
              </a:rPr>
              <a:t> </a:t>
            </a:r>
            <a:r>
              <a:rPr lang="pl-PL" sz="2000" dirty="0" err="1">
                <a:solidFill>
                  <a:srgbClr val="0070C0"/>
                </a:solidFill>
                <a:latin typeface="Times New Roman" panose="02020603050405020304" pitchFamily="18" charset="0"/>
                <a:cs typeface="Times New Roman" panose="02020603050405020304" pitchFamily="18" charset="0"/>
              </a:rPr>
              <a:t>арбитраже</a:t>
            </a:r>
            <a:r>
              <a:rPr lang="pl-PL" sz="2000" dirty="0">
                <a:solidFill>
                  <a:srgbClr val="0070C0"/>
                </a:solidFill>
                <a:latin typeface="Times New Roman" panose="02020603050405020304" pitchFamily="18" charset="0"/>
                <a:cs typeface="Times New Roman" panose="02020603050405020304" pitchFamily="18" charset="0"/>
              </a:rPr>
              <a:t> (</a:t>
            </a:r>
            <a:r>
              <a:rPr lang="pl-PL" sz="2000" dirty="0" err="1">
                <a:solidFill>
                  <a:srgbClr val="0070C0"/>
                </a:solidFill>
                <a:latin typeface="Times New Roman" panose="02020603050405020304" pitchFamily="18" charset="0"/>
                <a:cs typeface="Times New Roman" panose="02020603050405020304" pitchFamily="18" charset="0"/>
              </a:rPr>
              <a:t>третейском</a:t>
            </a:r>
            <a:r>
              <a:rPr lang="pl-PL" sz="2000" dirty="0">
                <a:solidFill>
                  <a:srgbClr val="0070C0"/>
                </a:solidFill>
                <a:latin typeface="Times New Roman" panose="02020603050405020304" pitchFamily="18" charset="0"/>
                <a:cs typeface="Times New Roman" panose="02020603050405020304" pitchFamily="18" charset="0"/>
              </a:rPr>
              <a:t> </a:t>
            </a:r>
            <a:r>
              <a:rPr lang="pl-PL" sz="2000" dirty="0" err="1">
                <a:solidFill>
                  <a:srgbClr val="0070C0"/>
                </a:solidFill>
                <a:latin typeface="Times New Roman" panose="02020603050405020304" pitchFamily="18" charset="0"/>
                <a:cs typeface="Times New Roman" panose="02020603050405020304" pitchFamily="18" charset="0"/>
              </a:rPr>
              <a:t>разбирательстве</a:t>
            </a:r>
            <a:r>
              <a:rPr lang="pl-PL" sz="2000" dirty="0">
                <a:solidFill>
                  <a:srgbClr val="0070C0"/>
                </a:solidFill>
                <a:latin typeface="Times New Roman" panose="02020603050405020304" pitchFamily="18" charset="0"/>
                <a:cs typeface="Times New Roman" panose="02020603050405020304" pitchFamily="18" charset="0"/>
              </a:rPr>
              <a:t>) в </a:t>
            </a:r>
            <a:r>
              <a:rPr lang="pl-PL" sz="2000" dirty="0" err="1">
                <a:solidFill>
                  <a:srgbClr val="0070C0"/>
                </a:solidFill>
                <a:latin typeface="Times New Roman" panose="02020603050405020304" pitchFamily="18" charset="0"/>
                <a:cs typeface="Times New Roman" panose="02020603050405020304" pitchFamily="18" charset="0"/>
              </a:rPr>
              <a:t>Российской</a:t>
            </a:r>
            <a:r>
              <a:rPr lang="pl-PL" sz="2000" dirty="0">
                <a:solidFill>
                  <a:srgbClr val="0070C0"/>
                </a:solidFill>
                <a:latin typeface="Times New Roman" panose="02020603050405020304" pitchFamily="18" charset="0"/>
                <a:cs typeface="Times New Roman" panose="02020603050405020304" pitchFamily="18" charset="0"/>
              </a:rPr>
              <a:t> </a:t>
            </a:r>
            <a:r>
              <a:rPr lang="pl-PL" sz="2000" dirty="0" err="1">
                <a:solidFill>
                  <a:srgbClr val="0070C0"/>
                </a:solidFill>
                <a:latin typeface="Times New Roman" panose="02020603050405020304" pitchFamily="18" charset="0"/>
                <a:cs typeface="Times New Roman" panose="02020603050405020304" pitchFamily="18" charset="0"/>
              </a:rPr>
              <a:t>Федерации</a:t>
            </a:r>
            <a:r>
              <a:rPr lang="pl-PL" sz="2000" dirty="0">
                <a:latin typeface="Times New Roman" panose="02020603050405020304" pitchFamily="18" charset="0"/>
                <a:cs typeface="Times New Roman" panose="02020603050405020304" pitchFamily="18" charset="0"/>
              </a:rPr>
              <a:t>» (</a:t>
            </a:r>
            <a:r>
              <a:rPr lang="pl-PL" sz="2000" dirty="0" err="1">
                <a:latin typeface="Times New Roman" panose="02020603050405020304" pitchFamily="18" charset="0"/>
                <a:cs typeface="Times New Roman" panose="02020603050405020304" pitchFamily="18" charset="0"/>
              </a:rPr>
              <a:t>далее</a:t>
            </a:r>
            <a:r>
              <a:rPr lang="pl-PL" sz="2000" dirty="0">
                <a:latin typeface="Times New Roman" panose="02020603050405020304" pitchFamily="18" charset="0"/>
                <a:cs typeface="Times New Roman" panose="02020603050405020304" pitchFamily="18" charset="0"/>
              </a:rPr>
              <a:t> – </a:t>
            </a:r>
            <a:r>
              <a:rPr lang="pl-PL" sz="2000" dirty="0" err="1">
                <a:latin typeface="Times New Roman" panose="02020603050405020304" pitchFamily="18" charset="0"/>
                <a:cs typeface="Times New Roman" panose="02020603050405020304" pitchFamily="18" charset="0"/>
              </a:rPr>
              <a:t>Закон</a:t>
            </a:r>
            <a:r>
              <a:rPr lang="pl-PL" sz="2000" dirty="0">
                <a:latin typeface="Times New Roman" panose="02020603050405020304" pitchFamily="18" charset="0"/>
                <a:cs typeface="Times New Roman" panose="02020603050405020304" pitchFamily="18" charset="0"/>
              </a:rPr>
              <a:t> </a:t>
            </a:r>
            <a:r>
              <a:rPr lang="pl-PL" sz="2000" dirty="0" err="1">
                <a:latin typeface="Times New Roman" panose="02020603050405020304" pitchFamily="18" charset="0"/>
                <a:cs typeface="Times New Roman" panose="02020603050405020304" pitchFamily="18" charset="0"/>
              </a:rPr>
              <a:t>об</a:t>
            </a:r>
            <a:r>
              <a:rPr lang="pl-PL" sz="2000" dirty="0">
                <a:latin typeface="Times New Roman" panose="02020603050405020304" pitchFamily="18" charset="0"/>
                <a:cs typeface="Times New Roman" panose="02020603050405020304" pitchFamily="18" charset="0"/>
              </a:rPr>
              <a:t> </a:t>
            </a:r>
            <a:r>
              <a:rPr lang="pl-PL" sz="2000" dirty="0" err="1" smtClean="0">
                <a:latin typeface="Times New Roman" panose="02020603050405020304" pitchFamily="18" charset="0"/>
                <a:cs typeface="Times New Roman" panose="02020603050405020304" pitchFamily="18" charset="0"/>
              </a:rPr>
              <a:t>арбитраже</a:t>
            </a:r>
            <a:r>
              <a:rPr lang="pl-PL"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Он регулирует порядок образования и деятельности </a:t>
            </a:r>
            <a:r>
              <a:rPr lang="ru-RU" sz="1600" dirty="0">
                <a:solidFill>
                  <a:srgbClr val="0070C0"/>
                </a:solidFill>
                <a:latin typeface="Times New Roman" panose="02020603050405020304" pitchFamily="18" charset="0"/>
                <a:cs typeface="Times New Roman" panose="02020603050405020304" pitchFamily="18" charset="0"/>
              </a:rPr>
              <a:t>третейских судов и постоянно действующих арбитражных учреждений</a:t>
            </a:r>
            <a:r>
              <a:rPr lang="ru-RU" sz="1600" dirty="0">
                <a:latin typeface="Times New Roman" panose="02020603050405020304" pitchFamily="18" charset="0"/>
                <a:cs typeface="Times New Roman" panose="02020603050405020304" pitchFamily="18" charset="0"/>
              </a:rPr>
              <a:t> на территории Российской Федерации, а также </a:t>
            </a:r>
            <a:r>
              <a:rPr lang="ru-RU" sz="1600" dirty="0">
                <a:solidFill>
                  <a:srgbClr val="0070C0"/>
                </a:solidFill>
                <a:latin typeface="Times New Roman" panose="02020603050405020304" pitchFamily="18" charset="0"/>
                <a:cs typeface="Times New Roman" panose="02020603050405020304" pitchFamily="18" charset="0"/>
              </a:rPr>
              <a:t>арбитраж (третейское разбирательство</a:t>
            </a:r>
            <a:r>
              <a:rPr lang="ru-RU" sz="1600" dirty="0" smtClean="0">
                <a:solidFill>
                  <a:srgbClr val="0070C0"/>
                </a:solidFill>
                <a:latin typeface="Times New Roman" panose="02020603050405020304" pitchFamily="18" charset="0"/>
                <a:cs typeface="Times New Roman" panose="02020603050405020304" pitchFamily="18" charset="0"/>
              </a:rPr>
              <a:t>).</a:t>
            </a:r>
            <a:endParaRPr lang="pl-PL" sz="1600" dirty="0">
              <a:solidFill>
                <a:srgbClr val="0070C0"/>
              </a:solidFill>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Сопутствующие изменения: </a:t>
            </a:r>
            <a:r>
              <a:rPr lang="pl-PL" sz="1600" dirty="0" err="1" smtClean="0">
                <a:latin typeface="Times New Roman" panose="02020603050405020304" pitchFamily="18" charset="0"/>
                <a:cs typeface="Times New Roman" panose="02020603050405020304" pitchFamily="18" charset="0"/>
              </a:rPr>
              <a:t>Федеральный</a:t>
            </a:r>
            <a:r>
              <a:rPr lang="pl-PL" sz="1600" dirty="0" smtClean="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закон</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от</a:t>
            </a:r>
            <a:r>
              <a:rPr lang="pl-PL" sz="1600" dirty="0">
                <a:latin typeface="Times New Roman" panose="02020603050405020304" pitchFamily="18" charset="0"/>
                <a:cs typeface="Times New Roman" panose="02020603050405020304" pitchFamily="18" charset="0"/>
              </a:rPr>
              <a:t> 29 </a:t>
            </a:r>
            <a:r>
              <a:rPr lang="pl-PL" sz="1600" dirty="0" err="1">
                <a:latin typeface="Times New Roman" panose="02020603050405020304" pitchFamily="18" charset="0"/>
                <a:cs typeface="Times New Roman" panose="02020603050405020304" pitchFamily="18" charset="0"/>
              </a:rPr>
              <a:t>декабря</a:t>
            </a:r>
            <a:r>
              <a:rPr lang="pl-PL" sz="1600" dirty="0">
                <a:latin typeface="Times New Roman" panose="02020603050405020304" pitchFamily="18" charset="0"/>
                <a:cs typeface="Times New Roman" panose="02020603050405020304" pitchFamily="18" charset="0"/>
              </a:rPr>
              <a:t> 2015 </a:t>
            </a:r>
            <a:r>
              <a:rPr lang="pl-PL" sz="1600" dirty="0" err="1">
                <a:latin typeface="Times New Roman" panose="02020603050405020304" pitchFamily="18" charset="0"/>
                <a:cs typeface="Times New Roman" panose="02020603050405020304" pitchFamily="18" charset="0"/>
              </a:rPr>
              <a:t>года</a:t>
            </a:r>
            <a:r>
              <a:rPr lang="pl-PL" sz="1600" dirty="0">
                <a:latin typeface="Times New Roman" panose="02020603050405020304" pitchFamily="18" charset="0"/>
                <a:cs typeface="Times New Roman" panose="02020603050405020304" pitchFamily="18" charset="0"/>
              </a:rPr>
              <a:t> № 409-ФЗ «О </a:t>
            </a:r>
            <a:r>
              <a:rPr lang="pl-PL" sz="1600" dirty="0" err="1">
                <a:latin typeface="Times New Roman" panose="02020603050405020304" pitchFamily="18" charset="0"/>
                <a:cs typeface="Times New Roman" panose="02020603050405020304" pitchFamily="18" charset="0"/>
              </a:rPr>
              <a:t>внесении</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изменений</a:t>
            </a:r>
            <a:r>
              <a:rPr lang="pl-PL" sz="1600" dirty="0">
                <a:latin typeface="Times New Roman" panose="02020603050405020304" pitchFamily="18" charset="0"/>
                <a:cs typeface="Times New Roman" panose="02020603050405020304" pitchFamily="18" charset="0"/>
              </a:rPr>
              <a:t> в </a:t>
            </a:r>
            <a:r>
              <a:rPr lang="pl-PL" sz="1600" dirty="0" err="1">
                <a:latin typeface="Times New Roman" panose="02020603050405020304" pitchFamily="18" charset="0"/>
                <a:cs typeface="Times New Roman" panose="02020603050405020304" pitchFamily="18" charset="0"/>
              </a:rPr>
              <a:t>отдельные</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законодательные</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акты</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Российской</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Федерации</a:t>
            </a:r>
            <a:r>
              <a:rPr lang="pl-PL" sz="1600" dirty="0">
                <a:latin typeface="Times New Roman" panose="02020603050405020304" pitchFamily="18" charset="0"/>
                <a:cs typeface="Times New Roman" panose="02020603050405020304" pitchFamily="18" charset="0"/>
              </a:rPr>
              <a:t> и </a:t>
            </a:r>
            <a:r>
              <a:rPr lang="pl-PL" sz="1600" dirty="0" err="1">
                <a:latin typeface="Times New Roman" panose="02020603050405020304" pitchFamily="18" charset="0"/>
                <a:cs typeface="Times New Roman" panose="02020603050405020304" pitchFamily="18" charset="0"/>
              </a:rPr>
              <a:t>признании</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утратившим</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силу</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пункта</a:t>
            </a:r>
            <a:r>
              <a:rPr lang="pl-PL" sz="1600" dirty="0">
                <a:latin typeface="Times New Roman" panose="02020603050405020304" pitchFamily="18" charset="0"/>
                <a:cs typeface="Times New Roman" panose="02020603050405020304" pitchFamily="18" charset="0"/>
              </a:rPr>
              <a:t> 3 </a:t>
            </a:r>
            <a:r>
              <a:rPr lang="pl-PL" sz="1600" dirty="0" err="1">
                <a:latin typeface="Times New Roman" panose="02020603050405020304" pitchFamily="18" charset="0"/>
                <a:cs typeface="Times New Roman" panose="02020603050405020304" pitchFamily="18" charset="0"/>
              </a:rPr>
              <a:t>части</a:t>
            </a:r>
            <a:r>
              <a:rPr lang="pl-PL" sz="1600" dirty="0">
                <a:latin typeface="Times New Roman" panose="02020603050405020304" pitchFamily="18" charset="0"/>
                <a:cs typeface="Times New Roman" panose="02020603050405020304" pitchFamily="18" charset="0"/>
              </a:rPr>
              <a:t> 6 </a:t>
            </a:r>
            <a:r>
              <a:rPr lang="pl-PL" sz="1600" dirty="0" err="1">
                <a:latin typeface="Times New Roman" panose="02020603050405020304" pitchFamily="18" charset="0"/>
                <a:cs typeface="Times New Roman" panose="02020603050405020304" pitchFamily="18" charset="0"/>
              </a:rPr>
              <a:t>Федерального</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закона</a:t>
            </a:r>
            <a:r>
              <a:rPr lang="pl-PL" sz="1600" dirty="0">
                <a:latin typeface="Times New Roman" panose="02020603050405020304" pitchFamily="18" charset="0"/>
                <a:cs typeface="Times New Roman" panose="02020603050405020304" pitchFamily="18" charset="0"/>
              </a:rPr>
              <a:t> «О </a:t>
            </a:r>
            <a:r>
              <a:rPr lang="pl-PL" sz="1600" dirty="0" err="1">
                <a:latin typeface="Times New Roman" panose="02020603050405020304" pitchFamily="18" charset="0"/>
                <a:cs typeface="Times New Roman" panose="02020603050405020304" pitchFamily="18" charset="0"/>
              </a:rPr>
              <a:t>саморегулируемых</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организациях</a:t>
            </a:r>
            <a:r>
              <a:rPr lang="pl-PL"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a:t>
            </a:r>
            <a:endParaRPr lang="pl-PL" sz="1600" dirty="0">
              <a:latin typeface="Times New Roman" panose="02020603050405020304" pitchFamily="18" charset="0"/>
              <a:cs typeface="Times New Roman" panose="02020603050405020304" pitchFamily="18" charset="0"/>
            </a:endParaRPr>
          </a:p>
          <a:p>
            <a:r>
              <a:rPr lang="pl-PL" sz="2000" dirty="0" err="1">
                <a:solidFill>
                  <a:srgbClr val="FF0000"/>
                </a:solidFill>
                <a:latin typeface="Times New Roman" panose="02020603050405020304" pitchFamily="18" charset="0"/>
                <a:cs typeface="Times New Roman" panose="02020603050405020304" pitchFamily="18" charset="0"/>
              </a:rPr>
              <a:t>Основные</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нововведения</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вступают</a:t>
            </a:r>
            <a:r>
              <a:rPr lang="pl-PL" sz="2000" dirty="0">
                <a:solidFill>
                  <a:srgbClr val="FF0000"/>
                </a:solidFill>
                <a:latin typeface="Times New Roman" panose="02020603050405020304" pitchFamily="18" charset="0"/>
                <a:cs typeface="Times New Roman" panose="02020603050405020304" pitchFamily="18" charset="0"/>
              </a:rPr>
              <a:t> в </a:t>
            </a:r>
            <a:r>
              <a:rPr lang="pl-PL" sz="2000" dirty="0" err="1">
                <a:solidFill>
                  <a:srgbClr val="FF0000"/>
                </a:solidFill>
                <a:latin typeface="Times New Roman" panose="02020603050405020304" pitchFamily="18" charset="0"/>
                <a:cs typeface="Times New Roman" panose="02020603050405020304" pitchFamily="18" charset="0"/>
              </a:rPr>
              <a:t>силу</a:t>
            </a:r>
            <a:r>
              <a:rPr lang="pl-PL" sz="2000" dirty="0">
                <a:solidFill>
                  <a:srgbClr val="FF0000"/>
                </a:solidFill>
                <a:latin typeface="Times New Roman" panose="02020603050405020304" pitchFamily="18" charset="0"/>
                <a:cs typeface="Times New Roman" panose="02020603050405020304" pitchFamily="18" charset="0"/>
              </a:rPr>
              <a:t> 1 </a:t>
            </a:r>
            <a:r>
              <a:rPr lang="pl-PL" sz="2000" dirty="0" err="1">
                <a:solidFill>
                  <a:srgbClr val="FF0000"/>
                </a:solidFill>
                <a:latin typeface="Times New Roman" panose="02020603050405020304" pitchFamily="18" charset="0"/>
                <a:cs typeface="Times New Roman" panose="02020603050405020304" pitchFamily="18" charset="0"/>
              </a:rPr>
              <a:t>сентября</a:t>
            </a:r>
            <a:r>
              <a:rPr lang="pl-PL" sz="2000" dirty="0">
                <a:solidFill>
                  <a:srgbClr val="FF0000"/>
                </a:solidFill>
                <a:latin typeface="Times New Roman" panose="02020603050405020304" pitchFamily="18" charset="0"/>
                <a:cs typeface="Times New Roman" panose="02020603050405020304" pitchFamily="18" charset="0"/>
              </a:rPr>
              <a:t> 2016 </a:t>
            </a:r>
            <a:r>
              <a:rPr lang="pl-PL" sz="2000" dirty="0" err="1">
                <a:solidFill>
                  <a:srgbClr val="FF0000"/>
                </a:solidFill>
                <a:latin typeface="Times New Roman" panose="02020603050405020304" pitchFamily="18" charset="0"/>
                <a:cs typeface="Times New Roman" panose="02020603050405020304" pitchFamily="18" charset="0"/>
              </a:rPr>
              <a:t>года</a:t>
            </a:r>
            <a:r>
              <a:rPr lang="pl-PL" sz="2000" dirty="0">
                <a:solidFill>
                  <a:srgbClr val="FF0000"/>
                </a:solidFill>
                <a:latin typeface="Times New Roman" panose="02020603050405020304" pitchFamily="18" charset="0"/>
                <a:cs typeface="Times New Roman" panose="02020603050405020304" pitchFamily="18" charset="0"/>
              </a:rPr>
              <a:t>.</a:t>
            </a:r>
          </a:p>
          <a:p>
            <a:r>
              <a:rPr lang="pl-PL" sz="2000" dirty="0">
                <a:solidFill>
                  <a:srgbClr val="FF0000"/>
                </a:solidFill>
                <a:latin typeface="Times New Roman" panose="02020603050405020304" pitchFamily="18" charset="0"/>
                <a:cs typeface="Times New Roman" panose="02020603050405020304" pitchFamily="18" charset="0"/>
              </a:rPr>
              <a:t>С </a:t>
            </a:r>
            <a:r>
              <a:rPr lang="pl-PL" sz="2000" dirty="0" err="1">
                <a:solidFill>
                  <a:srgbClr val="FF0000"/>
                </a:solidFill>
                <a:latin typeface="Times New Roman" panose="02020603050405020304" pitchFamily="18" charset="0"/>
                <a:cs typeface="Times New Roman" panose="02020603050405020304" pitchFamily="18" charset="0"/>
              </a:rPr>
              <a:t>учетом</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переходных</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положений</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часть</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важных</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изменений</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заработают</a:t>
            </a:r>
            <a:r>
              <a:rPr lang="pl-PL" sz="2000" dirty="0">
                <a:solidFill>
                  <a:srgbClr val="FF0000"/>
                </a:solidFill>
                <a:latin typeface="Times New Roman" panose="02020603050405020304" pitchFamily="18" charset="0"/>
                <a:cs typeface="Times New Roman" panose="02020603050405020304" pitchFamily="18" charset="0"/>
              </a:rPr>
              <a:t> с 1 </a:t>
            </a:r>
            <a:r>
              <a:rPr lang="pl-PL" sz="2000" dirty="0" err="1">
                <a:solidFill>
                  <a:srgbClr val="FF0000"/>
                </a:solidFill>
                <a:latin typeface="Times New Roman" panose="02020603050405020304" pitchFamily="18" charset="0"/>
                <a:cs typeface="Times New Roman" panose="02020603050405020304" pitchFamily="18" charset="0"/>
              </a:rPr>
              <a:t>февраля</a:t>
            </a:r>
            <a:r>
              <a:rPr lang="pl-PL" sz="2000" dirty="0">
                <a:solidFill>
                  <a:srgbClr val="FF0000"/>
                </a:solidFill>
                <a:latin typeface="Times New Roman" panose="02020603050405020304" pitchFamily="18" charset="0"/>
                <a:cs typeface="Times New Roman" panose="02020603050405020304" pitchFamily="18" charset="0"/>
              </a:rPr>
              <a:t> 2017 </a:t>
            </a:r>
            <a:r>
              <a:rPr lang="pl-PL" sz="2000" dirty="0" err="1">
                <a:solidFill>
                  <a:srgbClr val="FF0000"/>
                </a:solidFill>
                <a:latin typeface="Times New Roman" panose="02020603050405020304" pitchFamily="18" charset="0"/>
                <a:cs typeface="Times New Roman" panose="02020603050405020304" pitchFamily="18" charset="0"/>
              </a:rPr>
              <a:t>года</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окончательно</a:t>
            </a:r>
            <a:r>
              <a:rPr lang="pl-PL" sz="2000" dirty="0">
                <a:solidFill>
                  <a:srgbClr val="FF0000"/>
                </a:solidFill>
                <a:latin typeface="Times New Roman" panose="02020603050405020304" pitchFamily="18" charset="0"/>
                <a:cs typeface="Times New Roman" panose="02020603050405020304" pitchFamily="18" charset="0"/>
              </a:rPr>
              <a:t> и в </a:t>
            </a:r>
            <a:r>
              <a:rPr lang="pl-PL" sz="2000" dirty="0" err="1">
                <a:solidFill>
                  <a:srgbClr val="FF0000"/>
                </a:solidFill>
                <a:latin typeface="Times New Roman" panose="02020603050405020304" pitchFamily="18" charset="0"/>
                <a:cs typeface="Times New Roman" panose="02020603050405020304" pitchFamily="18" charset="0"/>
              </a:rPr>
              <a:t>полной</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мере</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новые</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Законы</a:t>
            </a:r>
            <a:r>
              <a:rPr lang="pl-PL" sz="2000" dirty="0">
                <a:solidFill>
                  <a:srgbClr val="FF0000"/>
                </a:solidFill>
                <a:latin typeface="Times New Roman" panose="02020603050405020304" pitchFamily="18" charset="0"/>
                <a:cs typeface="Times New Roman" panose="02020603050405020304" pitchFamily="18" charset="0"/>
              </a:rPr>
              <a:t> </a:t>
            </a:r>
            <a:r>
              <a:rPr lang="pl-PL" sz="2000" dirty="0" err="1">
                <a:solidFill>
                  <a:srgbClr val="FF0000"/>
                </a:solidFill>
                <a:latin typeface="Times New Roman" panose="02020603050405020304" pitchFamily="18" charset="0"/>
                <a:cs typeface="Times New Roman" panose="02020603050405020304" pitchFamily="18" charset="0"/>
              </a:rPr>
              <a:t>вступят</a:t>
            </a:r>
            <a:r>
              <a:rPr lang="pl-PL" sz="2000" dirty="0">
                <a:solidFill>
                  <a:srgbClr val="FF0000"/>
                </a:solidFill>
                <a:latin typeface="Times New Roman" panose="02020603050405020304" pitchFamily="18" charset="0"/>
                <a:cs typeface="Times New Roman" panose="02020603050405020304" pitchFamily="18" charset="0"/>
              </a:rPr>
              <a:t> в </a:t>
            </a:r>
            <a:r>
              <a:rPr lang="pl-PL" sz="2000" dirty="0" err="1">
                <a:solidFill>
                  <a:srgbClr val="FF0000"/>
                </a:solidFill>
                <a:latin typeface="Times New Roman" panose="02020603050405020304" pitchFamily="18" charset="0"/>
                <a:cs typeface="Times New Roman" panose="02020603050405020304" pitchFamily="18" charset="0"/>
              </a:rPr>
              <a:t>силу</a:t>
            </a:r>
            <a:r>
              <a:rPr lang="pl-PL" sz="2000" dirty="0">
                <a:solidFill>
                  <a:srgbClr val="FF0000"/>
                </a:solidFill>
                <a:latin typeface="Times New Roman" panose="02020603050405020304" pitchFamily="18" charset="0"/>
                <a:cs typeface="Times New Roman" panose="02020603050405020304" pitchFamily="18" charset="0"/>
              </a:rPr>
              <a:t> в </a:t>
            </a:r>
            <a:r>
              <a:rPr lang="pl-PL" sz="2000" dirty="0" err="1">
                <a:solidFill>
                  <a:srgbClr val="FF0000"/>
                </a:solidFill>
                <a:latin typeface="Times New Roman" panose="02020603050405020304" pitchFamily="18" charset="0"/>
                <a:cs typeface="Times New Roman" panose="02020603050405020304" pitchFamily="18" charset="0"/>
              </a:rPr>
              <a:t>конце</a:t>
            </a:r>
            <a:r>
              <a:rPr lang="pl-PL" sz="2000" dirty="0">
                <a:solidFill>
                  <a:srgbClr val="FF0000"/>
                </a:solidFill>
                <a:latin typeface="Times New Roman" panose="02020603050405020304" pitchFamily="18" charset="0"/>
                <a:cs typeface="Times New Roman" panose="02020603050405020304" pitchFamily="18" charset="0"/>
              </a:rPr>
              <a:t> 2017 </a:t>
            </a:r>
            <a:r>
              <a:rPr lang="pl-PL" sz="2000" dirty="0" err="1">
                <a:solidFill>
                  <a:srgbClr val="FF0000"/>
                </a:solidFill>
                <a:latin typeface="Times New Roman" panose="02020603050405020304" pitchFamily="18" charset="0"/>
                <a:cs typeface="Times New Roman" panose="02020603050405020304" pitchFamily="18" charset="0"/>
              </a:rPr>
              <a:t>года</a:t>
            </a:r>
            <a:r>
              <a:rPr lang="pl-PL" sz="2000" dirty="0" smtClean="0">
                <a:solidFill>
                  <a:srgbClr val="FF0000"/>
                </a:solidFill>
                <a:latin typeface="Times New Roman" panose="02020603050405020304" pitchFamily="18" charset="0"/>
                <a:cs typeface="Times New Roman" panose="02020603050405020304" pitchFamily="18" charset="0"/>
              </a:rPr>
              <a:t>.</a:t>
            </a:r>
            <a:endParaRPr lang="ru-RU" sz="2000" dirty="0" smtClean="0">
              <a:solidFill>
                <a:srgbClr val="FF0000"/>
              </a:solidFill>
              <a:latin typeface="Times New Roman" panose="02020603050405020304" pitchFamily="18" charset="0"/>
              <a:cs typeface="Times New Roman" panose="02020603050405020304" pitchFamily="18" charset="0"/>
            </a:endParaRPr>
          </a:p>
          <a:p>
            <a:endParaRPr lang="pl-PL" sz="2000" dirty="0">
              <a:latin typeface="Times New Roman" panose="02020603050405020304" pitchFamily="18" charset="0"/>
              <a:cs typeface="Times New Roman" panose="02020603050405020304" pitchFamily="18" charset="0"/>
            </a:endParaRPr>
          </a:p>
          <a:p>
            <a:endParaRPr lang="pl-P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76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Предпосылки третейской реформы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pl-PL" dirty="0"/>
          </a:p>
        </p:txBody>
      </p:sp>
      <p:sp>
        <p:nvSpPr>
          <p:cNvPr id="3" name="Symbol zastępczy zawartości 2"/>
          <p:cNvSpPr>
            <a:spLocks noGrp="1"/>
          </p:cNvSpPr>
          <p:nvPr>
            <p:ph sz="quarter" idx="1"/>
          </p:nvPr>
        </p:nvSpPr>
        <p:spPr/>
        <p:txBody>
          <a:bodyPr>
            <a:normAutofit fontScale="92500" lnSpcReduction="10000"/>
          </a:bodyPr>
          <a:lstStyle/>
          <a:p>
            <a:pPr algn="just"/>
            <a:r>
              <a:rPr lang="ru-RU" sz="2800" dirty="0" smtClean="0">
                <a:latin typeface="Times New Roman" panose="02020603050405020304" pitchFamily="18" charset="0"/>
                <a:cs typeface="Times New Roman" panose="02020603050405020304" pitchFamily="18" charset="0"/>
              </a:rPr>
              <a:t>Внутренние</a:t>
            </a:r>
            <a:r>
              <a:rPr lang="ru-RU" sz="2800" dirty="0">
                <a:latin typeface="Times New Roman" panose="02020603050405020304" pitchFamily="18" charset="0"/>
                <a:cs typeface="Times New Roman" panose="02020603050405020304" pitchFamily="18" charset="0"/>
              </a:rPr>
              <a:t>: утрата доверия к институту третейского разбирательства. Отсутствие во многих случаях соблюдения третейскими учреждениями основополагающих принципов равенства и беспристрастности.</a:t>
            </a:r>
          </a:p>
          <a:p>
            <a:pPr marL="0" indent="0">
              <a:buNone/>
            </a:pPr>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Внешние: изменения к Типовому закону ЮНСИТРАЛ «О международном торговом арбитраже» 1985 г., в основном касающиеся вопросов </a:t>
            </a:r>
            <a:r>
              <a:rPr lang="ru-RU" sz="2800" dirty="0">
                <a:solidFill>
                  <a:srgbClr val="FF0000"/>
                </a:solidFill>
                <a:latin typeface="Times New Roman" panose="02020603050405020304" pitchFamily="18" charset="0"/>
                <a:cs typeface="Times New Roman" panose="02020603050405020304" pitchFamily="18" charset="0"/>
              </a:rPr>
              <a:t>действительности арбитражных соглашений и применения обеспечительных мер в ходе третейского разбирательства.</a:t>
            </a:r>
          </a:p>
          <a:p>
            <a:endParaRPr lang="pl-PL" dirty="0"/>
          </a:p>
        </p:txBody>
      </p:sp>
    </p:spTree>
    <p:extLst>
      <p:ext uri="{BB962C8B-B14F-4D97-AF65-F5344CB8AC3E}">
        <p14:creationId xmlns:p14="http://schemas.microsoft.com/office/powerpoint/2010/main" val="258647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normAutofit fontScale="62500" lnSpcReduction="20000"/>
          </a:bodyPr>
          <a:lstStyle/>
          <a:p>
            <a:r>
              <a:rPr lang="ru-RU" dirty="0">
                <a:latin typeface="Times New Roman" panose="02020603050405020304" pitchFamily="18" charset="0"/>
                <a:cs typeface="Times New Roman" panose="02020603050405020304" pitchFamily="18" charset="0"/>
              </a:rPr>
              <a:t>В соответствии с п. 3 ст. 3 Федерального закона от 24.07.2002 № 102-ФЗ «О третейских судах в РФ» постоянно действующий третейский суд считался образованным, когда </a:t>
            </a:r>
            <a:r>
              <a:rPr lang="ru-RU" dirty="0">
                <a:solidFill>
                  <a:srgbClr val="FF0000"/>
                </a:solidFill>
                <a:latin typeface="Times New Roman" panose="02020603050405020304" pitchFamily="18" charset="0"/>
                <a:cs typeface="Times New Roman" panose="02020603050405020304" pitchFamily="18" charset="0"/>
              </a:rPr>
              <a:t>юридическое лицо принимало решение о его организации и утверждало как положение о нем, так и список третейских судей</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Вместо </a:t>
            </a:r>
            <a:r>
              <a:rPr lang="ru-RU" dirty="0">
                <a:latin typeface="Times New Roman" panose="02020603050405020304" pitchFamily="18" charset="0"/>
                <a:cs typeface="Times New Roman" panose="02020603050405020304" pitchFamily="18" charset="0"/>
              </a:rPr>
              <a:t>объективного, независимого и беспристрастного судебного разбирательства все, кто хотел и мог, создали собственные «карманные» третейские </a:t>
            </a:r>
            <a:r>
              <a:rPr lang="ru-RU" dirty="0" smtClean="0">
                <a:latin typeface="Times New Roman" panose="02020603050405020304" pitchFamily="18" charset="0"/>
                <a:cs typeface="Times New Roman" panose="02020603050405020304" pitchFamily="18" charset="0"/>
              </a:rPr>
              <a:t>суды.</a:t>
            </a:r>
          </a:p>
          <a:p>
            <a:r>
              <a:rPr lang="ru-RU" dirty="0" smtClean="0">
                <a:latin typeface="Times New Roman" panose="02020603050405020304" pitchFamily="18" charset="0"/>
                <a:cs typeface="Times New Roman" panose="02020603050405020304" pitchFamily="18" charset="0"/>
              </a:rPr>
              <a:t>Например</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некоторые банки заранее составляли кредитный </a:t>
            </a:r>
            <a:r>
              <a:rPr lang="ru-RU" dirty="0">
                <a:latin typeface="Times New Roman" panose="02020603050405020304" pitchFamily="18" charset="0"/>
                <a:cs typeface="Times New Roman" panose="02020603050405020304" pitchFamily="18" charset="0"/>
              </a:rPr>
              <a:t>договор с кабальными условиями и </a:t>
            </a:r>
            <a:r>
              <a:rPr lang="ru-RU" dirty="0" smtClean="0">
                <a:latin typeface="Times New Roman" panose="02020603050405020304" pitchFamily="18" charset="0"/>
                <a:cs typeface="Times New Roman" panose="02020603050405020304" pitchFamily="18" charset="0"/>
              </a:rPr>
              <a:t>высокими процентами</a:t>
            </a:r>
            <a:r>
              <a:rPr lang="ru-RU" dirty="0">
                <a:latin typeface="Times New Roman" panose="02020603050405020304" pitchFamily="18" charset="0"/>
                <a:cs typeface="Times New Roman" panose="02020603050405020304" pitchFamily="18" charset="0"/>
              </a:rPr>
              <a:t>. Банк прописывал в договоре подсудность спора в «карманном» третейском суде, решение которого обязательно к выполнению и обжалованию не подлежит.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Таким </a:t>
            </a:r>
            <a:r>
              <a:rPr lang="ru-RU" dirty="0">
                <a:latin typeface="Times New Roman" panose="02020603050405020304" pitchFamily="18" charset="0"/>
                <a:cs typeface="Times New Roman" panose="02020603050405020304" pitchFamily="18" charset="0"/>
              </a:rPr>
              <a:t>образом, используя особенности российского законодательства, банки и другие бизнес-структуры </a:t>
            </a:r>
            <a:r>
              <a:rPr lang="ru-RU" dirty="0" smtClean="0">
                <a:latin typeface="Times New Roman" panose="02020603050405020304" pitchFamily="18" charset="0"/>
                <a:cs typeface="Times New Roman" panose="02020603050405020304" pitchFamily="18" charset="0"/>
              </a:rPr>
              <a:t>превратили </a:t>
            </a:r>
            <a:r>
              <a:rPr lang="ru-RU" dirty="0">
                <a:latin typeface="Times New Roman" panose="02020603050405020304" pitchFamily="18" charset="0"/>
                <a:cs typeface="Times New Roman" panose="02020603050405020304" pitchFamily="18" charset="0"/>
              </a:rPr>
              <a:t>третейский суд в инструмент решения любого спора в свою пользу.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Ужесточение </a:t>
            </a:r>
            <a:r>
              <a:rPr lang="ru-RU" dirty="0">
                <a:latin typeface="Times New Roman" panose="02020603050405020304" pitchFamily="18" charset="0"/>
                <a:cs typeface="Times New Roman" panose="02020603050405020304" pitchFamily="18" charset="0"/>
              </a:rPr>
              <a:t>требований к созданию </a:t>
            </a:r>
            <a:r>
              <a:rPr lang="ru-RU" dirty="0">
                <a:solidFill>
                  <a:srgbClr val="FF0000"/>
                </a:solidFill>
                <a:latin typeface="Times New Roman" panose="02020603050405020304" pitchFamily="18" charset="0"/>
                <a:cs typeface="Times New Roman" panose="02020603050405020304" pitchFamily="18" charset="0"/>
              </a:rPr>
              <a:t>третейского суда</a:t>
            </a:r>
            <a:r>
              <a:rPr lang="ru-RU" dirty="0">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арбитражного учреждения</a:t>
            </a:r>
            <a:r>
              <a:rPr lang="ru-RU" dirty="0" smtClean="0">
                <a:latin typeface="Times New Roman" panose="02020603050405020304" pitchFamily="18" charset="0"/>
                <a:cs typeface="Times New Roman" panose="02020603050405020304" pitchFamily="18" charset="0"/>
              </a:rPr>
              <a:t>) призвано отвадить </a:t>
            </a:r>
            <a:r>
              <a:rPr lang="ru-RU" dirty="0">
                <a:latin typeface="Times New Roman" panose="02020603050405020304" pitchFamily="18" charset="0"/>
                <a:cs typeface="Times New Roman" panose="02020603050405020304" pitchFamily="18" charset="0"/>
              </a:rPr>
              <a:t>недобросовестных участников от «темных» схем создания «третейского бизнеса».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Кроме </a:t>
            </a:r>
            <a:r>
              <a:rPr lang="ru-RU" dirty="0">
                <a:latin typeface="Times New Roman" panose="02020603050405020304" pitchFamily="18" charset="0"/>
                <a:cs typeface="Times New Roman" panose="02020603050405020304" pitchFamily="18" charset="0"/>
              </a:rPr>
              <a:t>того, важная часть в Законе об арбитраже касается ответственности вплоть до полного прекращения деятельности </a:t>
            </a:r>
            <a:r>
              <a:rPr lang="ru-RU" dirty="0">
                <a:solidFill>
                  <a:srgbClr val="0070C0"/>
                </a:solidFill>
                <a:latin typeface="Times New Roman" panose="02020603050405020304" pitchFamily="18" charset="0"/>
                <a:cs typeface="Times New Roman" panose="02020603050405020304" pitchFamily="18" charset="0"/>
              </a:rPr>
              <a:t>арбитражного учреждения</a:t>
            </a:r>
            <a:r>
              <a:rPr lang="ru-RU" dirty="0">
                <a:latin typeface="Times New Roman" panose="02020603050405020304" pitchFamily="18" charset="0"/>
                <a:cs typeface="Times New Roman" panose="02020603050405020304" pitchFamily="18" charset="0"/>
              </a:rPr>
              <a:t> по решению компетентного суда и по предписанию Минюста России (ч. 1, ч. 3–4 ст. 48 Закона об арбитраже). </a:t>
            </a:r>
            <a:endParaRPr lang="pl-PL" dirty="0">
              <a:latin typeface="Times New Roman" panose="02020603050405020304" pitchFamily="18" charset="0"/>
              <a:cs typeface="Times New Roman" panose="02020603050405020304" pitchFamily="18" charset="0"/>
            </a:endParaRPr>
          </a:p>
        </p:txBody>
      </p:sp>
      <p:sp>
        <p:nvSpPr>
          <p:cNvPr id="5" name="Tytuł 1"/>
          <p:cNvSpPr>
            <a:spLocks noGrp="1"/>
          </p:cNvSpPr>
          <p:nvPr>
            <p:ph type="title"/>
          </p:nvPr>
        </p:nvSpPr>
        <p:spPr>
          <a:xfrm>
            <a:off x="457200" y="152400"/>
            <a:ext cx="8229600" cy="990600"/>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Предпосылки третейской реформы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pl-PL" dirty="0"/>
          </a:p>
        </p:txBody>
      </p:sp>
    </p:spTree>
    <p:extLst>
      <p:ext uri="{BB962C8B-B14F-4D97-AF65-F5344CB8AC3E}">
        <p14:creationId xmlns:p14="http://schemas.microsoft.com/office/powerpoint/2010/main" val="104830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iekt 6"/>
          <p:cNvGraphicFramePr>
            <a:graphicFrameLocks noChangeAspect="1"/>
          </p:cNvGraphicFramePr>
          <p:nvPr>
            <p:extLst>
              <p:ext uri="{D42A27DB-BD31-4B8C-83A1-F6EECF244321}">
                <p14:modId xmlns:p14="http://schemas.microsoft.com/office/powerpoint/2010/main" val="4233736040"/>
              </p:ext>
            </p:extLst>
          </p:nvPr>
        </p:nvGraphicFramePr>
        <p:xfrm>
          <a:off x="395536" y="669925"/>
          <a:ext cx="8496944" cy="6234113"/>
        </p:xfrm>
        <a:graphic>
          <a:graphicData uri="http://schemas.openxmlformats.org/presentationml/2006/ole">
            <mc:AlternateContent xmlns:mc="http://schemas.openxmlformats.org/markup-compatibility/2006">
              <mc:Choice xmlns:v="urn:schemas-microsoft-com:vml" Requires="v">
                <p:oleObj spid="_x0000_s2155" name="Dokument" r:id="rId3" imgW="5903610" imgH="4704338" progId="Word.Document.12">
                  <p:embed/>
                </p:oleObj>
              </mc:Choice>
              <mc:Fallback>
                <p:oleObj name="Dokument" r:id="rId3" imgW="5903610" imgH="4704338" progId="Word.Document.12">
                  <p:embed/>
                  <p:pic>
                    <p:nvPicPr>
                      <p:cNvPr id="0" name=""/>
                      <p:cNvPicPr/>
                      <p:nvPr/>
                    </p:nvPicPr>
                    <p:blipFill>
                      <a:blip r:embed="rId4"/>
                      <a:stretch>
                        <a:fillRect/>
                      </a:stretch>
                    </p:blipFill>
                    <p:spPr>
                      <a:xfrm>
                        <a:off x="395536" y="669925"/>
                        <a:ext cx="8496944" cy="6234113"/>
                      </a:xfrm>
                      <a:prstGeom prst="rect">
                        <a:avLst/>
                      </a:prstGeom>
                    </p:spPr>
                  </p:pic>
                </p:oleObj>
              </mc:Fallback>
            </mc:AlternateContent>
          </a:graphicData>
        </a:graphic>
      </p:graphicFrame>
      <p:sp>
        <p:nvSpPr>
          <p:cNvPr id="3" name="Tytuł 1"/>
          <p:cNvSpPr>
            <a:spLocks noGrp="1"/>
          </p:cNvSpPr>
          <p:nvPr>
            <p:ph type="title"/>
          </p:nvPr>
        </p:nvSpPr>
        <p:spPr>
          <a:xfrm>
            <a:off x="457200" y="152400"/>
            <a:ext cx="8229600" cy="468288"/>
          </a:xfrm>
        </p:spPr>
        <p:txBody>
          <a:bodyPr>
            <a:normAutofit fontScale="90000"/>
          </a:bodyPr>
          <a:lstStyle/>
          <a:p>
            <a:pPr algn="ctr"/>
            <a:r>
              <a:rPr lang="ru-RU" sz="2000" b="1" dirty="0" smtClean="0">
                <a:latin typeface="Times New Roman" panose="02020603050405020304" pitchFamily="18" charset="0"/>
                <a:cs typeface="Times New Roman" panose="02020603050405020304" pitchFamily="18" charset="0"/>
              </a:rPr>
              <a:t>Нормативно-правовые источники регулирования до и после реформы</a:t>
            </a:r>
            <a:endParaRPr lang="pl-PL"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74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iekt 3"/>
          <p:cNvGraphicFramePr>
            <a:graphicFrameLocks noChangeAspect="1"/>
          </p:cNvGraphicFramePr>
          <p:nvPr>
            <p:extLst>
              <p:ext uri="{D42A27DB-BD31-4B8C-83A1-F6EECF244321}">
                <p14:modId xmlns:p14="http://schemas.microsoft.com/office/powerpoint/2010/main" val="2186434967"/>
              </p:ext>
            </p:extLst>
          </p:nvPr>
        </p:nvGraphicFramePr>
        <p:xfrm>
          <a:off x="539552" y="1124744"/>
          <a:ext cx="8136904" cy="5040560"/>
        </p:xfrm>
        <a:graphic>
          <a:graphicData uri="http://schemas.openxmlformats.org/presentationml/2006/ole">
            <mc:AlternateContent xmlns:mc="http://schemas.openxmlformats.org/markup-compatibility/2006">
              <mc:Choice xmlns:v="urn:schemas-microsoft-com:vml" Requires="v">
                <p:oleObj spid="_x0000_s3179" name="Dokument" r:id="rId3" imgW="5903610" imgH="3669449" progId="Word.Document.12">
                  <p:embed/>
                </p:oleObj>
              </mc:Choice>
              <mc:Fallback>
                <p:oleObj name="Dokument" r:id="rId3" imgW="5903610" imgH="3669449" progId="Word.Document.12">
                  <p:embed/>
                  <p:pic>
                    <p:nvPicPr>
                      <p:cNvPr id="0" name=""/>
                      <p:cNvPicPr/>
                      <p:nvPr/>
                    </p:nvPicPr>
                    <p:blipFill>
                      <a:blip r:embed="rId4"/>
                      <a:stretch>
                        <a:fillRect/>
                      </a:stretch>
                    </p:blipFill>
                    <p:spPr>
                      <a:xfrm>
                        <a:off x="539552" y="1124744"/>
                        <a:ext cx="8136904" cy="5040560"/>
                      </a:xfrm>
                      <a:prstGeom prst="rect">
                        <a:avLst/>
                      </a:prstGeom>
                    </p:spPr>
                  </p:pic>
                </p:oleObj>
              </mc:Fallback>
            </mc:AlternateContent>
          </a:graphicData>
        </a:graphic>
      </p:graphicFrame>
      <p:sp>
        <p:nvSpPr>
          <p:cNvPr id="6" name="Tytuł 1"/>
          <p:cNvSpPr txBox="1">
            <a:spLocks/>
          </p:cNvSpPr>
          <p:nvPr/>
        </p:nvSpPr>
        <p:spPr>
          <a:xfrm>
            <a:off x="457200" y="152400"/>
            <a:ext cx="8229600" cy="468288"/>
          </a:xfrm>
          <a:prstGeom prst="rect">
            <a:avLst/>
          </a:prstGeom>
        </p:spPr>
        <p:txBody>
          <a:bodyPr vert="horz" anchor="b" anchorCtr="0">
            <a:normAutofit fontScale="9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ru-RU" sz="2000" b="1" smtClean="0">
                <a:latin typeface="Times New Roman" panose="02020603050405020304" pitchFamily="18" charset="0"/>
                <a:cs typeface="Times New Roman" panose="02020603050405020304" pitchFamily="18" charset="0"/>
              </a:rPr>
              <a:t>Нормативно-правовые источники регулирования до и после реформы</a:t>
            </a:r>
            <a:endParaRPr lang="pl-PL"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181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czątek">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847</TotalTime>
  <Words>3295</Words>
  <Application>Microsoft Office PowerPoint</Application>
  <PresentationFormat>Pokaz na ekranie (4:3)</PresentationFormat>
  <Paragraphs>293</Paragraphs>
  <Slides>44</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44</vt:i4>
      </vt:variant>
    </vt:vector>
  </HeadingPairs>
  <TitlesOfParts>
    <vt:vector size="46" baseType="lpstr">
      <vt:lpstr>Początek</vt:lpstr>
      <vt:lpstr>Dokument</vt:lpstr>
      <vt:lpstr>ТРЕТЕЙСКОЕ СУДОПРОИЗВОДСТВО: ОСНОВНЫЕ ПОНЯТИЯ И ПРИНЦИПЫ</vt:lpstr>
      <vt:lpstr>„Sąd niepaństwowy” </vt:lpstr>
      <vt:lpstr>Конвенция о признании и приведении в исполнение иностранных арбитражных решений  (Нью-Йорк, 10 июня 1958 г.) </vt:lpstr>
      <vt:lpstr>Петербургский Международный Юридический Форум (ПМЮФ) с 18 по 21 мая 2016 года </vt:lpstr>
      <vt:lpstr>Радикальная третейская реформа в РФ </vt:lpstr>
      <vt:lpstr>Предпосылки третейской реформы </vt:lpstr>
      <vt:lpstr>Предпосылки третейской реформы </vt:lpstr>
      <vt:lpstr>Нормативно-правовые источники регулирования до и после реформы</vt:lpstr>
      <vt:lpstr>Prezentacja programu PowerPoint</vt:lpstr>
      <vt:lpstr>Ключевые новеллы третейской реформы        1/3</vt:lpstr>
      <vt:lpstr>Попытка введения нового единообразного  понятийного аппарата</vt:lpstr>
      <vt:lpstr>Prezentacja programu PowerPoint</vt:lpstr>
      <vt:lpstr>Prezentacja programu PowerPoint</vt:lpstr>
      <vt:lpstr>Prezentacja programu PowerPoint</vt:lpstr>
      <vt:lpstr>Prezentacja programu PowerPoint</vt:lpstr>
      <vt:lpstr>Главная новелла Закона об арбитраже</vt:lpstr>
      <vt:lpstr>Постоянно действующее арбитражное учреждение будет создаваться только при НКО</vt:lpstr>
      <vt:lpstr>Prezentacja programu PowerPoint</vt:lpstr>
      <vt:lpstr>Ключевые новеллы третейской реформы        3/3</vt:lpstr>
      <vt:lpstr>Новые подходы к вопросам  арбитрабильности споров Kryteria przedmiotowe </vt:lpstr>
      <vt:lpstr>НЕАРБИТРАБИЛЬНЫЕ   СПОРЫ (примеры) </vt:lpstr>
      <vt:lpstr>Новые подходы к вопросам арбитрабильности корпоративных споров: Решение государства отнести ряд корпоративных споров к арбитрабельным однозначно может разгрузить государственные суды </vt:lpstr>
      <vt:lpstr>Арбитражное соглашение –  klauzula arbitrażowa, zapis na sąd arbitrażowy (polubowny)</vt:lpstr>
      <vt:lpstr>Арбитражные соглашения, арбитражные оговорки –  zapisy na sad arbitrażowy, klauzule arbitrażowe</vt:lpstr>
      <vt:lpstr>Арбитражные соглашения, арбитражные оговорки –  zapisy na sad arbitrażowy, klauzule arbitrażowe</vt:lpstr>
      <vt:lpstr>Арбитражные соглашения, арбитражные оговорки –  zapisy na sad arbitrażowy, klauzule arbitrażowe</vt:lpstr>
      <vt:lpstr>Согласительная оговорка – klauzula mediacyjna</vt:lpstr>
      <vt:lpstr>Применимое право (материальное) </vt:lpstr>
      <vt:lpstr>Prezentacja programu PowerPoint</vt:lpstr>
      <vt:lpstr>Prezentacja programu PowerPoint</vt:lpstr>
      <vt:lpstr>МКАС 160 арбитров, среди них:</vt:lpstr>
      <vt:lpstr>Sąd Arbitrażowy przy KIG: 242 arbitrów, wśród nich: </vt:lpstr>
      <vt:lpstr>Prezentacja programu PowerPoint</vt:lpstr>
      <vt:lpstr>Примеры дел МКАС – см. Вестник международного коммерческого арбитража</vt:lpstr>
      <vt:lpstr>Арбитражные сборы –  opłaty za czynności sądu arbitrażowego</vt:lpstr>
      <vt:lpstr>«Сотрудничество» с государством:  рассмотрение дела в арбитраже,  оспаривание арбитражных решений,  выдача исполнительных листов</vt:lpstr>
      <vt:lpstr>«Сотрудничество» с государством:  содействие и контроль за  третейскими разбирательствами  </vt:lpstr>
      <vt:lpstr>Контроль над любым третейским  разбирательством</vt:lpstr>
      <vt:lpstr>Заявление об отмене решения третейского суда skarga o uchylenie wyroku sądu arbitrażwego </vt:lpstr>
      <vt:lpstr>Prezentacja programu PowerPoint</vt:lpstr>
      <vt:lpstr> </vt:lpstr>
      <vt:lpstr>Понятийный  аппарат - важно</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ТРЕТЕЙСКОЕ СУДОПРОИЗВОДСТВО: ОСНОВНЫЕ ПОНЯТИЯ И ПРИНЦИПЫ</dc:title>
  <dc:creator>Natalia</dc:creator>
  <cp:lastModifiedBy>Natalia</cp:lastModifiedBy>
  <cp:revision>99</cp:revision>
  <dcterms:created xsi:type="dcterms:W3CDTF">2016-06-01T07:46:35Z</dcterms:created>
  <dcterms:modified xsi:type="dcterms:W3CDTF">2016-06-04T12:01:54Z</dcterms:modified>
</cp:coreProperties>
</file>