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25"/>
  </p:notesMasterIdLst>
  <p:sldIdLst>
    <p:sldId id="256" r:id="rId2"/>
    <p:sldId id="264" r:id="rId3"/>
    <p:sldId id="265" r:id="rId4"/>
    <p:sldId id="263" r:id="rId5"/>
    <p:sldId id="266" r:id="rId6"/>
    <p:sldId id="260" r:id="rId7"/>
    <p:sldId id="262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5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yl pośredni 1 — Ak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E6FC9-9B66-4DED-B73F-4D030677DBD6}" type="datetimeFigureOut">
              <a:rPr lang="pt-PT" smtClean="0"/>
              <a:t>20-10-2017</a:t>
            </a:fld>
            <a:endParaRPr lang="pt-PT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t-PT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6AE3F-8797-4F93-827A-867E33C7A50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763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96AE3F-8797-4F93-827A-867E33C7A50A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9790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733C-85BA-4D14-8A27-FC14C47BA442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3C83-8FCA-43F4-99FB-5BB82EB3C8F5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A6EE-DEF7-4BB3-8E62-E3CB272B3007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6333-3350-4518-B57F-F5ABC316BE11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5B885-0CC7-4C09-B181-6EDBAE4C890C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9C9C-9FC2-4D45-93BF-7A1376A46890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88611-C21E-4246-B212-09B3851F62B8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DD823-6E6F-48D8-981B-6C98F678C83B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4DCF3-FA40-484B-997B-AAE0218A8CBD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E232E-C3E1-4E3F-B00A-2861564B9335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CFC3B-28A0-4309-88CE-39D417E8BE5A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E9525-FA03-4C1A-A3CC-4793E49EE0F0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7459C-3389-4FCE-AF69-2EB1EB1171CB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9BF46-3CEF-413D-93FF-00ECAA4E9F6E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D162-A10A-49E3-8C43-C8763474BFE9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9F79C-0E33-4A8C-AB0D-F6539A771C68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541D1-D8AB-4402-B69B-6CBB70510712}" type="datetime1">
              <a:rPr lang="en-US" smtClean="0"/>
              <a:t>10/20/2017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830128" y="1906438"/>
            <a:ext cx="7674484" cy="1613139"/>
          </a:xfrm>
        </p:spPr>
        <p:txBody>
          <a:bodyPr>
            <a:normAutofit/>
          </a:bodyPr>
          <a:lstStyle/>
          <a:p>
            <a:pPr algn="r"/>
            <a:r>
              <a:rPr lang="pl-PL" sz="2400" dirty="0"/>
              <a:t>Specyfika polskich i hiszpańskich umów małżeńskich w formie aktów notarialnych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23691" y="5262113"/>
            <a:ext cx="9580921" cy="641549"/>
          </a:xfrm>
        </p:spPr>
        <p:txBody>
          <a:bodyPr>
            <a:normAutofit lnSpcReduction="10000"/>
          </a:bodyPr>
          <a:lstStyle/>
          <a:p>
            <a:pPr algn="r"/>
            <a:r>
              <a:rPr lang="pl-PL" sz="1400" dirty="0"/>
              <a:t>Konferencja Polskiego Towarzystwa Tłumaczy Przysięgłych i Specjalistycznych </a:t>
            </a:r>
            <a:r>
              <a:rPr lang="pl-PL" sz="1400" dirty="0" err="1"/>
              <a:t>TEPiS</a:t>
            </a:r>
            <a:r>
              <a:rPr lang="pl-PL" sz="1400" dirty="0"/>
              <a:t> 20-22.10. 2017</a:t>
            </a:r>
          </a:p>
          <a:p>
            <a:pPr algn="r"/>
            <a:r>
              <a:rPr lang="pl-PL" sz="1400" dirty="0"/>
              <a:t>mgr Krystyna Mazur, dr Aleksandra Jackiewicz, dr Katarzyna Popek-Bernat</a:t>
            </a:r>
            <a:endParaRPr lang="pt-PT" sz="1400" dirty="0"/>
          </a:p>
        </p:txBody>
      </p:sp>
    </p:spTree>
    <p:extLst>
      <p:ext uri="{BB962C8B-B14F-4D97-AF65-F5344CB8AC3E}">
        <p14:creationId xmlns:p14="http://schemas.microsoft.com/office/powerpoint/2010/main" val="36488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90275" y="624110"/>
            <a:ext cx="9114338" cy="1280890"/>
          </a:xfrm>
        </p:spPr>
        <p:txBody>
          <a:bodyPr>
            <a:normAutofit/>
          </a:bodyPr>
          <a:lstStyle/>
          <a:p>
            <a:r>
              <a:rPr lang="es-ES" sz="3300" dirty="0" smtClean="0"/>
              <a:t>Escritura pública y actas notariales - España</a:t>
            </a:r>
            <a:endParaRPr lang="pt-PT" sz="33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652337"/>
            <a:ext cx="8915400" cy="42588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200" dirty="0" smtClean="0"/>
              <a:t>Opcjonalny tytuł – nazwa kategorii aktu notarialnego (np. </a:t>
            </a:r>
            <a:r>
              <a:rPr lang="pl-PL" sz="2200" dirty="0" err="1" smtClean="0"/>
              <a:t>capitulaciones</a:t>
            </a:r>
            <a:r>
              <a:rPr lang="pl-PL" sz="2200" dirty="0" smtClean="0"/>
              <a:t> </a:t>
            </a:r>
            <a:r>
              <a:rPr lang="pl-PL" sz="2200" dirty="0" err="1" smtClean="0"/>
              <a:t>matrimoniales</a:t>
            </a:r>
            <a:r>
              <a:rPr lang="pl-PL" sz="2200" dirty="0" smtClean="0"/>
              <a:t>)</a:t>
            </a:r>
          </a:p>
          <a:p>
            <a:pPr marL="0" indent="0" algn="just">
              <a:buNone/>
            </a:pPr>
            <a:r>
              <a:rPr lang="pl-PL" sz="2200" dirty="0" smtClean="0"/>
              <a:t>Komparycja</a:t>
            </a:r>
            <a:r>
              <a:rPr lang="es-ES" sz="2200" dirty="0" smtClean="0"/>
              <a:t>:</a:t>
            </a:r>
          </a:p>
          <a:p>
            <a:pPr algn="just"/>
            <a:r>
              <a:rPr lang="pl-PL" sz="2200" dirty="0" smtClean="0"/>
              <a:t>Tytuł, numer, miejsce, data itp.</a:t>
            </a:r>
          </a:p>
          <a:p>
            <a:pPr lvl="1" algn="just"/>
            <a:r>
              <a:rPr lang="pl-PL" sz="2200" dirty="0" err="1" smtClean="0"/>
              <a:t>Comparecen</a:t>
            </a:r>
            <a:r>
              <a:rPr lang="pl-PL" sz="2200" dirty="0" smtClean="0"/>
              <a:t>/</a:t>
            </a:r>
            <a:r>
              <a:rPr lang="pl-PL" sz="2200" dirty="0" err="1" smtClean="0"/>
              <a:t>Intervienen</a:t>
            </a:r>
            <a:r>
              <a:rPr lang="pl-PL" sz="2200" dirty="0"/>
              <a:t> </a:t>
            </a:r>
            <a:r>
              <a:rPr lang="pl-PL" sz="2200" dirty="0" smtClean="0"/>
              <a:t>– dane stawających,</a:t>
            </a:r>
          </a:p>
          <a:p>
            <a:pPr lvl="1" algn="just"/>
            <a:r>
              <a:rPr lang="pl-PL" sz="2200" dirty="0" err="1" smtClean="0"/>
              <a:t>Exponen</a:t>
            </a:r>
            <a:r>
              <a:rPr lang="pl-PL" sz="2200" dirty="0" smtClean="0"/>
              <a:t>/</a:t>
            </a:r>
            <a:r>
              <a:rPr lang="pl-PL" sz="2200" dirty="0" err="1" smtClean="0"/>
              <a:t>Manifiestan</a:t>
            </a:r>
            <a:r>
              <a:rPr lang="pl-PL" sz="2200" dirty="0" smtClean="0"/>
              <a:t> – opis sytuacji prawnej, deklaracje stawających itp.</a:t>
            </a:r>
          </a:p>
          <a:p>
            <a:pPr algn="just"/>
            <a:r>
              <a:rPr lang="pl-PL" sz="2200" dirty="0" err="1" smtClean="0"/>
              <a:t>Capacidad</a:t>
            </a:r>
            <a:r>
              <a:rPr lang="pl-PL" sz="2200" dirty="0" smtClean="0"/>
              <a:t> </a:t>
            </a:r>
            <a:r>
              <a:rPr lang="pl-PL" sz="2200" dirty="0" err="1" smtClean="0"/>
              <a:t>legal</a:t>
            </a:r>
            <a:endParaRPr lang="pl-PL" sz="22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13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06315" y="624110"/>
            <a:ext cx="9098297" cy="1280890"/>
          </a:xfrm>
        </p:spPr>
        <p:txBody>
          <a:bodyPr/>
          <a:lstStyle/>
          <a:p>
            <a:r>
              <a:rPr lang="es-ES" sz="3300" dirty="0">
                <a:solidFill>
                  <a:srgbClr val="31B4E6">
                    <a:lumMod val="75000"/>
                  </a:srgbClr>
                </a:solidFill>
              </a:rPr>
              <a:t>Escritura pública y actas notariales - España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07368" y="1264555"/>
            <a:ext cx="8697244" cy="44353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200" dirty="0" smtClean="0"/>
              <a:t>Rozwinięcie i zakończenie: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465613"/>
              </p:ext>
            </p:extLst>
          </p:nvPr>
        </p:nvGraphicFramePr>
        <p:xfrm>
          <a:off x="3091990" y="1925185"/>
          <a:ext cx="8128000" cy="44500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064000"/>
                <a:gridCol w="4064000"/>
              </a:tblGrid>
              <a:tr h="88218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dirty="0" smtClean="0"/>
                        <a:t>Wariant pierwszy (wyróżnione</a:t>
                      </a:r>
                      <a:r>
                        <a:rPr lang="pl-PL" sz="2000" baseline="0" dirty="0" smtClean="0"/>
                        <a:t> </a:t>
                      </a:r>
                      <a:r>
                        <a:rPr lang="pl-PL" sz="2000" baseline="0" dirty="0" err="1" smtClean="0"/>
                        <a:t>otorgamiento</a:t>
                      </a:r>
                      <a:r>
                        <a:rPr lang="pl-PL" sz="2000" dirty="0" smtClean="0"/>
                        <a:t>):</a:t>
                      </a:r>
                    </a:p>
                    <a:p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2000" dirty="0" smtClean="0"/>
                        <a:t>Wariant</a:t>
                      </a:r>
                      <a:r>
                        <a:rPr lang="pl-PL" sz="2000" baseline="0" dirty="0" smtClean="0"/>
                        <a:t> drugi (brak wyróżnienia </a:t>
                      </a:r>
                      <a:r>
                        <a:rPr lang="pl-PL" sz="2000" baseline="0" dirty="0" err="1" smtClean="0"/>
                        <a:t>otorgamiento</a:t>
                      </a:r>
                      <a:r>
                        <a:rPr lang="pl-PL" sz="2000" baseline="0" dirty="0" smtClean="0"/>
                        <a:t>):</a:t>
                      </a:r>
                      <a:endParaRPr lang="pt-PT" sz="2000" dirty="0"/>
                    </a:p>
                  </a:txBody>
                  <a:tcPr/>
                </a:tc>
              </a:tr>
              <a:tr h="3193346">
                <a:tc>
                  <a:txBody>
                    <a:bodyPr/>
                    <a:lstStyle/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 smtClean="0"/>
                        <a:t>Otorgan</a:t>
                      </a:r>
                      <a:r>
                        <a:rPr lang="pl-PL" sz="2000" dirty="0" smtClean="0"/>
                        <a:t>/me </a:t>
                      </a:r>
                      <a:r>
                        <a:rPr lang="pl-PL" sz="2000" dirty="0" err="1" smtClean="0"/>
                        <a:t>requiere</a:t>
                      </a:r>
                      <a:r>
                        <a:rPr lang="pl-PL" sz="2000" dirty="0" smtClean="0"/>
                        <a:t>…</a:t>
                      </a:r>
                    </a:p>
                    <a:p>
                      <a:pPr marL="800100" lvl="1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Przyjęcie dokumentu</a:t>
                      </a:r>
                    </a:p>
                    <a:p>
                      <a:pPr marL="800100" lvl="1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Podpisy</a:t>
                      </a:r>
                      <a:r>
                        <a:rPr lang="pl-PL" sz="2000" baseline="0" dirty="0" smtClean="0"/>
                        <a:t> stawających</a:t>
                      </a:r>
                    </a:p>
                    <a:p>
                      <a:pPr marL="800100" lvl="1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Pouczenia</a:t>
                      </a:r>
                      <a:endParaRPr lang="es-ES" sz="20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 smtClean="0"/>
                        <a:t>Autorización</a:t>
                      </a:r>
                      <a:r>
                        <a:rPr lang="pl-PL" sz="2000" baseline="0" dirty="0" smtClean="0"/>
                        <a:t> – m.in. podpis i poświadczenie zawartości przez notariusza, załączniki, opłaty administracyjne, taksa notarialna, liczba wypisów itp.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pl-PL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Postanowienia, pouczenia i inne informacje,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Odczytanie, przyjęcie i podpisanie dokumentu,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Zazwyczaj podpisy stawających i notariusza są obok siebie.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69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Badanie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92925" y="1684420"/>
            <a:ext cx="9240115" cy="4226801"/>
          </a:xfrm>
        </p:spPr>
        <p:txBody>
          <a:bodyPr>
            <a:normAutofit/>
          </a:bodyPr>
          <a:lstStyle/>
          <a:p>
            <a:pPr algn="just"/>
            <a:r>
              <a:rPr lang="pl-PL" sz="2000" dirty="0" smtClean="0"/>
              <a:t>Trzech młodych tłumaczy z różnym doświadczeniem i wykształceniem,</a:t>
            </a:r>
          </a:p>
          <a:p>
            <a:pPr algn="just"/>
            <a:r>
              <a:rPr lang="pl-PL" sz="2000" dirty="0" smtClean="0"/>
              <a:t>Przekład </a:t>
            </a:r>
            <a:r>
              <a:rPr lang="pl-PL" sz="2000" i="1" dirty="0" err="1" smtClean="0"/>
              <a:t>Capitulaciones</a:t>
            </a:r>
            <a:r>
              <a:rPr lang="pl-PL" sz="2000" i="1" dirty="0" smtClean="0"/>
              <a:t> </a:t>
            </a:r>
            <a:r>
              <a:rPr lang="pl-PL" sz="2000" i="1" dirty="0" err="1" smtClean="0"/>
              <a:t>matrimoniales</a:t>
            </a:r>
            <a:r>
              <a:rPr lang="pl-PL" sz="2000" i="1" dirty="0" smtClean="0"/>
              <a:t> y </a:t>
            </a:r>
            <a:r>
              <a:rPr lang="pl-PL" sz="2000" i="1" dirty="0" err="1" smtClean="0"/>
              <a:t>liquidación</a:t>
            </a:r>
            <a:r>
              <a:rPr lang="pl-PL" sz="2000" i="1" dirty="0" smtClean="0"/>
              <a:t> de la </a:t>
            </a:r>
            <a:r>
              <a:rPr lang="pl-PL" sz="2000" i="1" dirty="0" err="1" smtClean="0"/>
              <a:t>comunidad</a:t>
            </a:r>
            <a:r>
              <a:rPr lang="pl-PL" sz="2000" i="1" dirty="0" smtClean="0"/>
              <a:t> de </a:t>
            </a:r>
            <a:r>
              <a:rPr lang="pl-PL" sz="2000" i="1" dirty="0" err="1" smtClean="0"/>
              <a:t>adquisiciones</a:t>
            </a:r>
            <a:r>
              <a:rPr lang="pl-PL" sz="2000" i="1" dirty="0" smtClean="0"/>
              <a:t> </a:t>
            </a:r>
            <a:r>
              <a:rPr lang="pl-PL" sz="2000" dirty="0" smtClean="0"/>
              <a:t>na język polski:</a:t>
            </a:r>
          </a:p>
          <a:p>
            <a:pPr lvl="1" algn="just"/>
            <a:r>
              <a:rPr lang="pl-PL" sz="2000" dirty="0" smtClean="0"/>
              <a:t>Akt notarialny,</a:t>
            </a:r>
            <a:endParaRPr lang="pl-PL" sz="2000" dirty="0"/>
          </a:p>
          <a:p>
            <a:pPr lvl="1" algn="just"/>
            <a:r>
              <a:rPr lang="pl-PL" sz="2000" dirty="0" smtClean="0"/>
              <a:t>Sporządzony w Madrycie (2002 r.),</a:t>
            </a:r>
          </a:p>
          <a:p>
            <a:pPr lvl="1" algn="just"/>
            <a:r>
              <a:rPr lang="pl-PL" sz="2000" dirty="0" smtClean="0"/>
              <a:t>Polskie małżeństwo,</a:t>
            </a:r>
          </a:p>
          <a:p>
            <a:pPr lvl="1" algn="just"/>
            <a:r>
              <a:rPr lang="pl-PL" sz="2000" dirty="0" smtClean="0"/>
              <a:t>Dostosowanie do pracy z narzędziami CAT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64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7385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Przykłady – tematyka umów małżeńskich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604211"/>
            <a:ext cx="8915400" cy="4307011"/>
          </a:xfrm>
        </p:spPr>
        <p:txBody>
          <a:bodyPr/>
          <a:lstStyle/>
          <a:p>
            <a:pPr marL="0" indent="0" algn="just">
              <a:buNone/>
            </a:pPr>
            <a:r>
              <a:rPr lang="es-ES" sz="2000" dirty="0"/>
              <a:t>Los </a:t>
            </a:r>
            <a:r>
              <a:rPr lang="es-ES" sz="2000" u="sng" dirty="0"/>
              <a:t>frutos</a:t>
            </a:r>
            <a:r>
              <a:rPr lang="es-ES" sz="2000" dirty="0"/>
              <a:t> de los bienes 	</a:t>
            </a:r>
            <a:endParaRPr lang="pl-PL" sz="2000" dirty="0" smtClean="0"/>
          </a:p>
          <a:p>
            <a:pPr algn="just"/>
            <a:r>
              <a:rPr lang="pl-PL" sz="2000" dirty="0" smtClean="0"/>
              <a:t>A: Pożytki </a:t>
            </a:r>
            <a:r>
              <a:rPr lang="pl-PL" sz="2000" dirty="0"/>
              <a:t>z majątku 	</a:t>
            </a:r>
            <a:endParaRPr lang="pl-PL" sz="2000" dirty="0" smtClean="0"/>
          </a:p>
          <a:p>
            <a:pPr algn="just"/>
            <a:r>
              <a:rPr lang="pl-PL" sz="2000" dirty="0" smtClean="0"/>
              <a:t>B: korzyści </a:t>
            </a:r>
            <a:r>
              <a:rPr lang="pl-PL" sz="2000" dirty="0"/>
              <a:t>majątkowe z (...) dóbr 	</a:t>
            </a:r>
            <a:endParaRPr lang="pl-PL" sz="2000" dirty="0" smtClean="0"/>
          </a:p>
          <a:p>
            <a:pPr algn="just"/>
            <a:r>
              <a:rPr lang="pl-PL" sz="2000" dirty="0" smtClean="0"/>
              <a:t>C: </a:t>
            </a:r>
            <a:r>
              <a:rPr lang="pl-PL" sz="2000" u="sng" dirty="0" smtClean="0">
                <a:solidFill>
                  <a:srgbClr val="FF0000"/>
                </a:solidFill>
              </a:rPr>
              <a:t>Owoce</a:t>
            </a:r>
            <a:r>
              <a:rPr lang="pl-PL" sz="2000" dirty="0" smtClean="0">
                <a:solidFill>
                  <a:srgbClr val="FF0000"/>
                </a:solidFill>
              </a:rPr>
              <a:t> </a:t>
            </a:r>
            <a:r>
              <a:rPr lang="pl-PL" sz="2000" dirty="0"/>
              <a:t>dóbr 	</a:t>
            </a:r>
            <a:endParaRPr lang="pl-PL" sz="2000" dirty="0" smtClean="0"/>
          </a:p>
          <a:p>
            <a:pPr marL="0" indent="0" algn="just">
              <a:buNone/>
            </a:pPr>
            <a:r>
              <a:rPr lang="pl-PL" dirty="0"/>
              <a:t>Klasyfikacja błędu wg </a:t>
            </a:r>
            <a:r>
              <a:rPr lang="pl-PL" dirty="0" err="1"/>
              <a:t>Hejwowskiego</a:t>
            </a:r>
            <a:r>
              <a:rPr lang="pl-PL" dirty="0"/>
              <a:t>: tłumaczenie </a:t>
            </a:r>
            <a:r>
              <a:rPr lang="pl-PL" dirty="0" smtClean="0"/>
              <a:t>syntagmatyczne</a:t>
            </a:r>
          </a:p>
          <a:p>
            <a:pPr marL="0" indent="0" algn="just">
              <a:buNone/>
            </a:pPr>
            <a:r>
              <a:rPr lang="pl-PL" dirty="0" smtClean="0"/>
              <a:t>Inne przykłady: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102289"/>
              </p:ext>
            </p:extLst>
          </p:nvPr>
        </p:nvGraphicFramePr>
        <p:xfrm>
          <a:off x="2589212" y="4427621"/>
          <a:ext cx="8128000" cy="2162476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481263">
                <a:tc>
                  <a:txBody>
                    <a:bodyPr/>
                    <a:lstStyle/>
                    <a:p>
                      <a:pPr algn="ctr"/>
                      <a:endParaRPr lang="pt-PT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i="0" dirty="0" smtClean="0"/>
                        <a:t>A</a:t>
                      </a:r>
                      <a:endParaRPr lang="pt-PT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i="0" dirty="0" smtClean="0"/>
                        <a:t>B</a:t>
                      </a:r>
                      <a:endParaRPr lang="pt-PT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i="0" dirty="0" smtClean="0"/>
                        <a:t>C</a:t>
                      </a:r>
                      <a:endParaRPr lang="pt-PT" i="0" dirty="0"/>
                    </a:p>
                  </a:txBody>
                  <a:tcPr/>
                </a:tc>
              </a:tr>
              <a:tr h="401053"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CARGAS	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OBCIĄŻENIA </a:t>
                      </a:r>
                      <a:endParaRPr lang="pt-PT" i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OBCIĄŻENIA</a:t>
                      </a:r>
                      <a:endParaRPr lang="pt-PT" i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OBOWIĄZKI </a:t>
                      </a:r>
                      <a:endParaRPr lang="pt-PT" i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40588">
                <a:tc>
                  <a:txBody>
                    <a:bodyPr/>
                    <a:lstStyle/>
                    <a:p>
                      <a:pPr algn="ctr"/>
                      <a:r>
                        <a:rPr lang="pt-PT" i="0" dirty="0" smtClean="0"/>
                        <a:t>contrato privado</a:t>
                      </a:r>
                      <a:endParaRPr lang="pt-PT" i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umowy</a:t>
                      </a: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cywilnoprawnej</a:t>
                      </a: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kontraktem</a:t>
                      </a:r>
                      <a:r>
                        <a:rPr lang="pt-PT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algn="ctr"/>
                      <a:endParaRPr lang="pt-PT" i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umowy</a:t>
                      </a: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prywatnej</a:t>
                      </a:r>
                      <a:r>
                        <a:rPr lang="pt-PT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4058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certificado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zaświadczenie</a:t>
                      </a: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poświadczony</a:t>
                      </a: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dokument</a:t>
                      </a:r>
                      <a:r>
                        <a:rPr lang="pt-PT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certyfikat</a:t>
                      </a:r>
                      <a:r>
                        <a:rPr lang="pt-PT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533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>
                <a:solidFill>
                  <a:srgbClr val="31B4E6">
                    <a:lumMod val="75000"/>
                  </a:srgbClr>
                </a:solidFill>
              </a:rPr>
              <a:t>Przykłady – tematyka umów małżeńskich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446835"/>
            <a:ext cx="8915400" cy="4464387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No se establece </a:t>
            </a:r>
            <a:r>
              <a:rPr lang="es-ES" u="sng" dirty="0"/>
              <a:t>pensión compensatoria </a:t>
            </a:r>
            <a:r>
              <a:rPr lang="es-ES" dirty="0"/>
              <a:t>	</a:t>
            </a:r>
            <a:endParaRPr lang="pl-PL" dirty="0" smtClean="0"/>
          </a:p>
          <a:p>
            <a:pPr marL="0" indent="0">
              <a:buNone/>
            </a:pPr>
            <a:r>
              <a:rPr lang="pl-PL" dirty="0"/>
              <a:t>A: Nie ustanawia się obowiązku dostarczania </a:t>
            </a:r>
            <a:r>
              <a:rPr lang="pl-PL" u="sng" dirty="0"/>
              <a:t>środków </a:t>
            </a:r>
            <a:r>
              <a:rPr lang="pl-PL" u="sng" dirty="0" smtClean="0"/>
              <a:t>utrzymania</a:t>
            </a:r>
          </a:p>
          <a:p>
            <a:pPr marL="0" indent="0">
              <a:buNone/>
            </a:pPr>
            <a:r>
              <a:rPr lang="pl-PL" dirty="0"/>
              <a:t>B: nie ustalono </a:t>
            </a:r>
            <a:r>
              <a:rPr lang="pl-PL" u="sng" dirty="0">
                <a:solidFill>
                  <a:srgbClr val="FF0000"/>
                </a:solidFill>
              </a:rPr>
              <a:t>opłaty </a:t>
            </a:r>
            <a:r>
              <a:rPr lang="pl-PL" u="sng" dirty="0" smtClean="0">
                <a:solidFill>
                  <a:srgbClr val="FF0000"/>
                </a:solidFill>
              </a:rPr>
              <a:t>kompensacyjnej</a:t>
            </a:r>
          </a:p>
          <a:p>
            <a:pPr marL="0" indent="0">
              <a:buNone/>
            </a:pPr>
            <a:r>
              <a:rPr lang="pl-PL" dirty="0"/>
              <a:t>C: Nie ustala się kwestii </a:t>
            </a:r>
            <a:r>
              <a:rPr lang="pl-PL" u="sng" dirty="0" smtClean="0"/>
              <a:t>alimentów</a:t>
            </a:r>
          </a:p>
          <a:p>
            <a:pPr marL="0" indent="0">
              <a:buNone/>
            </a:pPr>
            <a:r>
              <a:rPr lang="pl-PL" sz="1600" dirty="0"/>
              <a:t>Klasyfikacja błędu wg </a:t>
            </a:r>
            <a:r>
              <a:rPr lang="pl-PL" sz="1600" dirty="0" err="1"/>
              <a:t>Hejwowskiego</a:t>
            </a:r>
            <a:r>
              <a:rPr lang="pl-PL" sz="1600" dirty="0" smtClean="0"/>
              <a:t>: interpretacja tekstu oryginalnego</a:t>
            </a:r>
          </a:p>
          <a:p>
            <a:pPr marL="0" indent="0">
              <a:buNone/>
            </a:pPr>
            <a:endParaRPr lang="pl-PL" u="sng" dirty="0" smtClean="0"/>
          </a:p>
          <a:p>
            <a:pPr marL="0" indent="0">
              <a:buNone/>
            </a:pPr>
            <a:r>
              <a:rPr lang="pl-PL" dirty="0" smtClean="0"/>
              <a:t>Inny przykład: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190768"/>
              </p:ext>
            </p:extLst>
          </p:nvPr>
        </p:nvGraphicFramePr>
        <p:xfrm>
          <a:off x="2589212" y="4317356"/>
          <a:ext cx="8128000" cy="21945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231851">
                <a:tc>
                  <a:txBody>
                    <a:bodyPr/>
                    <a:lstStyle/>
                    <a:p>
                      <a:pPr algn="ctr"/>
                      <a:endParaRPr lang="pt-P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A</a:t>
                      </a:r>
                      <a:endParaRPr lang="pt-P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B</a:t>
                      </a:r>
                      <a:endParaRPr lang="pt-PT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C</a:t>
                      </a:r>
                      <a:endParaRPr lang="pt-PT" sz="1200" dirty="0"/>
                    </a:p>
                  </a:txBody>
                  <a:tcPr/>
                </a:tc>
              </a:tr>
              <a:tr h="177057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Linda: por su frente con hueco de escalera; por la derecha entrando con la calle Almortas, por la izquierda entrando con la finca colindante del edificio total, y por el fondo, con la Plaza de XXXX. 	</a:t>
                      </a:r>
                    </a:p>
                    <a:p>
                      <a:pPr algn="ctr"/>
                      <a:endParaRPr lang="pt-PT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Graniczy: od frontu z klatką schodową, od prawej strony z ulicą </a:t>
                      </a:r>
                      <a:r>
                        <a:rPr lang="pl-PL" sz="1200" dirty="0" err="1" smtClean="0"/>
                        <a:t>Almortas</a:t>
                      </a:r>
                      <a:r>
                        <a:rPr lang="pl-PL" sz="1200" dirty="0" smtClean="0"/>
                        <a:t>, od lewej strony z przylegającą nieruchomością budynkową i od tyłu z Placem XXXX.</a:t>
                      </a:r>
                      <a:endParaRPr lang="pt-PT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/>
                        <a:t>Od strony </a:t>
                      </a:r>
                      <a:r>
                        <a:rPr lang="pl-PL" sz="1200" dirty="0" smtClean="0">
                          <a:solidFill>
                            <a:srgbClr val="FF0000"/>
                          </a:solidFill>
                        </a:rPr>
                        <a:t>ulicy Linda </a:t>
                      </a:r>
                      <a:r>
                        <a:rPr lang="pl-PL" sz="1200" dirty="0" smtClean="0"/>
                        <a:t>miejsce pod schodami, po prawej, wchodząc od strony ulicy </a:t>
                      </a:r>
                      <a:r>
                        <a:rPr lang="pl-PL" sz="1200" dirty="0" err="1" smtClean="0"/>
                        <a:t>Almortas</a:t>
                      </a:r>
                      <a:r>
                        <a:rPr lang="pl-PL" sz="1200" dirty="0" smtClean="0"/>
                        <a:t>, po lewej wchodząc od strony nieruchomości miejskiej graniczącej z całym budynkiem i wewnątrz z Placem XXXX.</a:t>
                      </a:r>
                      <a:endParaRPr lang="pt-PT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 smtClean="0">
                          <a:solidFill>
                            <a:srgbClr val="FF0000"/>
                          </a:solidFill>
                        </a:rPr>
                        <a:t>Linda</a:t>
                      </a:r>
                      <a:r>
                        <a:rPr lang="pl-PL" sz="1200" dirty="0" smtClean="0"/>
                        <a:t>: od czoła z klatki schodowej; wchodząc od prawej z ulicy </a:t>
                      </a:r>
                      <a:r>
                        <a:rPr lang="pl-PL" sz="1200" dirty="0" err="1" smtClean="0"/>
                        <a:t>Almortas</a:t>
                      </a:r>
                      <a:r>
                        <a:rPr lang="pl-PL" sz="1200" dirty="0" smtClean="0"/>
                        <a:t>, wchodząc od lewej z sąsiedniego osiedla, i z głębi, od Placu XXXX.</a:t>
                      </a:r>
                      <a:endParaRPr lang="pt-PT" sz="12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944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>
                <a:solidFill>
                  <a:srgbClr val="31B4E6">
                    <a:lumMod val="75000"/>
                  </a:srgbClr>
                </a:solidFill>
              </a:rPr>
              <a:t>Przykłady – tematyka umów małżeńskich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435261"/>
            <a:ext cx="8915400" cy="4475961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(…) </a:t>
            </a:r>
            <a:r>
              <a:rPr lang="es-ES" dirty="0" smtClean="0"/>
              <a:t>el </a:t>
            </a:r>
            <a:r>
              <a:rPr lang="es-ES" dirty="0"/>
              <a:t>esposo y la esposa </a:t>
            </a:r>
            <a:r>
              <a:rPr lang="es-ES" u="sng" dirty="0"/>
              <a:t>tienen ocupación efectiva </a:t>
            </a:r>
            <a:r>
              <a:rPr lang="es-ES" dirty="0"/>
              <a:t>	</a:t>
            </a:r>
            <a:endParaRPr lang="pl-PL" dirty="0" smtClean="0"/>
          </a:p>
          <a:p>
            <a:pPr marL="0" indent="0">
              <a:buNone/>
            </a:pPr>
            <a:r>
              <a:rPr lang="pl-PL" dirty="0"/>
              <a:t>A: Małżonek i małżonka </a:t>
            </a:r>
            <a:r>
              <a:rPr lang="pl-PL" u="sng" dirty="0"/>
              <a:t>posiadają rzeczywiste zatrudnienie</a:t>
            </a:r>
          </a:p>
          <a:p>
            <a:pPr marL="0" indent="0">
              <a:buNone/>
            </a:pPr>
            <a:r>
              <a:rPr lang="pl-PL" dirty="0"/>
              <a:t>B: małżonkowie </a:t>
            </a:r>
            <a:r>
              <a:rPr lang="pl-PL" u="sng" dirty="0"/>
              <a:t>mają pracę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C: Oboje małżonków </a:t>
            </a:r>
            <a:r>
              <a:rPr lang="pl-PL" u="sng" dirty="0"/>
              <a:t>pozostają czynni zawodowo</a:t>
            </a:r>
            <a:r>
              <a:rPr lang="pl-PL" dirty="0" smtClean="0"/>
              <a:t>.</a:t>
            </a:r>
            <a:endParaRPr lang="pl-PL" dirty="0"/>
          </a:p>
          <a:p>
            <a:pPr marL="0" indent="0">
              <a:buNone/>
            </a:pPr>
            <a:r>
              <a:rPr lang="pl-PL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Klasyfikacja błędu wg </a:t>
            </a:r>
            <a:r>
              <a:rPr lang="pl-PL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Hejwowskiego</a:t>
            </a:r>
            <a:r>
              <a:rPr lang="pl-PL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 Błąd realizacji (</a:t>
            </a:r>
            <a:r>
              <a:rPr lang="pl-PL" sz="16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podtłumaczenie</a:t>
            </a:r>
            <a:r>
              <a:rPr lang="pl-PL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)</a:t>
            </a:r>
            <a:r>
              <a:rPr lang="pl-PL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</a:p>
          <a:p>
            <a:pPr marL="0" indent="0">
              <a:buNone/>
            </a:pPr>
            <a:endParaRPr lang="pl-PL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>
              <a:buNone/>
            </a:pPr>
            <a:r>
              <a:rPr lang="pl-PL" sz="1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Inny przykład:</a:t>
            </a:r>
            <a:endParaRPr lang="pt-PT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18050"/>
              </p:ext>
            </p:extLst>
          </p:nvPr>
        </p:nvGraphicFramePr>
        <p:xfrm>
          <a:off x="2589212" y="4345166"/>
          <a:ext cx="8128000" cy="14020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261662">
                <a:tc>
                  <a:txBody>
                    <a:bodyPr/>
                    <a:lstStyle/>
                    <a:p>
                      <a:pPr algn="ctr"/>
                      <a:endParaRPr lang="pt-PT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i="0" dirty="0" smtClean="0"/>
                        <a:t>A</a:t>
                      </a:r>
                      <a:endParaRPr lang="pt-PT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i="0" dirty="0" smtClean="0"/>
                        <a:t>B</a:t>
                      </a:r>
                      <a:endParaRPr lang="pt-PT" sz="16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i="0" dirty="0" smtClean="0"/>
                        <a:t>C</a:t>
                      </a:r>
                      <a:endParaRPr lang="pt-PT" sz="1600" i="0" dirty="0"/>
                    </a:p>
                  </a:txBody>
                  <a:tcPr/>
                </a:tc>
              </a:tr>
              <a:tr h="83256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Acta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Matrimonio 	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algn="ctr"/>
                      <a:endParaRPr lang="pt-PT" sz="1600" i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akt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małżeństwa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akt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6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stanu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6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cywilnego</a:t>
                      </a:r>
                      <a:r>
                        <a:rPr lang="pt-PT" sz="16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Akt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1600" b="0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Małzeństwa</a:t>
                      </a:r>
                      <a:r>
                        <a:rPr lang="pt-PT" sz="16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7766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>
                <a:solidFill>
                  <a:srgbClr val="31B4E6">
                    <a:lumMod val="75000"/>
                  </a:srgbClr>
                </a:solidFill>
              </a:rPr>
              <a:t>Przykłady – tematyka umów małżeńskich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713053"/>
            <a:ext cx="8915400" cy="4198169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REFERENCIA CATASTRAL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A: KSIĘGA </a:t>
            </a:r>
            <a:r>
              <a:rPr lang="pl-PL" dirty="0"/>
              <a:t>WIECZYSTA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B: NUMER </a:t>
            </a:r>
            <a:r>
              <a:rPr lang="pl-PL" dirty="0"/>
              <a:t>REJESTRACYJNY MIESZKANIA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C: KATASTER </a:t>
            </a:r>
            <a:r>
              <a:rPr lang="pl-PL" dirty="0"/>
              <a:t>NIERUCHOMOŚCI 	</a:t>
            </a:r>
          </a:p>
          <a:p>
            <a:pPr marL="0" indent="0">
              <a:buNone/>
            </a:pPr>
            <a:r>
              <a:rPr lang="pl-PL" dirty="0">
                <a:solidFill>
                  <a:prstClr val="black">
                    <a:lumMod val="75000"/>
                    <a:lumOff val="25000"/>
                  </a:prstClr>
                </a:solidFill>
              </a:rPr>
              <a:t>Klasyfikacja błędu wg </a:t>
            </a:r>
            <a:r>
              <a:rPr lang="pl-PL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Hejwowskiego</a:t>
            </a: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 brak wiedzy ogólnej i specjalistycznej.</a:t>
            </a:r>
          </a:p>
          <a:p>
            <a:pPr marL="0" indent="0">
              <a:buNone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>
              <a:buNone/>
            </a:pPr>
            <a:r>
              <a:rPr lang="pl-PL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Inne przykłady:</a:t>
            </a:r>
          </a:p>
          <a:p>
            <a:pPr marL="0" indent="0">
              <a:buNone/>
            </a:pPr>
            <a:endParaRPr lang="pl-PL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pt-PT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248918"/>
              </p:ext>
            </p:extLst>
          </p:nvPr>
        </p:nvGraphicFramePr>
        <p:xfrm>
          <a:off x="3310359" y="4572000"/>
          <a:ext cx="7315201" cy="1988153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1641134"/>
                <a:gridCol w="1868203"/>
                <a:gridCol w="1873546"/>
                <a:gridCol w="1932318"/>
              </a:tblGrid>
              <a:tr h="2685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l-PL" sz="120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A</a:t>
                      </a:r>
                      <a:endParaRPr lang="pl-PL" sz="120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B</a:t>
                      </a:r>
                      <a:endParaRPr lang="pl-PL" sz="120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dirty="0" smtClean="0">
                          <a:effectLst/>
                        </a:rPr>
                        <a:t>C</a:t>
                      </a:r>
                      <a:endParaRPr lang="pl-PL" sz="120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  <a:tr h="8783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>
                          <a:effectLst/>
                        </a:rPr>
                        <a:t>aceptan la incorporación de sus datos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</a:rPr>
                        <a:t>za zgodą (...) wprowadzono ich dane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 err="1">
                          <a:effectLst/>
                        </a:rPr>
                        <a:t>zgadzają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się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na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przetwarzanie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danych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osobowych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 err="1">
                          <a:effectLst/>
                        </a:rPr>
                        <a:t>zaakceptowali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publikację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swoich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danych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5732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>
                          <a:effectLst/>
                        </a:rPr>
                        <a:t>salón de estar con cocina americana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</a:rPr>
                        <a:t>salonu z kuchnią amerykańską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 err="1">
                          <a:effectLst/>
                        </a:rPr>
                        <a:t>pokój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gościnny</a:t>
                      </a:r>
                      <a:r>
                        <a:rPr lang="es-ES" sz="1200" b="0" dirty="0">
                          <a:effectLst/>
                        </a:rPr>
                        <a:t> z </a:t>
                      </a:r>
                      <a:r>
                        <a:rPr lang="es-ES" sz="1200" b="0" dirty="0" err="1">
                          <a:effectLst/>
                        </a:rPr>
                        <a:t>aneksem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kuchennym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 err="1">
                          <a:effectLst/>
                        </a:rPr>
                        <a:t>pokoju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dziennego</a:t>
                      </a:r>
                      <a:r>
                        <a:rPr lang="es-ES" sz="1200" b="0" dirty="0">
                          <a:effectLst/>
                        </a:rPr>
                        <a:t> z </a:t>
                      </a:r>
                      <a:r>
                        <a:rPr lang="es-ES" sz="1200" b="0" dirty="0" err="1">
                          <a:effectLst/>
                        </a:rPr>
                        <a:t>aneksem</a:t>
                      </a:r>
                      <a:r>
                        <a:rPr lang="es-ES" sz="1200" b="0" dirty="0">
                          <a:effectLst/>
                        </a:rPr>
                        <a:t> </a:t>
                      </a:r>
                      <a:r>
                        <a:rPr lang="es-ES" sz="1200" b="0" dirty="0" err="1">
                          <a:effectLst/>
                        </a:rPr>
                        <a:t>kuchennym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268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>
                          <a:effectLst/>
                        </a:rPr>
                        <a:t>3º </a:t>
                      </a:r>
                      <a:r>
                        <a:rPr lang="es-ES" sz="1200" b="0" dirty="0" err="1">
                          <a:effectLst/>
                        </a:rPr>
                        <a:t>Prta.C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200" b="0">
                          <a:effectLst/>
                        </a:rPr>
                        <a:t>III piętro klatka C</a:t>
                      </a:r>
                      <a:endParaRPr lang="pl-PL" sz="1200" b="0" i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>
                          <a:effectLst/>
                        </a:rPr>
                        <a:t>trzecie wejście C</a:t>
                      </a:r>
                      <a:endParaRPr lang="pl-PL" sz="1200" b="0" i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" sz="1200" b="0" dirty="0" err="1">
                          <a:effectLst/>
                        </a:rPr>
                        <a:t>piętro</a:t>
                      </a:r>
                      <a:r>
                        <a:rPr lang="es-ES" sz="1200" b="0" dirty="0">
                          <a:effectLst/>
                        </a:rPr>
                        <a:t> III m. C</a:t>
                      </a:r>
                      <a:endParaRPr lang="pl-PL" sz="1200" b="0" i="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741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3277"/>
          </a:xfrm>
        </p:spPr>
        <p:txBody>
          <a:bodyPr/>
          <a:lstStyle/>
          <a:p>
            <a:r>
              <a:rPr lang="pl-PL" dirty="0" smtClean="0"/>
              <a:t>Przykłady – akty notarialne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597306"/>
            <a:ext cx="8915400" cy="431391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dirty="0"/>
              <a:t>ES TERCERA COPIA de </a:t>
            </a:r>
            <a:r>
              <a:rPr lang="pl-PL" dirty="0" err="1"/>
              <a:t>su</a:t>
            </a:r>
            <a:r>
              <a:rPr lang="pl-PL" dirty="0"/>
              <a:t> </a:t>
            </a:r>
            <a:r>
              <a:rPr lang="pl-PL" dirty="0" err="1"/>
              <a:t>matriz</a:t>
            </a:r>
            <a:r>
              <a:rPr lang="pl-PL" dirty="0"/>
              <a:t> 	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A: JEST </a:t>
            </a:r>
            <a:r>
              <a:rPr lang="pl-PL" dirty="0"/>
              <a:t>TO TRZECI WYPIS aktu notarialnego 	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B: JEST </a:t>
            </a:r>
            <a:r>
              <a:rPr lang="pl-PL" dirty="0"/>
              <a:t>TO TRZECIA KOPIA oryginału 	</a:t>
            </a:r>
            <a:endParaRPr lang="pl-PL" dirty="0" smtClean="0"/>
          </a:p>
          <a:p>
            <a:pPr marL="0" indent="0" algn="just">
              <a:buNone/>
            </a:pPr>
            <a:r>
              <a:rPr lang="pl-PL" dirty="0" smtClean="0"/>
              <a:t>C: JEST </a:t>
            </a:r>
            <a:r>
              <a:rPr lang="pl-PL" dirty="0"/>
              <a:t>TO TRZECIA KOPIA na podstawie oryginału 	</a:t>
            </a:r>
            <a:endParaRPr lang="pl-PL" dirty="0" smtClean="0"/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 smtClean="0"/>
              <a:t>Prawo o notariacie: </a:t>
            </a:r>
          </a:p>
          <a:p>
            <a:pPr algn="just"/>
            <a:r>
              <a:rPr lang="pl-PL" b="1" dirty="0"/>
              <a:t>A</a:t>
            </a:r>
            <a:r>
              <a:rPr lang="pl-PL" b="1" dirty="0" smtClean="0"/>
              <a:t>rt</a:t>
            </a:r>
            <a:r>
              <a:rPr lang="pl-PL" b="1" dirty="0"/>
              <a:t>. </a:t>
            </a:r>
            <a:r>
              <a:rPr lang="pl-PL" b="1" dirty="0" smtClean="0"/>
              <a:t>95. </a:t>
            </a:r>
            <a:r>
              <a:rPr lang="pl-PL" dirty="0">
                <a:solidFill>
                  <a:srgbClr val="FF0000"/>
                </a:solidFill>
              </a:rPr>
              <a:t>Oryginały aktów notarialnych </a:t>
            </a:r>
            <a:r>
              <a:rPr lang="pl-PL" dirty="0"/>
              <a:t>nie mogą być wydawane poza miejsce ich przechowywania. </a:t>
            </a:r>
            <a:endParaRPr lang="pl-PL" dirty="0" smtClean="0"/>
          </a:p>
          <a:p>
            <a:pPr algn="just"/>
            <a:r>
              <a:rPr lang="pl-PL" b="1" dirty="0"/>
              <a:t>Art. 109. </a:t>
            </a:r>
            <a:r>
              <a:rPr lang="pl-PL" dirty="0">
                <a:solidFill>
                  <a:srgbClr val="FF0000"/>
                </a:solidFill>
              </a:rPr>
              <a:t>Wypis</a:t>
            </a:r>
            <a:r>
              <a:rPr lang="pl-PL" dirty="0"/>
              <a:t> ma moc prawną oryginału. </a:t>
            </a:r>
            <a:endParaRPr lang="pl-PL" dirty="0" smtClean="0"/>
          </a:p>
          <a:p>
            <a:pPr algn="just"/>
            <a:r>
              <a:rPr lang="pl-PL" b="1" dirty="0" smtClean="0"/>
              <a:t>Art</a:t>
            </a:r>
            <a:r>
              <a:rPr lang="pl-PL" b="1" dirty="0"/>
              <a:t>. 110. </a:t>
            </a:r>
            <a:r>
              <a:rPr lang="pl-PL" dirty="0"/>
              <a:t>§ 1. </a:t>
            </a:r>
            <a:r>
              <a:rPr lang="pl-PL" dirty="0">
                <a:solidFill>
                  <a:srgbClr val="FF0000"/>
                </a:solidFill>
              </a:rPr>
              <a:t>Wypisy</a:t>
            </a:r>
            <a:r>
              <a:rPr lang="pl-PL" dirty="0"/>
              <a:t> aktu notarialnego wydaje się stronom aktu lub osobom, dla których zastrzeżono w akcie prawo otrzymania wypisu, a także </a:t>
            </a:r>
            <a:r>
              <a:rPr lang="pl-PL" dirty="0" smtClean="0"/>
              <a:t>ich następcom </a:t>
            </a:r>
            <a:r>
              <a:rPr lang="pl-PL" dirty="0"/>
              <a:t>prawnym. </a:t>
            </a:r>
            <a:endParaRPr lang="pl-PL" dirty="0" smtClean="0"/>
          </a:p>
          <a:p>
            <a:pPr marL="0" indent="0" algn="just"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477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31B4E6">
                    <a:lumMod val="75000"/>
                  </a:srgbClr>
                </a:solidFill>
              </a:rPr>
              <a:t>Przykłady – akty notarialne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516284"/>
            <a:ext cx="8915400" cy="43949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PT" dirty="0"/>
              <a:t>DERECHOS ARANCELARIOS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A: </a:t>
            </a:r>
            <a:r>
              <a:rPr lang="pt-PT" dirty="0" smtClean="0"/>
              <a:t>TAKSA </a:t>
            </a:r>
            <a:r>
              <a:rPr lang="pt-PT" dirty="0"/>
              <a:t>NOTARIALNA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B: </a:t>
            </a:r>
            <a:r>
              <a:rPr lang="pt-PT" dirty="0" smtClean="0"/>
              <a:t>TARYFA </a:t>
            </a:r>
            <a:r>
              <a:rPr lang="pt-PT" dirty="0"/>
              <a:t>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C: </a:t>
            </a:r>
            <a:r>
              <a:rPr lang="pt-PT" dirty="0" smtClean="0"/>
              <a:t>OPŁATY </a:t>
            </a:r>
            <a:r>
              <a:rPr lang="pt-PT" dirty="0"/>
              <a:t>CELNE 	</a:t>
            </a:r>
          </a:p>
          <a:p>
            <a:pPr marL="0" indent="0">
              <a:buNone/>
            </a:pPr>
            <a:r>
              <a:rPr lang="pl-PL" dirty="0">
                <a:solidFill>
                  <a:prstClr val="black">
                    <a:lumMod val="75000"/>
                    <a:lumOff val="25000"/>
                  </a:prstClr>
                </a:solidFill>
              </a:rPr>
              <a:t>Klasyfikacja błędu wg </a:t>
            </a:r>
            <a:r>
              <a:rPr lang="pl-PL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Hejwowskiego</a:t>
            </a:r>
            <a:r>
              <a:rPr lang="pl-PL" dirty="0">
                <a:solidFill>
                  <a:prstClr val="black">
                    <a:lumMod val="75000"/>
                    <a:lumOff val="25000"/>
                  </a:prstClr>
                </a:solidFill>
              </a:rPr>
              <a:t>: brak wiedzy ogólnej i specjalistycznej.</a:t>
            </a:r>
          </a:p>
          <a:p>
            <a:endParaRPr lang="pl-PL" sz="1400" dirty="0" smtClean="0"/>
          </a:p>
          <a:p>
            <a:pPr marL="0" indent="0">
              <a:buNone/>
            </a:pPr>
            <a:r>
              <a:rPr lang="pl-PL" sz="1400" dirty="0"/>
              <a:t>Las </a:t>
            </a:r>
            <a:r>
              <a:rPr lang="pl-PL" sz="1400" dirty="0" err="1"/>
              <a:t>circunstancias</a:t>
            </a:r>
            <a:r>
              <a:rPr lang="pl-PL" sz="1400" dirty="0"/>
              <a:t> </a:t>
            </a:r>
            <a:r>
              <a:rPr lang="pl-PL" sz="1400" dirty="0" err="1"/>
              <a:t>personales</a:t>
            </a:r>
            <a:r>
              <a:rPr lang="pl-PL" sz="1400" dirty="0"/>
              <a:t> </a:t>
            </a:r>
            <a:r>
              <a:rPr lang="pl-PL" sz="1400" dirty="0" err="1"/>
              <a:t>reseñadas</a:t>
            </a:r>
            <a:r>
              <a:rPr lang="pl-PL" sz="1400" dirty="0"/>
              <a:t> </a:t>
            </a:r>
            <a:r>
              <a:rPr lang="pl-PL" sz="1400" dirty="0" err="1"/>
              <a:t>resultan</a:t>
            </a:r>
            <a:r>
              <a:rPr lang="pl-PL" sz="1400" dirty="0"/>
              <a:t> de las </a:t>
            </a:r>
            <a:r>
              <a:rPr lang="pl-PL" sz="1400" dirty="0" err="1"/>
              <a:t>manifestaciones</a:t>
            </a:r>
            <a:r>
              <a:rPr lang="pl-PL" sz="1400" dirty="0"/>
              <a:t> de los </a:t>
            </a:r>
            <a:r>
              <a:rPr lang="pl-PL" sz="1400" dirty="0" err="1"/>
              <a:t>comparecientes</a:t>
            </a:r>
            <a:r>
              <a:rPr lang="pl-PL" sz="1400" dirty="0"/>
              <a:t>, a </a:t>
            </a:r>
            <a:r>
              <a:rPr lang="pl-PL" sz="1400" dirty="0" err="1"/>
              <a:t>quienes</a:t>
            </a:r>
            <a:r>
              <a:rPr lang="pl-PL" sz="1400" dirty="0"/>
              <a:t> </a:t>
            </a:r>
            <a:r>
              <a:rPr lang="pl-PL" sz="1400" dirty="0" err="1"/>
              <a:t>identifico</a:t>
            </a:r>
            <a:r>
              <a:rPr lang="pl-PL" sz="1400" dirty="0"/>
              <a:t> por los </a:t>
            </a:r>
            <a:r>
              <a:rPr lang="pl-PL" sz="1400" dirty="0" err="1"/>
              <a:t>documentos</a:t>
            </a:r>
            <a:r>
              <a:rPr lang="pl-PL" sz="1400" dirty="0"/>
              <a:t> de </a:t>
            </a:r>
            <a:r>
              <a:rPr lang="pl-PL" sz="1400" dirty="0" err="1"/>
              <a:t>identidad</a:t>
            </a:r>
            <a:r>
              <a:rPr lang="pl-PL" sz="1400" dirty="0"/>
              <a:t> </a:t>
            </a:r>
            <a:r>
              <a:rPr lang="pl-PL" sz="1400" dirty="0" err="1"/>
              <a:t>citados</a:t>
            </a:r>
            <a:r>
              <a:rPr lang="pl-PL" sz="1400" dirty="0"/>
              <a:t>. 	</a:t>
            </a:r>
            <a:endParaRPr lang="pl-PL" sz="1400" dirty="0" smtClean="0"/>
          </a:p>
          <a:p>
            <a:pPr marL="0" indent="0">
              <a:buNone/>
            </a:pPr>
            <a:r>
              <a:rPr lang="pl-PL" sz="1400" dirty="0" smtClean="0"/>
              <a:t>A: Tożsamość </a:t>
            </a:r>
            <a:r>
              <a:rPr lang="pl-PL" sz="1400" dirty="0"/>
              <a:t>stawających notariusz ustalił na podstawie okazanych wyżej wymienionych dokumentów tożsamości. 	</a:t>
            </a:r>
            <a:endParaRPr lang="pl-PL" sz="1400" dirty="0" smtClean="0"/>
          </a:p>
          <a:p>
            <a:pPr marL="0" indent="0">
              <a:buNone/>
            </a:pPr>
            <a:r>
              <a:rPr lang="pl-PL" sz="1400" dirty="0" smtClean="0"/>
              <a:t>B: Przedstawione </a:t>
            </a:r>
            <a:r>
              <a:rPr lang="pl-PL" sz="1400" dirty="0"/>
              <a:t>dane osobowe wynikają z oświadczeń stawających, zidentyfikowanych poprzez wyżej wymienione okazane dokumenty tożsamości. 	</a:t>
            </a:r>
            <a:endParaRPr lang="pl-PL" sz="1400" dirty="0" smtClean="0"/>
          </a:p>
          <a:p>
            <a:pPr marL="0" indent="0">
              <a:buNone/>
            </a:pPr>
            <a:r>
              <a:rPr lang="pl-PL" sz="1400" dirty="0" smtClean="0"/>
              <a:t>C: Okoliczności </a:t>
            </a:r>
            <a:r>
              <a:rPr lang="pl-PL" sz="1400" dirty="0"/>
              <a:t>osobiste zawarte zostały na wniosek stawiających się, których zidentyfikowałem na podstawie wspomnianych dokumentów tożsamości. 	</a:t>
            </a:r>
          </a:p>
          <a:p>
            <a:pPr marL="0" indent="0">
              <a:buNone/>
            </a:pPr>
            <a:r>
              <a:rPr lang="pl-PL" sz="1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Klasyfikacja błędu wg </a:t>
            </a:r>
            <a:r>
              <a:rPr lang="pl-PL" sz="14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Hejwowskiego</a:t>
            </a:r>
            <a:r>
              <a:rPr lang="pl-PL" sz="14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 </a:t>
            </a:r>
            <a:r>
              <a:rPr lang="pl-PL" sz="1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błąd </a:t>
            </a:r>
            <a:r>
              <a:rPr lang="pl-PL" sz="14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metatranslacyjny</a:t>
            </a:r>
            <a:r>
              <a:rPr lang="pl-PL" sz="14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(opuszczenie).</a:t>
            </a:r>
            <a:endParaRPr lang="pl-PL" sz="14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>
              <a:buNone/>
            </a:pPr>
            <a:endParaRPr lang="pt-PT" sz="1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090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31B4E6">
                    <a:lumMod val="75000"/>
                  </a:srgbClr>
                </a:solidFill>
              </a:rPr>
              <a:t>Przykłady – akty notarialne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en </a:t>
            </a:r>
            <a:r>
              <a:rPr lang="pl-PL" dirty="0" err="1"/>
              <a:t>su</a:t>
            </a:r>
            <a:r>
              <a:rPr lang="pl-PL" dirty="0"/>
              <a:t> </a:t>
            </a:r>
            <a:r>
              <a:rPr lang="pl-PL" dirty="0" err="1"/>
              <a:t>propio</a:t>
            </a:r>
            <a:r>
              <a:rPr lang="pl-PL" dirty="0"/>
              <a:t> </a:t>
            </a:r>
            <a:r>
              <a:rPr lang="pl-PL" dirty="0" err="1"/>
              <a:t>nombre</a:t>
            </a:r>
            <a:r>
              <a:rPr lang="pl-PL" dirty="0"/>
              <a:t> y </a:t>
            </a:r>
            <a:r>
              <a:rPr lang="pl-PL" dirty="0" err="1"/>
              <a:t>derecho</a:t>
            </a:r>
            <a:r>
              <a:rPr lang="pl-PL" dirty="0"/>
              <a:t>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A: we </a:t>
            </a:r>
            <a:r>
              <a:rPr lang="pl-PL" dirty="0"/>
              <a:t>własnym imieniu i interesie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B: we </a:t>
            </a:r>
            <a:r>
              <a:rPr lang="pl-PL" dirty="0"/>
              <a:t>własnym imieniu i zgodnie z prawem 	</a:t>
            </a: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C: w </a:t>
            </a:r>
            <a:r>
              <a:rPr lang="pl-PL" dirty="0"/>
              <a:t>imieniu własnym i w oparciu o prawo 	</a:t>
            </a:r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Inna propozycja: </a:t>
            </a:r>
            <a:r>
              <a:rPr lang="pl-PL" dirty="0"/>
              <a:t>we własnym imieniu i </a:t>
            </a:r>
            <a:r>
              <a:rPr lang="pl-PL" i="1" dirty="0"/>
              <a:t>de iure </a:t>
            </a:r>
            <a:r>
              <a:rPr lang="pl-PL" i="1" dirty="0" err="1"/>
              <a:t>proprio</a:t>
            </a: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99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7105"/>
          </a:xfrm>
        </p:spPr>
        <p:txBody>
          <a:bodyPr/>
          <a:lstStyle/>
          <a:p>
            <a:r>
              <a:rPr lang="pl-PL" dirty="0" smtClean="0"/>
              <a:t>Plan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311215"/>
            <a:ext cx="8461226" cy="4600007"/>
          </a:xfrm>
        </p:spPr>
        <p:txBody>
          <a:bodyPr>
            <a:normAutofit/>
          </a:bodyPr>
          <a:lstStyle/>
          <a:p>
            <a:endParaRPr lang="pl-PL" sz="2200" dirty="0" smtClean="0"/>
          </a:p>
          <a:p>
            <a:r>
              <a:rPr lang="pl-PL" sz="2200" dirty="0" smtClean="0"/>
              <a:t>Umowy majątkowe małżeńskie i przedmałżeńskie w Polsce i Hiszpanii.</a:t>
            </a:r>
          </a:p>
          <a:p>
            <a:r>
              <a:rPr lang="pl-PL" sz="2200" dirty="0" smtClean="0"/>
              <a:t>Podobieństwa i różnice pomiędzy polskimi i hiszpańskimi aktami notarialnymi.</a:t>
            </a:r>
          </a:p>
          <a:p>
            <a:r>
              <a:rPr lang="pl-PL" sz="2200" dirty="0" smtClean="0"/>
              <a:t>Typowa struktura aktów notarialnych w Polsce i Hiszpanii.</a:t>
            </a:r>
          </a:p>
          <a:p>
            <a:r>
              <a:rPr lang="pl-PL" sz="2200" dirty="0" smtClean="0"/>
              <a:t>Omówienie na wybranych przykładach wyników przeprowadzonego badania w ramach pracy magisterskiej.</a:t>
            </a:r>
          </a:p>
          <a:p>
            <a:pPr lvl="1"/>
            <a:r>
              <a:rPr lang="pl-PL" sz="2200" dirty="0" smtClean="0"/>
              <a:t>Problemy terminologiczne.</a:t>
            </a:r>
          </a:p>
          <a:p>
            <a:r>
              <a:rPr lang="pl-PL" sz="2200" dirty="0" smtClean="0"/>
              <a:t>Warsztaty – analiza tekstów paralelnych.</a:t>
            </a:r>
            <a:endParaRPr lang="pt-PT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9641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Część warsztatowa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92925" y="1458411"/>
            <a:ext cx="8915400" cy="4140295"/>
          </a:xfrm>
        </p:spPr>
        <p:txBody>
          <a:bodyPr>
            <a:normAutofit/>
          </a:bodyPr>
          <a:lstStyle/>
          <a:p>
            <a:r>
              <a:rPr lang="pl-PL" sz="2300" dirty="0" smtClean="0"/>
              <a:t>Powtórzenie – komparycje aktów notarialnych – str. 1.</a:t>
            </a:r>
          </a:p>
          <a:p>
            <a:r>
              <a:rPr lang="pl-PL" sz="2300" dirty="0" smtClean="0"/>
              <a:t>Powtórzenie - Zakończenia aktów notarialnych – str. 2.</a:t>
            </a:r>
          </a:p>
          <a:p>
            <a:r>
              <a:rPr lang="pl-PL" sz="2300" dirty="0" smtClean="0"/>
              <a:t>Ćwiczenie I – str. 2. </a:t>
            </a:r>
          </a:p>
          <a:p>
            <a:r>
              <a:rPr lang="pl-PL" sz="2300" dirty="0" smtClean="0"/>
              <a:t>Ćwiczenie II – majątek osobisty małżonka – str. 3.</a:t>
            </a:r>
          </a:p>
          <a:p>
            <a:r>
              <a:rPr lang="pl-PL" sz="2300" dirty="0" smtClean="0"/>
              <a:t>Ćwiczenie III – majątek wspólny małżonków – str. 3.</a:t>
            </a:r>
          </a:p>
          <a:p>
            <a:r>
              <a:rPr lang="pl-PL" sz="2300" dirty="0" smtClean="0"/>
              <a:t>Ćwiczenie IV – str. 4.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3216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3829"/>
          </a:xfrm>
        </p:spPr>
        <p:txBody>
          <a:bodyPr/>
          <a:lstStyle/>
          <a:p>
            <a:r>
              <a:rPr lang="pl-PL" dirty="0" smtClean="0"/>
              <a:t>Odpowiedzi do zadania na str. 2.</a:t>
            </a:r>
            <a:endParaRPr lang="pt-PT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58487" y="1400537"/>
            <a:ext cx="7281750" cy="5046562"/>
          </a:xfrm>
          <a:prstGeom prst="rect">
            <a:avLst/>
          </a:prstGeom>
        </p:spPr>
      </p:pic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1595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Odpowiedzi do zadań na str. 3 i 4.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585732"/>
            <a:ext cx="8915400" cy="4325490"/>
          </a:xfrm>
        </p:spPr>
        <p:txBody>
          <a:bodyPr>
            <a:normAutofit/>
          </a:bodyPr>
          <a:lstStyle/>
          <a:p>
            <a:pPr algn="just"/>
            <a:r>
              <a:rPr lang="pl-PL" sz="2200" dirty="0" smtClean="0"/>
              <a:t>Majątek osobisty małżonka (ES-PL): </a:t>
            </a:r>
            <a:r>
              <a:rPr lang="pl-PL" sz="2200" dirty="0"/>
              <a:t>1-1, 2-2, 3-10, 5-5, </a:t>
            </a:r>
            <a:r>
              <a:rPr lang="pl-PL" sz="2200" dirty="0" smtClean="0"/>
              <a:t>6-6, 7-4.</a:t>
            </a:r>
          </a:p>
          <a:p>
            <a:pPr algn="just"/>
            <a:r>
              <a:rPr lang="pl-PL" sz="2200" dirty="0" smtClean="0"/>
              <a:t>Majątek wspólny małżonków (ES-PL): 1-1, 2-2.</a:t>
            </a:r>
          </a:p>
          <a:p>
            <a:pPr algn="just"/>
            <a:r>
              <a:rPr lang="pl-PL" sz="2200" dirty="0" smtClean="0"/>
              <a:t>Elementy </a:t>
            </a:r>
            <a:r>
              <a:rPr lang="pl-PL" sz="2200" dirty="0" err="1" smtClean="0"/>
              <a:t>convenio</a:t>
            </a:r>
            <a:r>
              <a:rPr lang="pl-PL" sz="2200" dirty="0" smtClean="0"/>
              <a:t> </a:t>
            </a:r>
            <a:r>
              <a:rPr lang="pl-PL" sz="2200" dirty="0" err="1" smtClean="0"/>
              <a:t>regulador</a:t>
            </a:r>
            <a:r>
              <a:rPr lang="pl-PL" sz="2200" dirty="0" smtClean="0"/>
              <a:t>:</a:t>
            </a:r>
          </a:p>
          <a:p>
            <a:pPr lvl="1" algn="just"/>
            <a:r>
              <a:rPr lang="pl-PL" sz="2200" dirty="0" smtClean="0"/>
              <a:t>W części </a:t>
            </a:r>
            <a:r>
              <a:rPr lang="pl-PL" sz="2200" dirty="0" err="1" smtClean="0"/>
              <a:t>manifiestan</a:t>
            </a:r>
            <a:r>
              <a:rPr lang="pl-PL" sz="2200" dirty="0" smtClean="0"/>
              <a:t>: </a:t>
            </a:r>
            <a:r>
              <a:rPr lang="pl-PL" sz="2200" dirty="0" err="1" smtClean="0"/>
              <a:t>segundo</a:t>
            </a:r>
            <a:r>
              <a:rPr lang="pl-PL" sz="2200" dirty="0" smtClean="0"/>
              <a:t>,</a:t>
            </a:r>
          </a:p>
          <a:p>
            <a:pPr lvl="1" algn="just"/>
            <a:r>
              <a:rPr lang="pl-PL" sz="2200" dirty="0" smtClean="0"/>
              <a:t>W części </a:t>
            </a:r>
            <a:r>
              <a:rPr lang="pl-PL" sz="2200" dirty="0" err="1" smtClean="0"/>
              <a:t>convienen</a:t>
            </a:r>
            <a:r>
              <a:rPr lang="pl-PL" sz="2200" dirty="0" smtClean="0"/>
              <a:t> y </a:t>
            </a:r>
            <a:r>
              <a:rPr lang="pl-PL" sz="2200" dirty="0" err="1" smtClean="0"/>
              <a:t>pactan</a:t>
            </a:r>
            <a:r>
              <a:rPr lang="pl-PL" sz="2200" dirty="0" smtClean="0"/>
              <a:t>: </a:t>
            </a:r>
            <a:r>
              <a:rPr lang="pl-PL" sz="2200" dirty="0" err="1" smtClean="0"/>
              <a:t>quinto</a:t>
            </a:r>
            <a:r>
              <a:rPr lang="pl-PL" sz="2200" dirty="0" smtClean="0"/>
              <a:t>, </a:t>
            </a:r>
            <a:r>
              <a:rPr lang="pl-PL" sz="2200" dirty="0" err="1" smtClean="0"/>
              <a:t>sexto</a:t>
            </a:r>
            <a:r>
              <a:rPr lang="pl-PL" sz="2200" dirty="0" smtClean="0"/>
              <a:t>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559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17057" y="2910110"/>
            <a:ext cx="6587555" cy="678479"/>
          </a:xfrm>
        </p:spPr>
        <p:txBody>
          <a:bodyPr/>
          <a:lstStyle/>
          <a:p>
            <a:r>
              <a:rPr lang="pl-PL" dirty="0" smtClean="0"/>
              <a:t>Dziękuję za uwagę.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4175184"/>
            <a:ext cx="8915400" cy="1736037"/>
          </a:xfrm>
        </p:spPr>
        <p:txBody>
          <a:bodyPr/>
          <a:lstStyle/>
          <a:p>
            <a:pPr lvl="1"/>
            <a:endParaRPr lang="pt-PT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4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8479"/>
          </a:xfrm>
        </p:spPr>
        <p:txBody>
          <a:bodyPr/>
          <a:lstStyle/>
          <a:p>
            <a:r>
              <a:rPr lang="pl-PL" dirty="0" smtClean="0"/>
              <a:t>Umowy związane z małżeństwem</a:t>
            </a:r>
            <a:endParaRPr lang="pt-PT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446411"/>
              </p:ext>
            </p:extLst>
          </p:nvPr>
        </p:nvGraphicFramePr>
        <p:xfrm>
          <a:off x="2589213" y="1777041"/>
          <a:ext cx="8915400" cy="404856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457700"/>
                <a:gridCol w="4457700"/>
              </a:tblGrid>
              <a:tr h="384839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Polska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Hiszpania</a:t>
                      </a:r>
                      <a:endParaRPr lang="pt-PT" sz="2000" dirty="0"/>
                    </a:p>
                  </a:txBody>
                  <a:tcPr/>
                </a:tc>
              </a:tr>
              <a:tr h="3652324"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Umowa majątkowa małżeńska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Umowa majątkowa</a:t>
                      </a:r>
                      <a:r>
                        <a:rPr lang="pl-PL" sz="2000" baseline="0" dirty="0" smtClean="0"/>
                        <a:t> przedmałżeńska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Intercyza </a:t>
                      </a:r>
                      <a:r>
                        <a:rPr lang="pl-PL" sz="2000" i="0" baseline="0" dirty="0" smtClean="0"/>
                        <a:t>(potocznie)</a:t>
                      </a:r>
                      <a:endParaRPr lang="pl-PL" sz="2000" baseline="0" dirty="0" smtClean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Umowa rozszerzająca/ograniczająca wspólność majątkową (opisy)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err="1" smtClean="0"/>
                        <a:t>Capitulaciones</a:t>
                      </a:r>
                      <a:r>
                        <a:rPr lang="pl-PL" sz="2000" dirty="0" smtClean="0"/>
                        <a:t> </a:t>
                      </a:r>
                      <a:r>
                        <a:rPr lang="pl-PL" sz="2000" dirty="0" err="1" smtClean="0"/>
                        <a:t>matrimoniales</a:t>
                      </a:r>
                      <a:endParaRPr lang="pl-PL" sz="2000" dirty="0" smtClean="0"/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Cap</a:t>
                      </a:r>
                      <a:r>
                        <a:rPr lang="es-ES" sz="2000" dirty="0" err="1" smtClean="0"/>
                        <a:t>ítulos</a:t>
                      </a:r>
                      <a:r>
                        <a:rPr lang="es-ES" sz="2000" baseline="0" dirty="0" smtClean="0"/>
                        <a:t> matrimoniales </a:t>
                      </a:r>
                      <a:r>
                        <a:rPr lang="pl-PL" sz="2000" i="0" baseline="0" dirty="0" smtClean="0"/>
                        <a:t>(lokalnie)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i="0" baseline="0" dirty="0" smtClean="0"/>
                        <a:t>(…) y </a:t>
                      </a:r>
                      <a:r>
                        <a:rPr lang="pl-PL" sz="2000" i="0" baseline="0" dirty="0" err="1" smtClean="0"/>
                        <a:t>liquidación</a:t>
                      </a:r>
                      <a:r>
                        <a:rPr lang="pl-PL" sz="2000" i="0" baseline="0" dirty="0" smtClean="0"/>
                        <a:t> de…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i="0" baseline="0" dirty="0" err="1" smtClean="0"/>
                        <a:t>Pactos</a:t>
                      </a:r>
                      <a:r>
                        <a:rPr lang="pl-PL" sz="2000" i="0" baseline="0" dirty="0" smtClean="0"/>
                        <a:t> </a:t>
                      </a:r>
                      <a:r>
                        <a:rPr lang="pl-PL" sz="2000" i="0" baseline="0" dirty="0" err="1" smtClean="0"/>
                        <a:t>prematrimoniales</a:t>
                      </a:r>
                      <a:endParaRPr lang="pl-PL" sz="2000" i="0" baseline="0" dirty="0" smtClean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pl-PL" sz="2000" i="0" baseline="0" dirty="0" smtClean="0"/>
                        <a:t>---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i="0" baseline="0" dirty="0" err="1" smtClean="0"/>
                        <a:t>Convenio</a:t>
                      </a:r>
                      <a:r>
                        <a:rPr lang="pl-PL" sz="2000" i="0" baseline="0" dirty="0" smtClean="0"/>
                        <a:t> </a:t>
                      </a:r>
                      <a:r>
                        <a:rPr lang="pl-PL" sz="2000" i="0" baseline="0" dirty="0" err="1" smtClean="0"/>
                        <a:t>regulador</a:t>
                      </a:r>
                      <a:endParaRPr lang="pl-PL" sz="2000" i="0" baseline="0" dirty="0" smtClean="0"/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pl-PL" sz="2000" i="0" baseline="0" dirty="0" smtClean="0"/>
                        <a:t>---</a:t>
                      </a:r>
                    </a:p>
                    <a:p>
                      <a:pPr marL="342900" indent="-34290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i="0" baseline="0" dirty="0" err="1" smtClean="0"/>
                        <a:t>Esponsales</a:t>
                      </a:r>
                      <a:endParaRPr lang="pt-PT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546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9258"/>
          </a:xfrm>
        </p:spPr>
        <p:txBody>
          <a:bodyPr>
            <a:normAutofit/>
          </a:bodyPr>
          <a:lstStyle/>
          <a:p>
            <a:r>
              <a:rPr lang="pl-PL" sz="2400" dirty="0" smtClean="0"/>
              <a:t>Typy  ustrojów majątkowych małżeńskich</a:t>
            </a:r>
            <a:endParaRPr lang="pt-PT" sz="24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449817"/>
              </p:ext>
            </p:extLst>
          </p:nvPr>
        </p:nvGraphicFramePr>
        <p:xfrm>
          <a:off x="2133600" y="1282700"/>
          <a:ext cx="9371013" cy="5400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411061"/>
                <a:gridCol w="4959952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Polska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Hiszpania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dirty="0" smtClean="0"/>
                        <a:t>Ustawowy</a:t>
                      </a:r>
                      <a:r>
                        <a:rPr lang="pl-PL" baseline="0" dirty="0" smtClean="0"/>
                        <a:t> ustrój majątkowy.</a:t>
                      </a:r>
                      <a:endParaRPr lang="pl-PL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dirty="0" smtClean="0"/>
                        <a:t>Umowne ustroje majątkowe:</a:t>
                      </a:r>
                    </a:p>
                    <a:p>
                      <a:pPr marL="800100" lvl="1" indent="-342900">
                        <a:buFont typeface="+mj-lt"/>
                        <a:buAutoNum type="alphaLcPeriod"/>
                      </a:pPr>
                      <a:r>
                        <a:rPr lang="pl-PL" dirty="0" smtClean="0"/>
                        <a:t>Wspólność majątkowa rozszerzona</a:t>
                      </a:r>
                      <a:r>
                        <a:rPr lang="pl-PL" baseline="0" dirty="0" smtClean="0"/>
                        <a:t> lub ograniczona,</a:t>
                      </a:r>
                    </a:p>
                    <a:p>
                      <a:pPr marL="800100" lvl="1" indent="-342900">
                        <a:buFont typeface="+mj-lt"/>
                        <a:buAutoNum type="alphaLcPeriod"/>
                      </a:pPr>
                      <a:r>
                        <a:rPr lang="pl-PL" baseline="0" dirty="0" smtClean="0"/>
                        <a:t>Rozdzielność majątkowa,</a:t>
                      </a:r>
                    </a:p>
                    <a:p>
                      <a:pPr marL="800100" lvl="1" indent="-342900">
                        <a:buFont typeface="+mj-lt"/>
                        <a:buAutoNum type="alphaLcPeriod"/>
                      </a:pPr>
                      <a:r>
                        <a:rPr lang="pl-PL" baseline="0" dirty="0" smtClean="0"/>
                        <a:t>Rozdzielność majątkowa z wyrównaniem dochodów.</a:t>
                      </a:r>
                      <a:endParaRPr lang="pl-PL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pl-PL" dirty="0" smtClean="0"/>
                        <a:t>Przymusowy ustrój majątkowy.</a:t>
                      </a:r>
                    </a:p>
                    <a:p>
                      <a:pPr marL="800100" lvl="1" indent="-342900">
                        <a:buFont typeface="+mj-lt"/>
                        <a:buAutoNum type="alphaLcPeriod"/>
                      </a:pPr>
                      <a:endParaRPr lang="pl-PL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i="1" baseline="0" dirty="0" err="1" smtClean="0"/>
                        <a:t>Código</a:t>
                      </a:r>
                      <a:r>
                        <a:rPr lang="pl-PL" i="1" baseline="0" dirty="0" smtClean="0"/>
                        <a:t> </a:t>
                      </a:r>
                      <a:r>
                        <a:rPr lang="pl-PL" i="1" baseline="0" dirty="0" err="1" smtClean="0"/>
                        <a:t>Civil</a:t>
                      </a:r>
                      <a:r>
                        <a:rPr lang="pl-PL" baseline="0" dirty="0" smtClean="0"/>
                        <a:t>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i="1" dirty="0" smtClean="0"/>
                        <a:t>Régimen de sociedad de gananciales</a:t>
                      </a:r>
                      <a:r>
                        <a:rPr lang="pl-PL" i="1" dirty="0" smtClean="0"/>
                        <a:t> </a:t>
                      </a:r>
                      <a:r>
                        <a:rPr lang="pl-PL" dirty="0" smtClean="0"/>
                        <a:t>(wspólność majątkowa),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i="1" dirty="0" smtClean="0"/>
                        <a:t>Régimen de separación de bienes</a:t>
                      </a:r>
                      <a:r>
                        <a:rPr lang="pl-PL" i="1" dirty="0" smtClean="0"/>
                        <a:t> </a:t>
                      </a:r>
                      <a:r>
                        <a:rPr lang="pl-PL" dirty="0" smtClean="0"/>
                        <a:t>(rozdzielność majątkowa),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i="1" dirty="0" err="1" smtClean="0"/>
                        <a:t>Régimen</a:t>
                      </a:r>
                      <a:r>
                        <a:rPr lang="pt-PT" i="1" dirty="0" smtClean="0"/>
                        <a:t> de </a:t>
                      </a:r>
                      <a:r>
                        <a:rPr lang="pt-PT" i="1" dirty="0" err="1" smtClean="0"/>
                        <a:t>participación</a:t>
                      </a:r>
                      <a:r>
                        <a:rPr lang="pl-PL" i="1" dirty="0" smtClean="0"/>
                        <a:t> </a:t>
                      </a:r>
                      <a:r>
                        <a:rPr lang="pl-PL" dirty="0" smtClean="0"/>
                        <a:t>(rozdzielność majątkowa z wyrównaniem dochodów).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l-PL" dirty="0" smtClean="0"/>
                        <a:t>---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pl-PL" dirty="0" smtClean="0"/>
                        <a:t>W</a:t>
                      </a:r>
                      <a:r>
                        <a:rPr lang="pl-PL" baseline="0" dirty="0" smtClean="0"/>
                        <a:t> prawie lokalnym (</a:t>
                      </a:r>
                      <a:r>
                        <a:rPr lang="pl-PL" i="1" baseline="0" dirty="0" err="1" smtClean="0"/>
                        <a:t>derecho</a:t>
                      </a:r>
                      <a:r>
                        <a:rPr lang="pl-PL" i="1" baseline="0" dirty="0" smtClean="0"/>
                        <a:t> </a:t>
                      </a:r>
                      <a:r>
                        <a:rPr lang="pl-PL" i="1" baseline="0" dirty="0" err="1" smtClean="0"/>
                        <a:t>foral</a:t>
                      </a:r>
                      <a:r>
                        <a:rPr lang="pl-PL" baseline="0" dirty="0" smtClean="0"/>
                        <a:t>) m.in..: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i="1" dirty="0" err="1" smtClean="0"/>
                        <a:t>Pacto</a:t>
                      </a:r>
                      <a:r>
                        <a:rPr lang="pl-PL" i="1" dirty="0" smtClean="0"/>
                        <a:t> de </a:t>
                      </a:r>
                      <a:r>
                        <a:rPr lang="pl-PL" i="1" dirty="0" err="1" smtClean="0"/>
                        <a:t>convivencia</a:t>
                      </a:r>
                      <a:r>
                        <a:rPr lang="pl-PL" i="1" dirty="0" smtClean="0"/>
                        <a:t> –„</a:t>
                      </a:r>
                      <a:r>
                        <a:rPr lang="pl-PL" i="1" dirty="0" err="1" smtClean="0"/>
                        <a:t>mitja</a:t>
                      </a:r>
                      <a:r>
                        <a:rPr lang="pl-PL" i="1" dirty="0" smtClean="0"/>
                        <a:t> </a:t>
                      </a:r>
                      <a:r>
                        <a:rPr lang="pl-PL" i="1" dirty="0" err="1" smtClean="0"/>
                        <a:t>guadanyeria</a:t>
                      </a:r>
                      <a:r>
                        <a:rPr lang="pl-PL" i="1" dirty="0" smtClean="0"/>
                        <a:t>”,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i="1" dirty="0" smtClean="0"/>
                        <a:t>La participación en las ganancias</a:t>
                      </a:r>
                      <a:r>
                        <a:rPr lang="pl-PL" i="1" dirty="0" smtClean="0"/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i="1" dirty="0" smtClean="0"/>
                        <a:t>La asociación a compras y mejoras</a:t>
                      </a:r>
                      <a:r>
                        <a:rPr lang="pl-PL" i="1" dirty="0" smtClean="0"/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ES" i="1" dirty="0" smtClean="0"/>
                        <a:t>El </a:t>
                      </a:r>
                      <a:r>
                        <a:rPr lang="es-ES" i="1" dirty="0" err="1" smtClean="0"/>
                        <a:t>agermanament</a:t>
                      </a:r>
                      <a:r>
                        <a:rPr lang="es-ES" i="1" dirty="0" smtClean="0"/>
                        <a:t> </a:t>
                      </a:r>
                      <a:r>
                        <a:rPr lang="pl-PL" i="1" dirty="0" smtClean="0"/>
                        <a:t>–</a:t>
                      </a:r>
                      <a:r>
                        <a:rPr lang="pl-PL" i="1" baseline="0" dirty="0" smtClean="0"/>
                        <a:t> </a:t>
                      </a:r>
                      <a:r>
                        <a:rPr lang="es-ES" i="1" dirty="0" smtClean="0"/>
                        <a:t>pacto de mitad por mitad</a:t>
                      </a:r>
                      <a:r>
                        <a:rPr lang="pl-PL" i="1" dirty="0" smtClean="0"/>
                        <a:t>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i="1" dirty="0" smtClean="0"/>
                        <a:t>El </a:t>
                      </a:r>
                      <a:r>
                        <a:rPr lang="pl-PL" i="1" dirty="0" err="1" smtClean="0"/>
                        <a:t>régimen</a:t>
                      </a:r>
                      <a:r>
                        <a:rPr lang="pl-PL" i="1" dirty="0" smtClean="0"/>
                        <a:t> de </a:t>
                      </a:r>
                      <a:r>
                        <a:rPr lang="pl-PL" i="1" dirty="0" err="1" smtClean="0"/>
                        <a:t>conquistas</a:t>
                      </a:r>
                      <a:r>
                        <a:rPr lang="pl-PL" i="1" dirty="0" smtClean="0"/>
                        <a:t>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l-PL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1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61937" y="624110"/>
            <a:ext cx="9242675" cy="707385"/>
          </a:xfrm>
        </p:spPr>
        <p:txBody>
          <a:bodyPr>
            <a:normAutofit/>
          </a:bodyPr>
          <a:lstStyle/>
          <a:p>
            <a:r>
              <a:rPr lang="pl-PL" sz="3000" dirty="0" smtClean="0"/>
              <a:t>Główne podstawy prawne aktów notarialnych</a:t>
            </a:r>
            <a:endParaRPr lang="pt-PT" sz="3000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340069"/>
              </p:ext>
            </p:extLst>
          </p:nvPr>
        </p:nvGraphicFramePr>
        <p:xfrm>
          <a:off x="2589213" y="1556085"/>
          <a:ext cx="8915400" cy="39624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457700"/>
                <a:gridCol w="4457700"/>
              </a:tblGrid>
              <a:tr h="482359"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Polska</a:t>
                      </a:r>
                      <a:endParaRPr lang="pt-PT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Hiszpania</a:t>
                      </a:r>
                      <a:endParaRPr lang="pt-PT" sz="2200" dirty="0"/>
                    </a:p>
                  </a:txBody>
                  <a:tcPr/>
                </a:tc>
              </a:tr>
              <a:tr h="348004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Prawo o notariacie,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Kodeks cywilny,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Kodeks postępowania cywilnego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l-PL" sz="2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Rozporządzenia Ministra Sprawiedliwości w sprawie maksymalnych stawek taksy notarialne</a:t>
                      </a:r>
                      <a:endParaRPr lang="pt-PT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dirty="0" smtClean="0"/>
                        <a:t>Ley del Notariado,</a:t>
                      </a:r>
                      <a:endParaRPr lang="pl-PL" sz="2200" dirty="0" smtClean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dirty="0" smtClean="0"/>
                        <a:t>Reglamento de la organización y régimen del Notariado, </a:t>
                      </a:r>
                      <a:endParaRPr lang="pl-PL" sz="2200" dirty="0" smtClean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dirty="0" smtClean="0"/>
                        <a:t>Real Decreto por el que se aprueba el Arancel de los Notarios, </a:t>
                      </a:r>
                      <a:endParaRPr lang="pl-PL" sz="2200" dirty="0" smtClean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dirty="0" smtClean="0"/>
                        <a:t>Ley Hipotecaria </a:t>
                      </a:r>
                      <a:endParaRPr lang="pl-PL" sz="2200" dirty="0" smtClean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dirty="0" smtClean="0"/>
                        <a:t>Reglamento Hipotecario</a:t>
                      </a:r>
                      <a:endParaRPr lang="pt-PT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4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4139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Akty notarialne – elementy obowiązkowe</a:t>
            </a:r>
            <a:endParaRPr lang="pt-PT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988790"/>
              </p:ext>
            </p:extLst>
          </p:nvPr>
        </p:nvGraphicFramePr>
        <p:xfrm>
          <a:off x="2220244" y="1528540"/>
          <a:ext cx="8915400" cy="412995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998829"/>
                <a:gridCol w="2967790"/>
                <a:gridCol w="3948781"/>
              </a:tblGrid>
              <a:tr h="519699">
                <a:tc>
                  <a:txBody>
                    <a:bodyPr/>
                    <a:lstStyle/>
                    <a:p>
                      <a:pPr algn="ctr"/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Polska</a:t>
                      </a:r>
                      <a:endParaRPr lang="pt-PT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Hiszpania</a:t>
                      </a:r>
                      <a:endParaRPr lang="pt-PT" sz="2000" dirty="0"/>
                    </a:p>
                  </a:txBody>
                  <a:tcPr/>
                </a:tc>
              </a:tr>
              <a:tr h="3610251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Podobieństwa</a:t>
                      </a:r>
                      <a:endParaRPr lang="pt-PT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dirty="0" smtClean="0"/>
                        <a:t>Dane</a:t>
                      </a:r>
                      <a:r>
                        <a:rPr lang="pl-PL" sz="2000" baseline="0" dirty="0" smtClean="0"/>
                        <a:t> chronologiczne: rok, miesiąc, dzień. Godzina jest fakultatywna.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Miejsce sporządzenia aktu.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Imię i nazwisko(a) notariusza lub zastępcy.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Imię, nazwisko(a) i miejsce zamieszkania (adres siedziby) stron.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Zawarcie informacji o dokumentach przedstawianych przez strony.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l-PL" sz="2000" baseline="0" dirty="0" smtClean="0"/>
                        <a:t>Podpis notariusza.</a:t>
                      </a:r>
                      <a:endParaRPr lang="pt-PT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9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3427"/>
          </a:xfrm>
        </p:spPr>
        <p:txBody>
          <a:bodyPr>
            <a:normAutofit/>
          </a:bodyPr>
          <a:lstStyle/>
          <a:p>
            <a:r>
              <a:rPr lang="pl-PL" sz="3200" dirty="0" smtClean="0"/>
              <a:t>Akty notarialne – elementy obowiązkowe</a:t>
            </a:r>
            <a:endParaRPr lang="pt-PT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1204"/>
              </p:ext>
            </p:extLst>
          </p:nvPr>
        </p:nvGraphicFramePr>
        <p:xfrm>
          <a:off x="1812758" y="1347536"/>
          <a:ext cx="9817768" cy="536929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19200"/>
                <a:gridCol w="4122821"/>
                <a:gridCol w="4475747"/>
              </a:tblGrid>
              <a:tr h="401053"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pt-PT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4572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Polska</a:t>
                      </a:r>
                      <a:endParaRPr lang="pt-PT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 defTabSz="4572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Hiszpania</a:t>
                      </a:r>
                      <a:endParaRPr lang="pt-PT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27852">
                <a:tc>
                  <a:txBody>
                    <a:bodyPr/>
                    <a:lstStyle/>
                    <a:p>
                      <a:pPr marL="0" indent="0" algn="just" defTabSz="4572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Różnice</a:t>
                      </a:r>
                      <a:endParaRPr lang="pt-PT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Adres kancelarii</a:t>
                      </a: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notarialnej.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Imiona rodziców stron.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Dokumenty tożsamości są wymagane w określonych przypadkach.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Jeżeli życzą sobie tego strony – wzmianka o okolicznościach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Informacja, że akt został „odczytany, przyjęty i podpisany”.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Podpisy osób obecnych przy sporządzaniu aktu.</a:t>
                      </a:r>
                      <a:endParaRPr lang="pt-PT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Colegio</a:t>
                      </a: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Stan cywilny stron.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Dokumenty</a:t>
                      </a: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tożsamości są wymagane, czasem potrzebny jest również </a:t>
                      </a:r>
                      <a:r>
                        <a:rPr lang="pl-PL" sz="200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NIF</a:t>
                      </a: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[hiszpański NIP].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Jeżeli życzą</a:t>
                      </a: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sobie tego strony i notariusz takie życzenie zaakceptuje – informacje na temat profesji stron.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Stwierdzenie przez notariusza faktu, że strony posiadają zdolność do czynności prawnych.</a:t>
                      </a:r>
                    </a:p>
                    <a:p>
                      <a:pPr marL="285750" indent="-285750" algn="just" defTabSz="4572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2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Informacja o typie dokumentu, jeżeli może zostać zaklasyfikowany.</a:t>
                      </a:r>
                      <a:endParaRPr lang="pt-PT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ymbol zastępczy numeru slajd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20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Struktura aktów notarialnych - Polska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64042" y="1556084"/>
            <a:ext cx="8440570" cy="43551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sz="2200" dirty="0" smtClean="0"/>
              <a:t>Komparycja:</a:t>
            </a:r>
          </a:p>
          <a:p>
            <a:r>
              <a:rPr lang="pl-PL" sz="2200" dirty="0" smtClean="0"/>
              <a:t>Nagłówek: Akt notarialny,</a:t>
            </a:r>
          </a:p>
          <a:p>
            <a:r>
              <a:rPr lang="pl-PL" sz="2200" dirty="0" smtClean="0"/>
              <a:t>Repertorium A,</a:t>
            </a:r>
          </a:p>
          <a:p>
            <a:r>
              <a:rPr lang="pl-PL" sz="2200" dirty="0" smtClean="0"/>
              <a:t>Data i miejsce sporządzenia aktu,</a:t>
            </a:r>
          </a:p>
          <a:p>
            <a:r>
              <a:rPr lang="pl-PL" sz="2200" dirty="0" smtClean="0"/>
              <a:t>Imię i nazwisko notariusza,</a:t>
            </a:r>
          </a:p>
          <a:p>
            <a:r>
              <a:rPr lang="pl-PL" sz="2200" dirty="0" smtClean="0"/>
              <a:t>Adres kancelarii notarialnej,</a:t>
            </a:r>
          </a:p>
          <a:p>
            <a:r>
              <a:rPr lang="pl-PL" sz="2200" dirty="0" smtClean="0"/>
              <a:t>Dane osobowe stawających,</a:t>
            </a:r>
          </a:p>
          <a:p>
            <a:r>
              <a:rPr lang="pl-PL" sz="2200" dirty="0" smtClean="0"/>
              <a:t>Ustalenie tożsamości przez notariusza.</a:t>
            </a:r>
          </a:p>
          <a:p>
            <a:pPr marL="0" indent="0">
              <a:buNone/>
            </a:pPr>
            <a:r>
              <a:rPr lang="pl-PL" sz="2200" dirty="0" smtClean="0"/>
              <a:t>Rozwinięcie:</a:t>
            </a:r>
          </a:p>
          <a:p>
            <a:pPr lvl="0">
              <a:buClr>
                <a:srgbClr val="353535"/>
              </a:buClr>
            </a:pP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Wymienialna </a:t>
            </a:r>
            <a:r>
              <a:rPr lang="pl-PL" sz="22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część – podany typ dokumentu.</a:t>
            </a:r>
            <a:endParaRPr lang="pl-PL" sz="2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indent="0">
              <a:buNone/>
            </a:pPr>
            <a:endParaRPr lang="pl-PL" sz="2200" dirty="0" smtClean="0"/>
          </a:p>
          <a:p>
            <a:pPr marL="0" indent="0">
              <a:buNone/>
            </a:pPr>
            <a:endParaRPr lang="pl-PL" sz="2200" dirty="0" smtClean="0"/>
          </a:p>
          <a:p>
            <a:endParaRPr lang="pt-PT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698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Struktura aktów notarialnych - Polska</a:t>
            </a:r>
            <a:endParaRPr lang="pt-PT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60294" y="1780674"/>
            <a:ext cx="8344317" cy="41305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 smtClean="0"/>
              <a:t>Zakończenie:</a:t>
            </a:r>
          </a:p>
          <a:p>
            <a:r>
              <a:rPr lang="pl-PL" sz="2200" dirty="0" smtClean="0"/>
              <a:t>Podpisy,</a:t>
            </a:r>
          </a:p>
          <a:p>
            <a:r>
              <a:rPr lang="pl-PL" sz="2200" dirty="0" smtClean="0"/>
              <a:t>„Akt ten został odczytany, przyjęty i podpisany”,</a:t>
            </a:r>
          </a:p>
          <a:p>
            <a:r>
              <a:rPr lang="pl-PL" sz="2200" dirty="0" smtClean="0"/>
              <a:t>Pouczenia,</a:t>
            </a:r>
          </a:p>
          <a:p>
            <a:r>
              <a:rPr lang="pl-PL" sz="2200" dirty="0" smtClean="0"/>
              <a:t>Informacje administracyjne,</a:t>
            </a:r>
          </a:p>
          <a:p>
            <a:r>
              <a:rPr lang="pl-PL" sz="2200" dirty="0" smtClean="0"/>
              <a:t>Podstawa i taksa notarialna,</a:t>
            </a:r>
          </a:p>
          <a:p>
            <a:r>
              <a:rPr lang="pl-PL" sz="2200" dirty="0" smtClean="0"/>
              <a:t>Informacja o podatkach i innych opłatach.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492606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279</TotalTime>
  <Words>1156</Words>
  <Application>Microsoft Office PowerPoint</Application>
  <PresentationFormat>Niestandardowy</PresentationFormat>
  <Paragraphs>273</Paragraphs>
  <Slides>23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Smuga</vt:lpstr>
      <vt:lpstr>Specyfika polskich i hiszpańskich umów małżeńskich w formie aktów notarialnych</vt:lpstr>
      <vt:lpstr>Plan</vt:lpstr>
      <vt:lpstr>Umowy związane z małżeństwem</vt:lpstr>
      <vt:lpstr>Typy  ustrojów majątkowych małżeńskich</vt:lpstr>
      <vt:lpstr>Główne podstawy prawne aktów notarialnych</vt:lpstr>
      <vt:lpstr>Akty notarialne – elementy obowiązkowe</vt:lpstr>
      <vt:lpstr>Akty notarialne – elementy obowiązkowe</vt:lpstr>
      <vt:lpstr>Struktura aktów notarialnych - Polska</vt:lpstr>
      <vt:lpstr>Struktura aktów notarialnych - Polska</vt:lpstr>
      <vt:lpstr>Escritura pública y actas notariales - España</vt:lpstr>
      <vt:lpstr>Escritura pública y actas notariales - España</vt:lpstr>
      <vt:lpstr>Badanie</vt:lpstr>
      <vt:lpstr>Przykłady – tematyka umów małżeńskich</vt:lpstr>
      <vt:lpstr>Przykłady – tematyka umów małżeńskich</vt:lpstr>
      <vt:lpstr>Przykłady – tematyka umów małżeńskich</vt:lpstr>
      <vt:lpstr>Przykłady – tematyka umów małżeńskich</vt:lpstr>
      <vt:lpstr>Przykłady – akty notarialne</vt:lpstr>
      <vt:lpstr>Przykłady – akty notarialne</vt:lpstr>
      <vt:lpstr>Przykłady – akty notarialne</vt:lpstr>
      <vt:lpstr>Część warsztatowa</vt:lpstr>
      <vt:lpstr>Odpowiedzi do zadania na str. 2.</vt:lpstr>
      <vt:lpstr>Odpowiedzi do zadań na str. 3 i 4.</vt:lpstr>
      <vt:lpstr>Dziękuję za uwagę.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JACEK</dc:creator>
  <cp:lastModifiedBy>Kasia</cp:lastModifiedBy>
  <cp:revision>138</cp:revision>
  <dcterms:created xsi:type="dcterms:W3CDTF">2017-05-14T10:54:18Z</dcterms:created>
  <dcterms:modified xsi:type="dcterms:W3CDTF">2017-10-20T18:34:38Z</dcterms:modified>
</cp:coreProperties>
</file>