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8" r:id="rId2"/>
    <p:sldId id="321" r:id="rId3"/>
    <p:sldId id="332" r:id="rId4"/>
    <p:sldId id="411" r:id="rId5"/>
    <p:sldId id="431" r:id="rId6"/>
    <p:sldId id="439" r:id="rId7"/>
    <p:sldId id="440" r:id="rId8"/>
    <p:sldId id="433" r:id="rId9"/>
    <p:sldId id="434" r:id="rId10"/>
    <p:sldId id="435" r:id="rId11"/>
    <p:sldId id="441" r:id="rId12"/>
    <p:sldId id="351" r:id="rId13"/>
    <p:sldId id="362" r:id="rId14"/>
    <p:sldId id="438" r:id="rId15"/>
    <p:sldId id="432" r:id="rId16"/>
    <p:sldId id="408" r:id="rId17"/>
    <p:sldId id="436" r:id="rId18"/>
    <p:sldId id="442" r:id="rId19"/>
    <p:sldId id="353" r:id="rId20"/>
    <p:sldId id="350" r:id="rId21"/>
    <p:sldId id="360" r:id="rId22"/>
    <p:sldId id="409" r:id="rId23"/>
    <p:sldId id="358" r:id="rId24"/>
    <p:sldId id="35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8924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6B20B-80E7-416B-87C5-81897BA77BF5}" type="datetimeFigureOut">
              <a:rPr lang="pl-PL" smtClean="0"/>
              <a:pPr/>
              <a:t>2015-10-11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2E12-3251-414C-9D28-AE20F25A4E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53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xt_corpu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American_English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60712-86A6-44DE-9AAB-C97B3AC7C91C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freely searchable 450-million-word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Corpus of Contemporary American English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largest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Text corpus"/>
              </a:rPr>
              <a:t>corpus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American English"/>
              </a:rPr>
              <a:t>American English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currently available, and the only publicly available corpus of American English to contain a wide array of texts from a number of genres.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2E12-3251-414C-9D28-AE20F25A4EDC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9AE8-9688-41FE-BFAE-0ADB8DEC73D8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EEE0-65DD-4B8A-91C5-8721D94538D1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146E-832B-40B7-9D3D-651A0590EA53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CC68-0818-44E8-83F9-1104C2FBBE94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6AE-E573-4CFC-AC0C-BA61638C11A8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4A-E5E8-4075-97B0-E173538A9F9D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1B42-C6AF-4BEC-BD01-3843EA75B5B9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DAB-A7BB-49C3-946A-B8FDA29926BC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2D43-3A56-49A0-8CFF-E1452B277E77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D11E-62C3-4A96-95FF-24EF5FAB9095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1C2B-0ED2-45B9-AAD6-5DA4FACA0C40}" type="datetime1">
              <a:rPr lang="pl-PL" smtClean="0"/>
              <a:pPr/>
              <a:t>2015-10-11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76B172E-C227-40D2-B462-717569E69558}" type="datetime1">
              <a:rPr lang="pl-PL" smtClean="0"/>
              <a:pPr/>
              <a:t>2015-10-11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bridge.org/gb/elt/catalogue/subject/custom/item3646600/Cambridge-English-Corpus-Cambridge-Corpus-of-Legal-English" TargetMode="External"/><Relationship Id="rId3" Type="http://schemas.openxmlformats.org/officeDocument/2006/relationships/hyperlink" Target="http://corpora.dslo.unibo.it/BoLC/BOLCCorpQueryENG.html" TargetMode="External"/><Relationship Id="rId7" Type="http://schemas.openxmlformats.org/officeDocument/2006/relationships/hyperlink" Target="http://www.uni-giessen.de/oldbaileycorpus/search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jrc/en/language-technologies/dcep" TargetMode="External"/><Relationship Id="rId5" Type="http://schemas.openxmlformats.org/officeDocument/2006/relationships/hyperlink" Target="https://ec.europa.eu/jrc/en/language-technologies/dgt-acquis" TargetMode="External"/><Relationship Id="rId4" Type="http://schemas.openxmlformats.org/officeDocument/2006/relationships/hyperlink" Target="http://ipsc.jrc.ec.europa.eu/index.php?id=19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tt.uji.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corp.ox.ac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2816"/>
            <a:ext cx="8302027" cy="2232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pl-PL" sz="4800" b="1" i="1" dirty="0" err="1" smtClean="0"/>
              <a:t>Corpora</a:t>
            </a:r>
            <a:r>
              <a:rPr lang="pl-PL" sz="4800" b="1" i="1" dirty="0" smtClean="0"/>
              <a:t> </a:t>
            </a:r>
            <a:r>
              <a:rPr lang="pl-PL" sz="4800" b="1" i="1" dirty="0" err="1" smtClean="0"/>
              <a:t>in</a:t>
            </a:r>
            <a:r>
              <a:rPr lang="pl-PL" sz="4800" b="1" i="1" dirty="0" smtClean="0"/>
              <a:t> Legal </a:t>
            </a:r>
            <a:r>
              <a:rPr lang="pl-PL" sz="4800" b="1" i="1" dirty="0" err="1" smtClean="0"/>
              <a:t>Translation</a:t>
            </a:r>
            <a:r>
              <a:rPr lang="pl-PL" sz="4800" b="1" i="1" dirty="0" smtClean="0"/>
              <a:t>: </a:t>
            </a:r>
            <a:br>
              <a:rPr lang="pl-PL" sz="4800" b="1" i="1" dirty="0" smtClean="0"/>
            </a:br>
            <a:r>
              <a:rPr lang="pl-PL" sz="4800" b="1" i="1" dirty="0" err="1" smtClean="0"/>
              <a:t>Practical</a:t>
            </a:r>
            <a:r>
              <a:rPr lang="pl-PL" sz="4800" b="1" i="1" dirty="0" smtClean="0"/>
              <a:t> </a:t>
            </a:r>
            <a:r>
              <a:rPr lang="pl-PL" sz="4800" b="1" i="1" dirty="0" err="1" smtClean="0"/>
              <a:t>Applications</a:t>
            </a:r>
            <a:endParaRPr lang="en-GB" sz="2400" i="1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6048" y="5085184"/>
            <a:ext cx="6304632" cy="59628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2000" b="1" dirty="0" smtClean="0">
                <a:solidFill>
                  <a:srgbClr val="0000FF"/>
                </a:solidFill>
              </a:rPr>
              <a:t>                                </a:t>
            </a:r>
            <a:endParaRPr lang="en-GB" sz="2000" b="1" dirty="0" smtClean="0">
              <a:solidFill>
                <a:srgbClr val="0000FF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5728A-E1BA-4631-A43A-238D0D82396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635896" y="4725144"/>
            <a:ext cx="4542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76000"/>
              <a:defRPr/>
            </a:pPr>
            <a:r>
              <a:rPr lang="pl-PL" sz="2000" b="1" dirty="0" smtClean="0">
                <a:latin typeface="Bookman Old Style"/>
                <a:ea typeface="+mj-ea"/>
                <a:cs typeface="+mj-cs"/>
              </a:rPr>
              <a:t>Dr hab. Łucja </a:t>
            </a:r>
            <a:r>
              <a:rPr lang="pl-PL" sz="2000" b="1" dirty="0">
                <a:latin typeface="Bookman Old Style"/>
                <a:ea typeface="+mj-ea"/>
                <a:cs typeface="+mj-cs"/>
              </a:rPr>
              <a:t>Biel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76000"/>
              <a:defRPr/>
            </a:pPr>
            <a:r>
              <a:rPr lang="pl-PL" sz="2000" b="1" dirty="0" err="1" smtClean="0">
                <a:latin typeface="Bookman Old Style"/>
                <a:ea typeface="+mj-ea"/>
                <a:cs typeface="+mj-cs"/>
              </a:rPr>
              <a:t>Institute</a:t>
            </a:r>
            <a:r>
              <a:rPr lang="pl-PL" sz="2000" b="1" dirty="0" smtClean="0">
                <a:latin typeface="Bookman Old Style"/>
                <a:ea typeface="+mj-ea"/>
                <a:cs typeface="+mj-cs"/>
              </a:rPr>
              <a:t> of Applied </a:t>
            </a:r>
            <a:r>
              <a:rPr lang="pl-PL" sz="2000" b="1" dirty="0" err="1" smtClean="0">
                <a:latin typeface="Bookman Old Style"/>
                <a:ea typeface="+mj-ea"/>
                <a:cs typeface="+mj-cs"/>
              </a:rPr>
              <a:t>Linguistics</a:t>
            </a:r>
            <a:endParaRPr lang="pl-PL" sz="2000" b="1" dirty="0" smtClean="0">
              <a:latin typeface="Bookman Old Style"/>
              <a:ea typeface="+mj-ea"/>
              <a:cs typeface="+mj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76000"/>
              <a:defRPr/>
            </a:pPr>
            <a:r>
              <a:rPr lang="pl-PL" sz="2000" b="1" dirty="0" err="1" smtClean="0">
                <a:latin typeface="Bookman Old Style"/>
                <a:ea typeface="+mj-ea"/>
                <a:cs typeface="+mj-cs"/>
              </a:rPr>
              <a:t>University</a:t>
            </a:r>
            <a:r>
              <a:rPr lang="pl-PL" sz="2000" b="1" dirty="0" smtClean="0">
                <a:latin typeface="Bookman Old Style"/>
                <a:ea typeface="+mj-ea"/>
                <a:cs typeface="+mj-cs"/>
              </a:rPr>
              <a:t> of </a:t>
            </a:r>
            <a:r>
              <a:rPr lang="pl-PL" sz="2000" b="1" dirty="0" err="1" smtClean="0">
                <a:latin typeface="Bookman Old Style"/>
                <a:ea typeface="+mj-ea"/>
                <a:cs typeface="+mj-cs"/>
              </a:rPr>
              <a:t>Warsaw</a:t>
            </a:r>
            <a:endParaRPr lang="pl-PL" sz="2000" b="1" dirty="0" smtClean="0">
              <a:latin typeface="Bookman Old Style"/>
              <a:ea typeface="+mj-ea"/>
              <a:cs typeface="+mj-cs"/>
            </a:endParaRPr>
          </a:p>
          <a:p>
            <a:pPr>
              <a:buClr>
                <a:srgbClr val="DDDDDD"/>
              </a:buClr>
              <a:buSzPct val="76000"/>
              <a:defRPr/>
            </a:pPr>
            <a:r>
              <a:rPr lang="pl-PL" sz="2000" b="1" dirty="0">
                <a:solidFill>
                  <a:srgbClr val="0000FF"/>
                </a:solidFill>
              </a:rPr>
              <a:t>l.biel@uw.edu.pl</a:t>
            </a:r>
            <a:endParaRPr lang="en-GB" sz="2000" b="1" dirty="0">
              <a:solidFill>
                <a:srgbClr val="0000FF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76000"/>
              <a:defRPr/>
            </a:pPr>
            <a:endParaRPr lang="pl-PL" sz="2000" b="1" dirty="0">
              <a:latin typeface="Bookman Old Style"/>
              <a:ea typeface="+mj-ea"/>
              <a:cs typeface="+mj-cs"/>
            </a:endParaRPr>
          </a:p>
        </p:txBody>
      </p:sp>
      <p:pic>
        <p:nvPicPr>
          <p:cNvPr id="3" name="Picture 2" descr="C:\Users\Lucja\Desktop\logo_i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169128" cy="11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80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4604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Nowa generacja słowników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Słowniki (ogólne) opracowane na korpusach</a:t>
            </a:r>
          </a:p>
          <a:p>
            <a:endParaRPr lang="pl-PL" sz="3200" dirty="0" smtClean="0"/>
          </a:p>
          <a:p>
            <a:r>
              <a:rPr lang="pl-PL" sz="3200" dirty="0" smtClean="0"/>
              <a:t>Słowniki kolokacji</a:t>
            </a:r>
          </a:p>
          <a:p>
            <a:pPr lvl="1"/>
            <a:r>
              <a:rPr lang="pl-PL" sz="3000" dirty="0" smtClean="0"/>
              <a:t>Mirosław Bańko – </a:t>
            </a:r>
            <a:r>
              <a:rPr lang="pl-PL" sz="3000" i="1" dirty="0" smtClean="0"/>
              <a:t>Słownik dobrego stylu, czyli wyrazy, które się lubią. </a:t>
            </a:r>
            <a:r>
              <a:rPr lang="pl-PL" sz="3000" dirty="0" smtClean="0"/>
              <a:t>PWN</a:t>
            </a:r>
            <a:endParaRPr lang="pl-PL" sz="3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Availability</a:t>
            </a:r>
            <a:r>
              <a:rPr lang="pl-PL" dirty="0" smtClean="0"/>
              <a:t> of legal </a:t>
            </a:r>
            <a:r>
              <a:rPr lang="pl-PL" dirty="0" err="1" smtClean="0"/>
              <a:t>corpus</a:t>
            </a:r>
            <a:r>
              <a:rPr lang="pl-PL" dirty="0" smtClean="0"/>
              <a:t> </a:t>
            </a:r>
            <a:r>
              <a:rPr lang="pl-PL" dirty="0" err="1" smtClean="0"/>
              <a:t>tools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136904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800" dirty="0" smtClean="0"/>
              <a:t>R</a:t>
            </a:r>
            <a:r>
              <a:rPr lang="en-US" sz="2800" dirty="0" err="1" smtClean="0"/>
              <a:t>elatively</a:t>
            </a:r>
            <a:r>
              <a:rPr lang="en-US" sz="2800" dirty="0" smtClean="0"/>
              <a:t> little efforts devoted to the development of corpus-based tools intended to assist legal translators in their work </a:t>
            </a:r>
            <a:endParaRPr lang="pl-PL" sz="2800" dirty="0" smtClean="0"/>
          </a:p>
          <a:p>
            <a:pPr lvl="1">
              <a:spcAft>
                <a:spcPts val="600"/>
              </a:spcAft>
            </a:pPr>
            <a:r>
              <a:rPr lang="pl-PL" sz="2600" u="sng" dirty="0" smtClean="0"/>
              <a:t>limited</a:t>
            </a:r>
            <a:r>
              <a:rPr lang="pl-PL" sz="2600" dirty="0" smtClean="0"/>
              <a:t> </a:t>
            </a:r>
            <a:r>
              <a:rPr lang="pl-PL" sz="2600" dirty="0" err="1" smtClean="0"/>
              <a:t>corpus</a:t>
            </a:r>
            <a:r>
              <a:rPr lang="pl-PL" sz="2600" dirty="0" smtClean="0"/>
              <a:t> resources , </a:t>
            </a:r>
            <a:r>
              <a:rPr lang="pl-PL" sz="2600" dirty="0" err="1" smtClean="0"/>
              <a:t>in</a:t>
            </a:r>
            <a:r>
              <a:rPr lang="pl-PL" sz="2600" dirty="0" smtClean="0"/>
              <a:t> </a:t>
            </a:r>
            <a:r>
              <a:rPr lang="pl-PL" sz="2600" dirty="0" err="1" smtClean="0"/>
              <a:t>particular</a:t>
            </a:r>
            <a:r>
              <a:rPr lang="pl-PL" sz="2600" dirty="0" smtClean="0"/>
              <a:t> for </a:t>
            </a:r>
            <a:r>
              <a:rPr lang="pl-PL" sz="2600" dirty="0" err="1" smtClean="0"/>
              <a:t>lesser</a:t>
            </a:r>
            <a:r>
              <a:rPr lang="pl-PL" sz="2600" dirty="0" smtClean="0"/>
              <a:t> </a:t>
            </a:r>
            <a:r>
              <a:rPr lang="pl-PL" sz="2600" dirty="0" err="1" smtClean="0"/>
              <a:t>used</a:t>
            </a:r>
            <a:r>
              <a:rPr lang="pl-PL" sz="2600" dirty="0" smtClean="0"/>
              <a:t> </a:t>
            </a:r>
            <a:r>
              <a:rPr lang="pl-PL" sz="2600" dirty="0" err="1" smtClean="0"/>
              <a:t>languages</a:t>
            </a:r>
            <a:endParaRPr lang="pl-PL" sz="2600" dirty="0" smtClean="0"/>
          </a:p>
          <a:p>
            <a:pPr lvl="1">
              <a:spcAft>
                <a:spcPts val="600"/>
              </a:spcAft>
            </a:pPr>
            <a:r>
              <a:rPr lang="pl-PL" sz="2600" dirty="0" smtClean="0"/>
              <a:t>limited </a:t>
            </a:r>
            <a:r>
              <a:rPr lang="pl-PL" sz="2600" u="sng" dirty="0" err="1" smtClean="0"/>
              <a:t>accessibility</a:t>
            </a:r>
            <a:r>
              <a:rPr lang="pl-PL" sz="2600" dirty="0" smtClean="0"/>
              <a:t> of </a:t>
            </a:r>
            <a:r>
              <a:rPr lang="pl-PL" sz="2600" dirty="0" err="1" smtClean="0"/>
              <a:t>corpus</a:t>
            </a:r>
            <a:r>
              <a:rPr lang="pl-PL" sz="2600" dirty="0" smtClean="0"/>
              <a:t> resources</a:t>
            </a:r>
          </a:p>
          <a:p>
            <a:pPr lvl="1">
              <a:spcAft>
                <a:spcPts val="600"/>
              </a:spcAft>
            </a:pPr>
            <a:r>
              <a:rPr lang="pl-PL" sz="2600" dirty="0" smtClean="0"/>
              <a:t> </a:t>
            </a:r>
            <a:r>
              <a:rPr lang="pl-PL" sz="2600" u="sng" dirty="0" err="1" smtClean="0"/>
              <a:t>confidentiality</a:t>
            </a:r>
            <a:r>
              <a:rPr lang="pl-PL" sz="2600" dirty="0" smtClean="0"/>
              <a:t> of legal </a:t>
            </a:r>
            <a:r>
              <a:rPr lang="pl-PL" sz="2600" dirty="0" err="1" smtClean="0"/>
              <a:t>texts</a:t>
            </a:r>
            <a:r>
              <a:rPr lang="pl-PL" sz="2600" dirty="0" smtClean="0"/>
              <a:t> and </a:t>
            </a:r>
            <a:r>
              <a:rPr lang="pl-PL" sz="2600" dirty="0" err="1" smtClean="0"/>
              <a:t>related</a:t>
            </a:r>
            <a:r>
              <a:rPr lang="pl-PL" sz="2600" dirty="0" smtClean="0"/>
              <a:t> </a:t>
            </a:r>
            <a:r>
              <a:rPr lang="pl-PL" sz="2600" dirty="0" err="1" smtClean="0"/>
              <a:t>corpus</a:t>
            </a:r>
            <a:r>
              <a:rPr lang="pl-PL" sz="2600" dirty="0" smtClean="0"/>
              <a:t> design </a:t>
            </a:r>
            <a:r>
              <a:rPr lang="pl-PL" sz="2600" dirty="0" err="1" smtClean="0"/>
              <a:t>limitations</a:t>
            </a:r>
            <a:r>
              <a:rPr lang="pl-PL" sz="2600" dirty="0" smtClean="0"/>
              <a:t> </a:t>
            </a:r>
            <a:r>
              <a:rPr lang="pl-PL" sz="2600" dirty="0" smtClean="0">
                <a:sym typeface="Wingdings" pitchFamily="2" charset="2"/>
              </a:rPr>
              <a:t> </a:t>
            </a:r>
            <a:r>
              <a:rPr lang="pl-PL" sz="2600" dirty="0" err="1" smtClean="0">
                <a:sym typeface="Wingdings" pitchFamily="2" charset="2"/>
              </a:rPr>
              <a:t>legicentrism</a:t>
            </a:r>
            <a:endParaRPr lang="pl-PL" sz="2600" dirty="0" smtClean="0"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pl-PL" sz="2800" b="1" dirty="0" err="1" smtClean="0">
                <a:sym typeface="Wingdings" pitchFamily="2" charset="2"/>
              </a:rPr>
              <a:t>lack</a:t>
            </a:r>
            <a:r>
              <a:rPr lang="pl-PL" sz="2800" b="1" dirty="0" smtClean="0">
                <a:sym typeface="Wingdings" pitchFamily="2" charset="2"/>
              </a:rPr>
              <a:t> of </a:t>
            </a:r>
            <a:r>
              <a:rPr lang="pl-PL" sz="2800" b="1" dirty="0" err="1" smtClean="0">
                <a:sym typeface="Wingdings" pitchFamily="2" charset="2"/>
              </a:rPr>
              <a:t>integration</a:t>
            </a:r>
            <a:r>
              <a:rPr lang="pl-PL" sz="2800" b="1" dirty="0" smtClean="0">
                <a:sym typeface="Wingdings" pitchFamily="2" charset="2"/>
              </a:rPr>
              <a:t> </a:t>
            </a:r>
            <a:r>
              <a:rPr lang="pl-PL" sz="2800" dirty="0" smtClean="0">
                <a:sym typeface="Wingdings" pitchFamily="2" charset="2"/>
              </a:rPr>
              <a:t>of </a:t>
            </a:r>
            <a:r>
              <a:rPr lang="pl-PL" sz="2800" dirty="0" err="1" smtClean="0">
                <a:sym typeface="Wingdings" pitchFamily="2" charset="2"/>
              </a:rPr>
              <a:t>corpus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tools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with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CAT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tools</a:t>
            </a:r>
            <a:endParaRPr lang="pl-PL" sz="2800" dirty="0" smtClean="0">
              <a:sym typeface="Wingdings" pitchFamily="2" charset="2"/>
            </a:endParaRPr>
          </a:p>
          <a:p>
            <a:pPr>
              <a:buNone/>
            </a:pPr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pl-PL" dirty="0" err="1" smtClean="0"/>
              <a:t>Examples</a:t>
            </a:r>
            <a:r>
              <a:rPr lang="pl-PL" dirty="0" smtClean="0"/>
              <a:t> of legal </a:t>
            </a:r>
            <a:r>
              <a:rPr lang="pl-PL" dirty="0" err="1" smtClean="0"/>
              <a:t>corpora</a:t>
            </a:r>
            <a:r>
              <a:rPr lang="pl-PL" dirty="0" smtClean="0"/>
              <a:t> (EN)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445224"/>
          </a:xfrm>
        </p:spPr>
        <p:txBody>
          <a:bodyPr>
            <a:normAutofit fontScale="92500" lnSpcReduction="10000"/>
          </a:bodyPr>
          <a:lstStyle/>
          <a:p>
            <a:r>
              <a:rPr lang="pl-PL" sz="2000" b="1" dirty="0" err="1" smtClean="0"/>
              <a:t>BoLC</a:t>
            </a:r>
            <a:r>
              <a:rPr lang="pl-PL" sz="2000" b="1" dirty="0" smtClean="0"/>
              <a:t> Bononia Legal Corpus </a:t>
            </a:r>
            <a:r>
              <a:rPr lang="pl-PL" sz="2000" dirty="0" smtClean="0">
                <a:hlinkClick r:id="rId3"/>
              </a:rPr>
              <a:t>http://corpora.dslo.unibo.it/BoLC/BOLCCorpQueryENG.html</a:t>
            </a:r>
            <a:r>
              <a:rPr lang="pl-PL" sz="2000" dirty="0" smtClean="0"/>
              <a:t> (</a:t>
            </a:r>
            <a:r>
              <a:rPr lang="pl-PL" sz="2000" dirty="0" err="1" smtClean="0"/>
              <a:t>UK</a:t>
            </a:r>
            <a:r>
              <a:rPr lang="pl-PL" sz="2000" dirty="0" smtClean="0"/>
              <a:t> </a:t>
            </a:r>
            <a:r>
              <a:rPr lang="pl-PL" sz="2000" dirty="0" err="1" smtClean="0"/>
              <a:t>Acts</a:t>
            </a:r>
            <a:r>
              <a:rPr lang="pl-PL" sz="2000" dirty="0" smtClean="0"/>
              <a:t> of </a:t>
            </a:r>
            <a:r>
              <a:rPr lang="pl-PL" sz="2000" dirty="0" err="1" smtClean="0"/>
              <a:t>Parliament</a:t>
            </a:r>
            <a:r>
              <a:rPr lang="pl-PL" sz="2000" dirty="0" smtClean="0"/>
              <a:t>)</a:t>
            </a:r>
          </a:p>
          <a:p>
            <a:r>
              <a:rPr lang="pl-PL" sz="2000" b="1" dirty="0" smtClean="0"/>
              <a:t>JRC Acquis </a:t>
            </a:r>
            <a:r>
              <a:rPr lang="pl-PL" sz="2000" dirty="0" smtClean="0"/>
              <a:t>– </a:t>
            </a:r>
            <a:r>
              <a:rPr lang="pl-PL" sz="2000" dirty="0" err="1" smtClean="0"/>
              <a:t>Multilingual</a:t>
            </a:r>
            <a:r>
              <a:rPr lang="pl-PL" sz="2000" dirty="0" smtClean="0"/>
              <a:t> </a:t>
            </a:r>
            <a:r>
              <a:rPr lang="pl-PL" sz="2000" dirty="0" err="1" smtClean="0"/>
              <a:t>Parallel</a:t>
            </a:r>
            <a:r>
              <a:rPr lang="pl-PL" sz="2000" dirty="0" smtClean="0"/>
              <a:t> Corpus </a:t>
            </a:r>
            <a:r>
              <a:rPr lang="pl-PL" sz="2000" dirty="0" smtClean="0">
                <a:hlinkClick r:id="rId4"/>
              </a:rPr>
              <a:t>http://ipsc.jrc.ec.europa.eu/index.php?id=198</a:t>
            </a:r>
            <a:endParaRPr lang="pl-PL" sz="2000" dirty="0" smtClean="0"/>
          </a:p>
          <a:p>
            <a:r>
              <a:rPr lang="pl-PL" sz="2000" b="1" dirty="0" smtClean="0"/>
              <a:t>DGT Acquis 2004-2011 </a:t>
            </a:r>
            <a:r>
              <a:rPr lang="pl-PL" sz="2000" dirty="0" smtClean="0">
                <a:hlinkClick r:id="rId5"/>
              </a:rPr>
              <a:t>https://ec.europa.eu/jrc/en/language-technologies/dgt-acquis</a:t>
            </a:r>
            <a:endParaRPr lang="pl-PL" sz="2000" dirty="0" smtClean="0"/>
          </a:p>
          <a:p>
            <a:r>
              <a:rPr lang="pl-PL" sz="2000" b="1" dirty="0" err="1" smtClean="0"/>
              <a:t>DCEP</a:t>
            </a:r>
            <a:r>
              <a:rPr lang="pl-PL" sz="2000" b="1" dirty="0" smtClean="0"/>
              <a:t> Digital Corpus of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European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Parliament</a:t>
            </a:r>
            <a:r>
              <a:rPr lang="pl-PL" sz="2000" b="1" dirty="0" smtClean="0"/>
              <a:t> </a:t>
            </a:r>
            <a:r>
              <a:rPr lang="pl-PL" sz="2000" dirty="0" smtClean="0">
                <a:hlinkClick r:id="rId6"/>
              </a:rPr>
              <a:t>https://ec.europa.eu/jrc/en/language-technologies/dcep</a:t>
            </a:r>
            <a:r>
              <a:rPr lang="pl-PL" sz="2000" dirty="0" smtClean="0"/>
              <a:t> </a:t>
            </a:r>
          </a:p>
          <a:p>
            <a:r>
              <a:rPr lang="pl-PL" sz="2000" b="1" dirty="0" err="1" smtClean="0"/>
              <a:t>The</a:t>
            </a:r>
            <a:r>
              <a:rPr lang="pl-PL" sz="2000" b="1" dirty="0" smtClean="0"/>
              <a:t> Old </a:t>
            </a:r>
            <a:r>
              <a:rPr lang="pl-PL" sz="2000" b="1" dirty="0" err="1" smtClean="0"/>
              <a:t>Bailey</a:t>
            </a:r>
            <a:r>
              <a:rPr lang="pl-PL" sz="2000" b="1" dirty="0" smtClean="0"/>
              <a:t> Corpus – </a:t>
            </a:r>
            <a:r>
              <a:rPr lang="pl-PL" sz="2000" dirty="0" smtClean="0"/>
              <a:t>a </a:t>
            </a:r>
            <a:r>
              <a:rPr lang="pl-PL" sz="2000" dirty="0" err="1" smtClean="0"/>
              <a:t>balanced</a:t>
            </a:r>
            <a:r>
              <a:rPr lang="pl-PL" sz="2000" dirty="0" smtClean="0"/>
              <a:t> </a:t>
            </a:r>
            <a:r>
              <a:rPr lang="pl-PL" sz="2000" dirty="0" err="1" smtClean="0"/>
              <a:t>subset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digitalised</a:t>
            </a:r>
            <a:r>
              <a:rPr lang="pl-PL" sz="2000" dirty="0" smtClean="0"/>
              <a:t> </a:t>
            </a:r>
            <a:r>
              <a:rPr lang="pl-PL" sz="2000" dirty="0" err="1" smtClean="0"/>
              <a:t>proceedings</a:t>
            </a:r>
            <a:r>
              <a:rPr lang="pl-PL" sz="2000" dirty="0" smtClean="0"/>
              <a:t> </a:t>
            </a:r>
            <a:r>
              <a:rPr lang="pl-PL" sz="2000" dirty="0" err="1" smtClean="0"/>
              <a:t>from</a:t>
            </a:r>
            <a:r>
              <a:rPr lang="en-US" sz="2000" dirty="0" smtClean="0"/>
              <a:t> 1720 to 1913</a:t>
            </a:r>
            <a:r>
              <a:rPr lang="pl-PL" sz="2000" dirty="0" smtClean="0"/>
              <a:t> </a:t>
            </a:r>
            <a:r>
              <a:rPr lang="pl-PL" sz="2000" dirty="0" smtClean="0">
                <a:hlinkClick r:id="rId7"/>
              </a:rPr>
              <a:t>http://www.uni-giessen.de/oldbaileycorpus/search.html</a:t>
            </a:r>
            <a:r>
              <a:rPr lang="pl-PL" sz="2000" dirty="0" smtClean="0"/>
              <a:t>,  14m </a:t>
            </a:r>
            <a:r>
              <a:rPr lang="pl-PL" sz="2000" dirty="0" err="1" smtClean="0"/>
              <a:t>words</a:t>
            </a:r>
            <a:endParaRPr lang="pl-PL" sz="2000" dirty="0" smtClean="0"/>
          </a:p>
          <a:p>
            <a:r>
              <a:rPr lang="pl-PL" sz="2000" b="1" dirty="0" smtClean="0"/>
              <a:t>Cambridge Corpus of Legal </a:t>
            </a:r>
            <a:r>
              <a:rPr lang="pl-PL" sz="2000" b="1" dirty="0" err="1" smtClean="0"/>
              <a:t>English</a:t>
            </a:r>
            <a:r>
              <a:rPr lang="pl-PL" sz="2000" b="1" dirty="0" smtClean="0"/>
              <a:t> </a:t>
            </a:r>
            <a:r>
              <a:rPr lang="pl-PL" sz="2000" dirty="0" smtClean="0">
                <a:hlinkClick r:id="rId8"/>
              </a:rPr>
              <a:t>http://www.cambridge.org/gb/elt/catalogue/subject/custom/item3646600/Cambridge-English-Corpus-Cambridge-Corpus-of-Legal-English</a:t>
            </a:r>
            <a:r>
              <a:rPr lang="pl-PL" sz="2000" dirty="0" smtClean="0"/>
              <a:t> </a:t>
            </a:r>
          </a:p>
          <a:p>
            <a:endParaRPr lang="pl-PL" sz="2000" dirty="0" smtClean="0"/>
          </a:p>
          <a:p>
            <a:r>
              <a:rPr lang="pl-PL" sz="1800" dirty="0" smtClean="0"/>
              <a:t>More </a:t>
            </a:r>
            <a:r>
              <a:rPr lang="pl-PL" sz="1800" dirty="0" err="1" smtClean="0"/>
              <a:t>information</a:t>
            </a:r>
            <a:r>
              <a:rPr lang="pl-PL" sz="1800" dirty="0" smtClean="0"/>
              <a:t> </a:t>
            </a:r>
            <a:r>
              <a:rPr lang="pl-PL" sz="1800" dirty="0" err="1" smtClean="0"/>
              <a:t>Pontrandolfo</a:t>
            </a:r>
            <a:r>
              <a:rPr lang="pl-PL" sz="1800" dirty="0" smtClean="0"/>
              <a:t>, G. (2012) ‟Legal </a:t>
            </a:r>
            <a:r>
              <a:rPr lang="pl-PL" sz="1800" dirty="0" err="1" smtClean="0"/>
              <a:t>Corpora</a:t>
            </a:r>
            <a:r>
              <a:rPr lang="pl-PL" sz="1800" dirty="0" smtClean="0"/>
              <a:t>: an </a:t>
            </a:r>
            <a:r>
              <a:rPr lang="pl-PL" sz="1800" dirty="0" err="1" smtClean="0"/>
              <a:t>overview</a:t>
            </a:r>
            <a:r>
              <a:rPr lang="pl-PL" sz="1800" dirty="0" smtClean="0"/>
              <a:t>” </a:t>
            </a:r>
            <a:r>
              <a:rPr lang="it-IT" sz="1800" i="1" dirty="0" smtClean="0"/>
              <a:t>Rivista Internazionale di Tecnica della Traduzione</a:t>
            </a:r>
            <a:r>
              <a:rPr lang="it-IT" sz="1800" dirty="0" smtClean="0"/>
              <a:t> 14, pp. 121-136</a:t>
            </a:r>
            <a:r>
              <a:rPr lang="pl-PL" sz="1800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620000" cy="1143000"/>
          </a:xfrm>
        </p:spPr>
        <p:txBody>
          <a:bodyPr/>
          <a:lstStyle/>
          <a:p>
            <a:r>
              <a:rPr lang="pl-PL" dirty="0" smtClean="0"/>
              <a:t>Oprogramowanie</a:t>
            </a:r>
            <a:endParaRPr lang="pl-PL" dirty="0"/>
          </a:p>
        </p:txBody>
      </p:sp>
      <p:pic>
        <p:nvPicPr>
          <p:cNvPr id="7" name="Symbol zastępczy zawartości 6" descr="Bez tytuł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8388424" cy="6021288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252536" y="2348880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PLC</a:t>
            </a:r>
            <a:r>
              <a:rPr lang="pl-PL" dirty="0" smtClean="0"/>
              <a:t> – </a:t>
            </a:r>
            <a:r>
              <a:rPr lang="pl-PL" dirty="0" err="1" smtClean="0"/>
              <a:t>Polish</a:t>
            </a:r>
            <a:r>
              <a:rPr lang="pl-PL" dirty="0" smtClean="0"/>
              <a:t> Law Corpus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b="1" dirty="0" smtClean="0"/>
          </a:p>
          <a:p>
            <a:r>
              <a:rPr lang="pl-PL" sz="2800" b="1" dirty="0" err="1" smtClean="0"/>
              <a:t>PLC</a:t>
            </a:r>
            <a:r>
              <a:rPr lang="pl-PL" sz="2800" b="1" dirty="0" smtClean="0"/>
              <a:t> (Korpus Polskiego Prawa) -</a:t>
            </a:r>
            <a:r>
              <a:rPr lang="pl-PL" sz="2800" dirty="0" smtClean="0"/>
              <a:t>755 ustaw; 6,8 mln słów</a:t>
            </a:r>
          </a:p>
          <a:p>
            <a:r>
              <a:rPr lang="pl-PL" sz="2800" b="1" dirty="0" err="1" smtClean="0"/>
              <a:t>KP</a:t>
            </a:r>
            <a:r>
              <a:rPr lang="pl-PL" sz="2800" b="1" dirty="0" smtClean="0"/>
              <a:t>/</a:t>
            </a:r>
            <a:r>
              <a:rPr lang="pl-PL" sz="2800" b="1" dirty="0" err="1" smtClean="0"/>
              <a:t>PLC</a:t>
            </a:r>
            <a:r>
              <a:rPr lang="pl-PL" sz="2800" b="1" dirty="0" smtClean="0"/>
              <a:t> (kodeksy, ustawy-prawo) </a:t>
            </a:r>
            <a:r>
              <a:rPr lang="pl-PL" sz="2800" dirty="0" smtClean="0"/>
              <a:t>– 50 ustaw, 1,3 mln słów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http://www.eurofog.eu/korpusy/</a:t>
            </a:r>
          </a:p>
          <a:p>
            <a:endParaRPr lang="pl-PL" b="1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18"/>
            <a:ext cx="8460432" cy="1143000"/>
          </a:xfrm>
        </p:spPr>
        <p:txBody>
          <a:bodyPr/>
          <a:lstStyle/>
          <a:p>
            <a:r>
              <a:rPr lang="pl-PL" sz="4000" dirty="0" err="1" smtClean="0"/>
              <a:t>Concordances</a:t>
            </a:r>
            <a:r>
              <a:rPr lang="pl-PL" sz="4000" dirty="0" smtClean="0"/>
              <a:t>: </a:t>
            </a:r>
            <a:r>
              <a:rPr lang="pl-PL" sz="4000" dirty="0" err="1" smtClean="0"/>
              <a:t>collocates</a:t>
            </a:r>
            <a:r>
              <a:rPr lang="pl-PL" sz="4000" dirty="0" smtClean="0"/>
              <a:t> of </a:t>
            </a:r>
            <a:r>
              <a:rPr lang="pl-PL" sz="4000" i="1" dirty="0" smtClean="0"/>
              <a:t>powództwo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5446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2174945" y="2204864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2339752" y="5445224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419872" y="2276872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396478" y="2708920"/>
            <a:ext cx="70747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445655" y="440903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3491880" y="2060848"/>
            <a:ext cx="1296144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3491880" y="2960948"/>
            <a:ext cx="1584176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396478" y="3661476"/>
            <a:ext cx="1368152" cy="4155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527884" y="5445224"/>
            <a:ext cx="1332148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38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920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53244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97688" cy="1143000"/>
          </a:xfrm>
        </p:spPr>
        <p:txBody>
          <a:bodyPr/>
          <a:lstStyle/>
          <a:p>
            <a:pPr algn="ctr"/>
            <a:r>
              <a:rPr lang="pl-PL" sz="4400" b="1" dirty="0" err="1" smtClean="0"/>
              <a:t>Advantages</a:t>
            </a:r>
            <a:r>
              <a:rPr lang="pl-PL" sz="4400" b="1" dirty="0" smtClean="0"/>
              <a:t> of </a:t>
            </a:r>
            <a:r>
              <a:rPr lang="pl-PL" sz="4400" b="1" dirty="0" err="1" smtClean="0"/>
              <a:t>corpora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57332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3600" dirty="0" smtClean="0"/>
              <a:t>help </a:t>
            </a:r>
            <a:r>
              <a:rPr lang="en-GB" sz="3600" dirty="0" smtClean="0"/>
              <a:t>raise awareness of TL conventions and help </a:t>
            </a:r>
            <a:r>
              <a:rPr lang="pl-PL" sz="3600" dirty="0" err="1" smtClean="0"/>
              <a:t>imitate</a:t>
            </a:r>
            <a:r>
              <a:rPr lang="pl-PL" sz="3600" dirty="0" smtClean="0"/>
              <a:t> </a:t>
            </a:r>
            <a:r>
              <a:rPr lang="en-GB" sz="3600" dirty="0" smtClean="0"/>
              <a:t>how lawyers write</a:t>
            </a:r>
            <a:endParaRPr lang="pl-PL" sz="3600" dirty="0" smtClean="0"/>
          </a:p>
          <a:p>
            <a:pPr>
              <a:spcAft>
                <a:spcPts val="600"/>
              </a:spcAft>
            </a:pPr>
            <a:r>
              <a:rPr lang="pl-PL" sz="3600" dirty="0" smtClean="0"/>
              <a:t>help </a:t>
            </a:r>
            <a:r>
              <a:rPr lang="pl-PL" sz="3600" dirty="0" err="1" smtClean="0"/>
              <a:t>produce</a:t>
            </a:r>
            <a:r>
              <a:rPr lang="pl-PL" sz="3600" dirty="0" smtClean="0"/>
              <a:t> </a:t>
            </a:r>
            <a:r>
              <a:rPr lang="pl-PL" sz="3600" dirty="0" err="1" smtClean="0"/>
              <a:t>more</a:t>
            </a:r>
            <a:r>
              <a:rPr lang="pl-PL" sz="3600" dirty="0" smtClean="0"/>
              <a:t> natural </a:t>
            </a:r>
            <a:r>
              <a:rPr lang="pl-PL" sz="3600" dirty="0" err="1" smtClean="0"/>
              <a:t>translations</a:t>
            </a:r>
            <a:r>
              <a:rPr lang="pl-PL" sz="3600" dirty="0" smtClean="0"/>
              <a:t>, </a:t>
            </a:r>
            <a:r>
              <a:rPr lang="pl-PL" sz="3600" dirty="0" err="1" smtClean="0"/>
              <a:t>translations</a:t>
            </a:r>
            <a:r>
              <a:rPr lang="pl-PL" sz="3600" dirty="0" smtClean="0"/>
              <a:t> </a:t>
            </a:r>
            <a:r>
              <a:rPr lang="pl-PL" sz="3600" dirty="0" err="1" smtClean="0"/>
              <a:t>which</a:t>
            </a:r>
            <a:r>
              <a:rPr lang="pl-PL" sz="3600" dirty="0" smtClean="0"/>
              <a:t> </a:t>
            </a:r>
            <a:r>
              <a:rPr lang="pl-PL" sz="3600" dirty="0" err="1" smtClean="0"/>
              <a:t>use</a:t>
            </a:r>
            <a:r>
              <a:rPr lang="pl-PL" sz="3600" dirty="0" smtClean="0"/>
              <a:t> </a:t>
            </a:r>
            <a:r>
              <a:rPr lang="pl-PL" sz="3600" dirty="0" err="1" smtClean="0"/>
              <a:t>patterns</a:t>
            </a:r>
            <a:r>
              <a:rPr lang="pl-PL" sz="3600" dirty="0" smtClean="0"/>
              <a:t> </a:t>
            </a:r>
            <a:r>
              <a:rPr lang="pl-PL" sz="3600" dirty="0" err="1" smtClean="0"/>
              <a:t>which</a:t>
            </a:r>
            <a:r>
              <a:rPr lang="pl-PL" sz="3600" dirty="0" smtClean="0"/>
              <a:t> </a:t>
            </a:r>
            <a:r>
              <a:rPr lang="pl-PL" sz="3600" dirty="0" err="1" smtClean="0"/>
              <a:t>are</a:t>
            </a:r>
            <a:r>
              <a:rPr lang="pl-PL" sz="3600" dirty="0" smtClean="0"/>
              <a:t> not </a:t>
            </a:r>
            <a:r>
              <a:rPr lang="pl-PL" sz="3600" dirty="0" err="1" smtClean="0"/>
              <a:t>only</a:t>
            </a:r>
            <a:r>
              <a:rPr lang="pl-PL" sz="3600" dirty="0" smtClean="0"/>
              <a:t> </a:t>
            </a:r>
            <a:r>
              <a:rPr lang="pl-PL" sz="3600" dirty="0" err="1" smtClean="0"/>
              <a:t>possible</a:t>
            </a:r>
            <a:r>
              <a:rPr lang="pl-PL" sz="3600" dirty="0" smtClean="0"/>
              <a:t> but </a:t>
            </a:r>
            <a:r>
              <a:rPr lang="pl-PL" sz="3600" dirty="0" err="1" smtClean="0"/>
              <a:t>also</a:t>
            </a:r>
            <a:r>
              <a:rPr lang="pl-PL" sz="3600" dirty="0" smtClean="0"/>
              <a:t> </a:t>
            </a:r>
            <a:r>
              <a:rPr lang="pl-PL" sz="3600" u="sng" dirty="0" err="1" smtClean="0"/>
              <a:t>typical</a:t>
            </a:r>
            <a:r>
              <a:rPr lang="pl-PL" sz="3600" dirty="0" smtClean="0"/>
              <a:t> of legal TL</a:t>
            </a:r>
          </a:p>
          <a:p>
            <a:pPr>
              <a:spcAft>
                <a:spcPts val="600"/>
              </a:spcAft>
            </a:pPr>
            <a:r>
              <a:rPr lang="pl-PL" sz="3600" dirty="0" err="1" smtClean="0"/>
              <a:t>more</a:t>
            </a:r>
            <a:r>
              <a:rPr lang="pl-PL" sz="3600" dirty="0" smtClean="0"/>
              <a:t> </a:t>
            </a:r>
            <a:r>
              <a:rPr lang="pl-PL" sz="3600" dirty="0" err="1" smtClean="0"/>
              <a:t>nuanced</a:t>
            </a:r>
            <a:r>
              <a:rPr lang="pl-PL" sz="3600" dirty="0" smtClean="0"/>
              <a:t> </a:t>
            </a:r>
            <a:r>
              <a:rPr lang="pl-PL" sz="3600" dirty="0" err="1" smtClean="0"/>
              <a:t>terminology</a:t>
            </a:r>
            <a:r>
              <a:rPr lang="pl-PL" sz="3600" dirty="0" smtClean="0"/>
              <a:t>/</a:t>
            </a:r>
            <a:r>
              <a:rPr lang="pl-PL" sz="3600" dirty="0" err="1" smtClean="0"/>
              <a:t>phraseology</a:t>
            </a:r>
            <a:r>
              <a:rPr lang="pl-PL" sz="3600" dirty="0" smtClean="0"/>
              <a:t> </a:t>
            </a:r>
            <a:r>
              <a:rPr lang="pl-PL" sz="3600" dirty="0" err="1" smtClean="0"/>
              <a:t>work</a:t>
            </a:r>
            <a:endParaRPr lang="pl-PL" sz="3600" dirty="0" smtClean="0"/>
          </a:p>
          <a:p>
            <a:pPr>
              <a:buNone/>
            </a:pP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26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Corpus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499715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pl-PL" sz="2600" dirty="0" smtClean="0"/>
              <a:t>   </a:t>
            </a:r>
            <a:r>
              <a:rPr lang="pl-PL" sz="3200" dirty="0" smtClean="0"/>
              <a:t>A b</a:t>
            </a:r>
            <a:r>
              <a:rPr lang="en-US" sz="3200" dirty="0" err="1" smtClean="0"/>
              <a:t>ody</a:t>
            </a:r>
            <a:r>
              <a:rPr lang="en-US" sz="3200" dirty="0" smtClean="0"/>
              <a:t> of</a:t>
            </a:r>
            <a:r>
              <a:rPr lang="pl-PL" sz="3200" dirty="0" smtClean="0"/>
              <a:t>  </a:t>
            </a:r>
            <a:r>
              <a:rPr lang="en-US" sz="3200" dirty="0" smtClean="0"/>
              <a:t>language representative of a particular variety of language or genre</a:t>
            </a:r>
            <a:r>
              <a:rPr lang="pl-PL" sz="3200" dirty="0" smtClean="0"/>
              <a:t> </a:t>
            </a:r>
            <a:r>
              <a:rPr lang="en-US" sz="3200" dirty="0" smtClean="0"/>
              <a:t>which is collected and stored in </a:t>
            </a:r>
            <a:r>
              <a:rPr lang="pl-PL" sz="3200" dirty="0" smtClean="0"/>
              <a:t>e</a:t>
            </a:r>
            <a:r>
              <a:rPr lang="en-US" sz="3200" dirty="0" err="1" smtClean="0"/>
              <a:t>lectronic</a:t>
            </a:r>
            <a:r>
              <a:rPr lang="en-US" sz="3200" dirty="0" smtClean="0"/>
              <a:t> form </a:t>
            </a:r>
            <a:r>
              <a:rPr lang="pl-PL" sz="3200" dirty="0" smtClean="0"/>
              <a:t>(</a:t>
            </a:r>
            <a:r>
              <a:rPr lang="en-US" sz="3200" dirty="0" smtClean="0"/>
              <a:t>for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purpose</a:t>
            </a:r>
            <a:r>
              <a:rPr lang="pl-PL" sz="3200" dirty="0" smtClean="0"/>
              <a:t> of </a:t>
            </a:r>
            <a:r>
              <a:rPr lang="pl-PL" sz="3200" dirty="0" err="1" smtClean="0"/>
              <a:t>linguistic</a:t>
            </a:r>
            <a:r>
              <a:rPr lang="pl-PL" sz="3200" dirty="0" smtClean="0"/>
              <a:t> </a:t>
            </a:r>
            <a:r>
              <a:rPr lang="pl-PL" sz="3200" dirty="0" err="1" smtClean="0"/>
              <a:t>analysis</a:t>
            </a:r>
            <a:r>
              <a:rPr lang="pl-PL" sz="3200" dirty="0" smtClean="0"/>
              <a:t>) </a:t>
            </a:r>
            <a:endParaRPr lang="pl-PL" sz="2800" dirty="0" smtClean="0"/>
          </a:p>
          <a:p>
            <a:pPr lvl="1" algn="r">
              <a:buNone/>
            </a:pPr>
            <a:r>
              <a:rPr lang="pl-PL" sz="2800" dirty="0" smtClean="0"/>
              <a:t>(</a:t>
            </a:r>
            <a:r>
              <a:rPr lang="pl-PL" sz="2800" dirty="0" err="1" smtClean="0"/>
              <a:t>McEnery</a:t>
            </a:r>
            <a:r>
              <a:rPr lang="pl-PL" sz="2800" dirty="0" smtClean="0"/>
              <a:t> </a:t>
            </a:r>
            <a:r>
              <a:rPr lang="pl-PL" sz="2800" i="1" dirty="0" smtClean="0"/>
              <a:t>et al</a:t>
            </a:r>
            <a:r>
              <a:rPr lang="pl-PL" sz="2800" dirty="0" smtClean="0"/>
              <a:t>.)</a:t>
            </a:r>
            <a:endParaRPr lang="pl-PL" sz="2600" dirty="0" smtClean="0"/>
          </a:p>
          <a:p>
            <a:pPr lvl="1">
              <a:buNone/>
            </a:pPr>
            <a:endParaRPr lang="pl-PL" sz="2600" dirty="0" smtClean="0"/>
          </a:p>
          <a:p>
            <a:pPr lvl="1"/>
            <a:endParaRPr lang="pl-PL" sz="26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143000"/>
          </a:xfrm>
        </p:spPr>
        <p:txBody>
          <a:bodyPr/>
          <a:lstStyle/>
          <a:p>
            <a:pPr algn="ctr"/>
            <a:r>
              <a:rPr lang="pl-PL" b="1" dirty="0" err="1" smtClean="0"/>
              <a:t>DIY</a:t>
            </a:r>
            <a:r>
              <a:rPr lang="pl-PL" b="1" dirty="0" smtClean="0"/>
              <a:t>/ad hoc </a:t>
            </a:r>
            <a:r>
              <a:rPr lang="pl-PL" b="1" dirty="0" err="1" smtClean="0"/>
              <a:t>corpora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8388424" cy="5733256"/>
          </a:xfrm>
        </p:spPr>
        <p:txBody>
          <a:bodyPr>
            <a:normAutofit/>
          </a:bodyPr>
          <a:lstStyle/>
          <a:p>
            <a:r>
              <a:rPr lang="pl-PL" sz="2600" b="1" dirty="0" err="1" smtClean="0"/>
              <a:t>DIY</a:t>
            </a:r>
            <a:r>
              <a:rPr lang="pl-PL" sz="2600" b="1" dirty="0" smtClean="0"/>
              <a:t> / ad hoc </a:t>
            </a:r>
            <a:r>
              <a:rPr lang="pl-PL" sz="2600" b="1" dirty="0" err="1" smtClean="0"/>
              <a:t>corpora</a:t>
            </a:r>
            <a:r>
              <a:rPr lang="pl-PL" sz="2600" b="1" dirty="0" smtClean="0"/>
              <a:t> </a:t>
            </a:r>
            <a:r>
              <a:rPr lang="pl-PL" sz="2600" dirty="0" smtClean="0"/>
              <a:t>(</a:t>
            </a:r>
            <a:r>
              <a:rPr lang="pl-PL" sz="2600" dirty="0" err="1" smtClean="0"/>
              <a:t>Bernardini</a:t>
            </a:r>
            <a:r>
              <a:rPr lang="pl-PL" sz="2600" dirty="0" smtClean="0"/>
              <a:t> &amp; </a:t>
            </a:r>
            <a:r>
              <a:rPr lang="pl-PL" sz="2600" dirty="0" err="1" smtClean="0"/>
              <a:t>Zanettin</a:t>
            </a:r>
            <a:r>
              <a:rPr lang="pl-PL" sz="2600" dirty="0" smtClean="0"/>
              <a:t> 2000, </a:t>
            </a:r>
            <a:r>
              <a:rPr lang="pl-PL" sz="2600" dirty="0" err="1" smtClean="0"/>
              <a:t>Beeby</a:t>
            </a:r>
            <a:r>
              <a:rPr lang="pl-PL" sz="2600" dirty="0" smtClean="0"/>
              <a:t> et al. 2009), </a:t>
            </a:r>
            <a:r>
              <a:rPr lang="pl-PL" sz="2600" b="1" dirty="0" err="1" smtClean="0"/>
              <a:t>disposable</a:t>
            </a:r>
            <a:r>
              <a:rPr lang="pl-PL" sz="2600" dirty="0" smtClean="0"/>
              <a:t>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 (</a:t>
            </a:r>
            <a:r>
              <a:rPr lang="pl-PL" sz="2600" dirty="0" err="1" smtClean="0"/>
              <a:t>Varantola</a:t>
            </a:r>
            <a:r>
              <a:rPr lang="pl-PL" sz="2600" dirty="0" smtClean="0"/>
              <a:t> 2000)</a:t>
            </a:r>
          </a:p>
          <a:p>
            <a:pPr lvl="1"/>
            <a:r>
              <a:rPr lang="pl-PL" sz="2600" b="1" dirty="0" smtClean="0">
                <a:solidFill>
                  <a:srgbClr val="FF0000"/>
                </a:solidFill>
              </a:rPr>
              <a:t>Legal </a:t>
            </a:r>
            <a:r>
              <a:rPr lang="pl-PL" sz="2600" b="1" dirty="0" err="1" smtClean="0">
                <a:solidFill>
                  <a:srgbClr val="FF0000"/>
                </a:solidFill>
              </a:rPr>
              <a:t>DIY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b="1" dirty="0" err="1" smtClean="0">
                <a:solidFill>
                  <a:srgbClr val="FF0000"/>
                </a:solidFill>
              </a:rPr>
              <a:t>corpora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dirty="0" smtClean="0"/>
              <a:t>– J. </a:t>
            </a:r>
            <a:r>
              <a:rPr lang="pl-PL" sz="2600" dirty="0" smtClean="0">
                <a:solidFill>
                  <a:srgbClr val="00B0F0"/>
                </a:solidFill>
              </a:rPr>
              <a:t>Scott</a:t>
            </a:r>
            <a:r>
              <a:rPr lang="pl-PL" sz="2600" dirty="0" smtClean="0"/>
              <a:t> (2013) </a:t>
            </a:r>
            <a:r>
              <a:rPr lang="en-US" sz="2600" dirty="0" smtClean="0"/>
              <a:t>‘reliability’, ‘fitness for purpose’ and ‘authoritativeness</a:t>
            </a:r>
            <a:r>
              <a:rPr lang="pl-PL" sz="2600" dirty="0" smtClean="0"/>
              <a:t>’ </a:t>
            </a:r>
            <a:r>
              <a:rPr lang="pl-PL" sz="2600" dirty="0" err="1" smtClean="0"/>
              <a:t>rather</a:t>
            </a:r>
            <a:r>
              <a:rPr lang="pl-PL" sz="2600" dirty="0" smtClean="0"/>
              <a:t> </a:t>
            </a:r>
            <a:r>
              <a:rPr lang="pl-PL" sz="2600" dirty="0" err="1" smtClean="0"/>
              <a:t>than</a:t>
            </a:r>
            <a:r>
              <a:rPr lang="pl-PL" sz="2600" dirty="0" smtClean="0"/>
              <a:t> </a:t>
            </a:r>
            <a:r>
              <a:rPr lang="pl-PL" sz="2600" dirty="0" err="1" smtClean="0"/>
              <a:t>representativeness</a:t>
            </a:r>
            <a:r>
              <a:rPr lang="pl-PL" sz="2600" dirty="0" smtClean="0"/>
              <a:t>; a </a:t>
            </a:r>
            <a:r>
              <a:rPr lang="pl-PL" sz="2600" dirty="0" err="1" smtClean="0"/>
              <a:t>small</a:t>
            </a:r>
            <a:r>
              <a:rPr lang="pl-PL" sz="2600" dirty="0" smtClean="0"/>
              <a:t> </a:t>
            </a:r>
            <a:r>
              <a:rPr lang="pl-PL" sz="2600" dirty="0" err="1" smtClean="0"/>
              <a:t>genre-based</a:t>
            </a:r>
            <a:r>
              <a:rPr lang="pl-PL" sz="2600" dirty="0" smtClean="0"/>
              <a:t> </a:t>
            </a:r>
            <a:r>
              <a:rPr lang="pl-PL" sz="2600" dirty="0" err="1" smtClean="0"/>
              <a:t>corpus</a:t>
            </a:r>
            <a:r>
              <a:rPr lang="pl-PL" sz="2600" dirty="0" smtClean="0"/>
              <a:t> </a:t>
            </a:r>
            <a:r>
              <a:rPr lang="pl-PL" sz="2600" dirty="0" err="1" smtClean="0"/>
              <a:t>built</a:t>
            </a:r>
            <a:r>
              <a:rPr lang="pl-PL" sz="2600" dirty="0" smtClean="0"/>
              <a:t> </a:t>
            </a:r>
            <a:r>
              <a:rPr lang="pl-PL" sz="2600" dirty="0" err="1" smtClean="0"/>
              <a:t>quickly</a:t>
            </a:r>
            <a:r>
              <a:rPr lang="pl-PL" sz="2600" dirty="0" smtClean="0"/>
              <a:t> </a:t>
            </a:r>
            <a:r>
              <a:rPr lang="pl-PL" sz="2600" dirty="0" err="1" smtClean="0"/>
              <a:t>in</a:t>
            </a:r>
            <a:r>
              <a:rPr lang="pl-PL" sz="2600" dirty="0" smtClean="0"/>
              <a:t> </a:t>
            </a:r>
            <a:r>
              <a:rPr lang="pl-PL" sz="2600" dirty="0" err="1" smtClean="0"/>
              <a:t>e.g</a:t>
            </a:r>
            <a:r>
              <a:rPr lang="pl-PL" sz="2600" dirty="0" smtClean="0"/>
              <a:t>. 20 </a:t>
            </a:r>
            <a:r>
              <a:rPr lang="pl-PL" sz="2600" dirty="0" err="1" smtClean="0"/>
              <a:t>minutes</a:t>
            </a:r>
            <a:r>
              <a:rPr lang="pl-PL" sz="2600" dirty="0" smtClean="0"/>
              <a:t> to </a:t>
            </a:r>
            <a:r>
              <a:rPr lang="pl-PL" sz="2600" dirty="0" err="1" smtClean="0"/>
              <a:t>complete</a:t>
            </a:r>
            <a:r>
              <a:rPr lang="pl-PL" sz="2600" dirty="0" smtClean="0"/>
              <a:t> an </a:t>
            </a:r>
            <a:r>
              <a:rPr lang="pl-PL" sz="2600" dirty="0" err="1" smtClean="0"/>
              <a:t>assignment</a:t>
            </a:r>
            <a:endParaRPr lang="pl-PL" sz="2600" dirty="0" smtClean="0"/>
          </a:p>
          <a:p>
            <a:pPr lvl="2"/>
            <a:r>
              <a:rPr lang="pl-PL" sz="2400" dirty="0" smtClean="0"/>
              <a:t>A </a:t>
            </a:r>
            <a:r>
              <a:rPr lang="pl-PL" sz="2400" dirty="0" err="1" smtClean="0"/>
              <a:t>procedure</a:t>
            </a:r>
            <a:r>
              <a:rPr lang="pl-PL" sz="2400" dirty="0" smtClean="0"/>
              <a:t>: </a:t>
            </a:r>
            <a:r>
              <a:rPr lang="pl-PL" sz="2400" dirty="0" err="1" smtClean="0"/>
              <a:t>Defining</a:t>
            </a:r>
            <a:r>
              <a:rPr lang="pl-PL" sz="2400" dirty="0" smtClean="0"/>
              <a:t> </a:t>
            </a:r>
            <a:r>
              <a:rPr lang="pl-PL" sz="2400" dirty="0" err="1" smtClean="0"/>
              <a:t>parameters</a:t>
            </a:r>
            <a:r>
              <a:rPr lang="pl-PL" sz="2400" dirty="0" smtClean="0"/>
              <a:t>; </a:t>
            </a:r>
            <a:r>
              <a:rPr lang="pl-PL" sz="2400" dirty="0" err="1" smtClean="0"/>
              <a:t>collecting</a:t>
            </a:r>
            <a:r>
              <a:rPr lang="pl-PL" sz="2400" dirty="0" smtClean="0"/>
              <a:t> </a:t>
            </a:r>
            <a:r>
              <a:rPr lang="pl-PL" sz="2400" dirty="0" err="1" smtClean="0"/>
              <a:t>corpus</a:t>
            </a:r>
            <a:r>
              <a:rPr lang="pl-PL" sz="2400" dirty="0" smtClean="0"/>
              <a:t> </a:t>
            </a:r>
            <a:r>
              <a:rPr lang="pl-PL" sz="2400" dirty="0" err="1" smtClean="0"/>
              <a:t>material</a:t>
            </a:r>
            <a:r>
              <a:rPr lang="pl-PL" sz="2400" dirty="0" smtClean="0"/>
              <a:t>, </a:t>
            </a:r>
            <a:r>
              <a:rPr lang="pl-PL" sz="2400" dirty="0" err="1" smtClean="0"/>
              <a:t>manual</a:t>
            </a:r>
            <a:r>
              <a:rPr lang="pl-PL" sz="2400" dirty="0" smtClean="0"/>
              <a:t> </a:t>
            </a:r>
            <a:r>
              <a:rPr lang="pl-PL" sz="2400" dirty="0" err="1" smtClean="0"/>
              <a:t>assessment</a:t>
            </a:r>
            <a:r>
              <a:rPr lang="pl-PL" sz="2400" dirty="0" smtClean="0"/>
              <a:t>, OCR/</a:t>
            </a:r>
            <a:r>
              <a:rPr lang="pl-PL" sz="2400" dirty="0" err="1" smtClean="0"/>
              <a:t>batch</a:t>
            </a:r>
            <a:r>
              <a:rPr lang="pl-PL" sz="2400" dirty="0" smtClean="0"/>
              <a:t> </a:t>
            </a:r>
            <a:r>
              <a:rPr lang="pl-PL" sz="2400" dirty="0" err="1" smtClean="0"/>
              <a:t>conversion</a:t>
            </a:r>
            <a:r>
              <a:rPr lang="pl-PL" sz="2400" dirty="0" smtClean="0"/>
              <a:t>, </a:t>
            </a:r>
            <a:r>
              <a:rPr lang="pl-PL" sz="2400" dirty="0" err="1" smtClean="0"/>
              <a:t>use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translation</a:t>
            </a:r>
            <a:endParaRPr lang="pl-PL" sz="2400" dirty="0" smtClean="0"/>
          </a:p>
          <a:p>
            <a:r>
              <a:rPr lang="pl-PL" sz="2600" dirty="0" err="1" smtClean="0"/>
              <a:t>DIY</a:t>
            </a:r>
            <a:r>
              <a:rPr lang="pl-PL" sz="2600" dirty="0" smtClean="0"/>
              <a:t>/ad hoc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 a </a:t>
            </a:r>
            <a:r>
              <a:rPr lang="pl-PL" sz="2600" dirty="0" err="1" smtClean="0"/>
              <a:t>powerful</a:t>
            </a:r>
            <a:r>
              <a:rPr lang="pl-PL" sz="2600" dirty="0" smtClean="0"/>
              <a:t> </a:t>
            </a:r>
            <a:r>
              <a:rPr lang="pl-PL" sz="2600" dirty="0" err="1" smtClean="0"/>
              <a:t>tool</a:t>
            </a:r>
            <a:r>
              <a:rPr lang="pl-PL" sz="2600" dirty="0" smtClean="0"/>
              <a:t> but </a:t>
            </a:r>
            <a:r>
              <a:rPr lang="pl-PL" sz="2600" u="sng" dirty="0" err="1" smtClean="0"/>
              <a:t>more</a:t>
            </a:r>
            <a:r>
              <a:rPr lang="pl-PL" sz="2600" u="sng" dirty="0" smtClean="0"/>
              <a:t> </a:t>
            </a:r>
            <a:r>
              <a:rPr lang="pl-PL" sz="2600" u="sng" dirty="0" err="1" smtClean="0"/>
              <a:t>structured</a:t>
            </a:r>
            <a:r>
              <a:rPr lang="pl-PL" sz="2600" u="sng" dirty="0" smtClean="0"/>
              <a:t>, </a:t>
            </a:r>
            <a:r>
              <a:rPr lang="pl-PL" sz="2600" u="sng" dirty="0" err="1" smtClean="0"/>
              <a:t>representative</a:t>
            </a:r>
            <a:r>
              <a:rPr lang="pl-PL" sz="2600" u="sng" dirty="0" smtClean="0"/>
              <a:t> and </a:t>
            </a:r>
            <a:r>
              <a:rPr lang="pl-PL" sz="2600" u="sng" dirty="0" err="1" smtClean="0"/>
              <a:t>integrated</a:t>
            </a:r>
            <a:r>
              <a:rPr lang="pl-PL" sz="2600" u="sng" dirty="0" smtClean="0"/>
              <a:t> </a:t>
            </a:r>
            <a:r>
              <a:rPr lang="pl-PL" sz="2600" u="sng" dirty="0" err="1" smtClean="0"/>
              <a:t>resourced</a:t>
            </a:r>
            <a:r>
              <a:rPr lang="pl-PL" sz="2600" u="sng" dirty="0" smtClean="0"/>
              <a:t> </a:t>
            </a:r>
            <a:r>
              <a:rPr lang="pl-PL" sz="2600" u="sng" dirty="0" err="1" smtClean="0"/>
              <a:t>are</a:t>
            </a:r>
            <a:r>
              <a:rPr lang="pl-PL" sz="2600" u="sng" dirty="0" smtClean="0"/>
              <a:t> </a:t>
            </a:r>
            <a:r>
              <a:rPr lang="pl-PL" sz="2600" u="sng" dirty="0" err="1" smtClean="0"/>
              <a:t>needed</a:t>
            </a:r>
            <a:endParaRPr lang="pl-PL" sz="2600" u="sng" dirty="0" smtClean="0"/>
          </a:p>
          <a:p>
            <a:r>
              <a:rPr lang="pl-PL" sz="2600" dirty="0" err="1" smtClean="0"/>
              <a:t>Because</a:t>
            </a:r>
            <a:r>
              <a:rPr lang="pl-PL" sz="2600" dirty="0" smtClean="0"/>
              <a:t> of time </a:t>
            </a:r>
            <a:r>
              <a:rPr lang="pl-PL" sz="2600" dirty="0" err="1" smtClean="0"/>
              <a:t>pressure</a:t>
            </a:r>
            <a:r>
              <a:rPr lang="pl-PL" sz="2600" dirty="0" smtClean="0"/>
              <a:t>, </a:t>
            </a:r>
            <a:r>
              <a:rPr lang="pl-PL" sz="2600" dirty="0" err="1" smtClean="0"/>
              <a:t>translators</a:t>
            </a:r>
            <a:r>
              <a:rPr lang="pl-PL" sz="2600" dirty="0" smtClean="0"/>
              <a:t> want to </a:t>
            </a:r>
            <a:r>
              <a:rPr lang="pl-PL" sz="2600" dirty="0" err="1" smtClean="0"/>
              <a:t>use</a:t>
            </a:r>
            <a:r>
              <a:rPr lang="pl-PL" sz="2600" dirty="0" smtClean="0"/>
              <a:t>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 </a:t>
            </a:r>
            <a:r>
              <a:rPr lang="pl-PL" sz="2600" dirty="0" err="1" smtClean="0"/>
              <a:t>that</a:t>
            </a:r>
            <a:r>
              <a:rPr lang="pl-PL" sz="2600" dirty="0" smtClean="0"/>
              <a:t> </a:t>
            </a:r>
            <a:r>
              <a:rPr lang="pl-PL" sz="2600" dirty="0" err="1" smtClean="0"/>
              <a:t>are</a:t>
            </a:r>
            <a:r>
              <a:rPr lang="pl-PL" sz="2600" dirty="0" smtClean="0"/>
              <a:t> </a:t>
            </a:r>
            <a:r>
              <a:rPr lang="pl-PL" sz="2600" dirty="0" err="1" smtClean="0"/>
              <a:t>available</a:t>
            </a:r>
            <a:r>
              <a:rPr lang="pl-PL" sz="2600" dirty="0" smtClean="0"/>
              <a:t> and for </a:t>
            </a:r>
            <a:r>
              <a:rPr lang="pl-PL" sz="2600" dirty="0" err="1" smtClean="0"/>
              <a:t>free</a:t>
            </a:r>
            <a:endParaRPr lang="pl-PL" sz="2600" dirty="0" smtClean="0"/>
          </a:p>
          <a:p>
            <a:pPr lvl="1">
              <a:spcAft>
                <a:spcPts val="1200"/>
              </a:spcAft>
            </a:pPr>
            <a:endParaRPr lang="pl-PL" sz="2600" dirty="0" smtClean="0"/>
          </a:p>
          <a:p>
            <a:pPr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sz="4400" b="1" dirty="0" err="1" smtClean="0"/>
              <a:t>Recent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developments</a:t>
            </a:r>
            <a:r>
              <a:rPr lang="pl-PL" sz="4400" b="1" dirty="0" smtClean="0"/>
              <a:t>: </a:t>
            </a:r>
          </a:p>
          <a:p>
            <a:pPr algn="ctr">
              <a:buNone/>
            </a:pPr>
            <a:r>
              <a:rPr lang="pl-PL" sz="4400" b="1" dirty="0" err="1" smtClean="0"/>
              <a:t>advanced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corpus-based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tools</a:t>
            </a:r>
            <a:endParaRPr lang="pl-PL" sz="4400" b="1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143000"/>
          </a:xfrm>
        </p:spPr>
        <p:txBody>
          <a:bodyPr/>
          <a:lstStyle/>
          <a:p>
            <a:pPr algn="ctr"/>
            <a:r>
              <a:rPr lang="pl-PL" b="1" dirty="0" err="1" smtClean="0"/>
              <a:t>Qualetra</a:t>
            </a:r>
            <a:r>
              <a:rPr lang="pl-PL" b="1" dirty="0" smtClean="0"/>
              <a:t> </a:t>
            </a:r>
            <a:r>
              <a:rPr lang="pl-PL" b="1" dirty="0" err="1" smtClean="0"/>
              <a:t>project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8388424" cy="558924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 </a:t>
            </a:r>
            <a:r>
              <a:rPr lang="pl-PL" sz="2800" dirty="0" err="1" smtClean="0"/>
              <a:t>consortium</a:t>
            </a:r>
            <a:r>
              <a:rPr lang="pl-PL" sz="2800" dirty="0" smtClean="0"/>
              <a:t> </a:t>
            </a:r>
            <a:r>
              <a:rPr lang="pl-PL" sz="2800" dirty="0" err="1" smtClean="0"/>
              <a:t>led</a:t>
            </a:r>
            <a:r>
              <a:rPr lang="pl-PL" sz="2800" dirty="0" smtClean="0"/>
              <a:t> by KU Leuven (Hendrik </a:t>
            </a:r>
            <a:r>
              <a:rPr lang="en-GB" sz="2800" dirty="0" err="1" smtClean="0"/>
              <a:t>Kockaert</a:t>
            </a:r>
            <a:r>
              <a:rPr lang="pl-PL" sz="2800" dirty="0" smtClean="0"/>
              <a:t>)</a:t>
            </a:r>
            <a:r>
              <a:rPr lang="en-US" sz="2800" dirty="0" smtClean="0"/>
              <a:t> on training, assessment, certification and accreditation of legal translators in criminal proceedings</a:t>
            </a:r>
            <a:endParaRPr lang="pl-PL" sz="2800" dirty="0" smtClean="0"/>
          </a:p>
          <a:p>
            <a:r>
              <a:rPr lang="en-US" sz="2800" b="1" dirty="0" smtClean="0"/>
              <a:t>A corpus of </a:t>
            </a:r>
            <a:r>
              <a:rPr lang="pl-PL" sz="2800" b="1" dirty="0" smtClean="0"/>
              <a:t>63 </a:t>
            </a:r>
            <a:r>
              <a:rPr lang="en-US" sz="2800" b="1" dirty="0" smtClean="0"/>
              <a:t>essential documents</a:t>
            </a:r>
            <a:r>
              <a:rPr lang="pl-PL" sz="2800" dirty="0" smtClean="0"/>
              <a:t>,</a:t>
            </a:r>
            <a:r>
              <a:rPr lang="en-US" sz="2800" dirty="0" smtClean="0"/>
              <a:t> </a:t>
            </a:r>
            <a:r>
              <a:rPr lang="pl-PL" sz="2800" dirty="0" err="1" smtClean="0"/>
              <a:t>related</a:t>
            </a:r>
            <a:r>
              <a:rPr lang="pl-PL" sz="2800" dirty="0" smtClean="0"/>
              <a:t> to fraud, </a:t>
            </a:r>
            <a:r>
              <a:rPr lang="pl-PL" sz="2800" dirty="0" err="1" smtClean="0"/>
              <a:t>drugs</a:t>
            </a:r>
            <a:r>
              <a:rPr lang="pl-PL" sz="2800" dirty="0" smtClean="0"/>
              <a:t> </a:t>
            </a:r>
            <a:r>
              <a:rPr lang="pl-PL" sz="2800" dirty="0" err="1" smtClean="0"/>
              <a:t>trafficking</a:t>
            </a:r>
            <a:r>
              <a:rPr lang="pl-PL" sz="2800" dirty="0" smtClean="0"/>
              <a:t> and </a:t>
            </a:r>
            <a:r>
              <a:rPr lang="pl-PL" sz="2800" dirty="0" err="1" smtClean="0"/>
              <a:t>theft</a:t>
            </a:r>
            <a:r>
              <a:rPr lang="pl-PL" sz="2800" dirty="0" smtClean="0"/>
              <a:t>, </a:t>
            </a:r>
            <a:r>
              <a:rPr lang="en-US" sz="2800" dirty="0" smtClean="0"/>
              <a:t>as understood by Directive 2010/64/EU </a:t>
            </a:r>
            <a:r>
              <a:rPr lang="pl-PL" sz="2800" dirty="0" smtClean="0"/>
              <a:t>(3 </a:t>
            </a:r>
            <a:r>
              <a:rPr lang="pl-PL" sz="2800" dirty="0" err="1" smtClean="0"/>
              <a:t>documents</a:t>
            </a:r>
            <a:r>
              <a:rPr lang="pl-PL" sz="2800" dirty="0" smtClean="0"/>
              <a:t> x 3 </a:t>
            </a:r>
            <a:r>
              <a:rPr lang="pl-PL" sz="2800" dirty="0" err="1" smtClean="0"/>
              <a:t>offences</a:t>
            </a:r>
            <a:r>
              <a:rPr lang="pl-PL" sz="2800" dirty="0" smtClean="0"/>
              <a:t> x </a:t>
            </a:r>
            <a:r>
              <a:rPr lang="pl-PL" sz="2800" dirty="0" err="1" smtClean="0"/>
              <a:t>each</a:t>
            </a:r>
            <a:r>
              <a:rPr lang="pl-PL" sz="2800" dirty="0" smtClean="0"/>
              <a:t> </a:t>
            </a:r>
            <a:r>
              <a:rPr lang="pl-PL" sz="2800" dirty="0" err="1" smtClean="0"/>
              <a:t>consortium</a:t>
            </a:r>
            <a:r>
              <a:rPr lang="pl-PL" sz="2800" dirty="0" smtClean="0"/>
              <a:t> </a:t>
            </a:r>
            <a:r>
              <a:rPr lang="pl-PL" sz="2800" dirty="0" err="1" smtClean="0"/>
              <a:t>language</a:t>
            </a:r>
            <a:r>
              <a:rPr lang="pl-PL" sz="2800" dirty="0" smtClean="0"/>
              <a:t>); </a:t>
            </a:r>
          </a:p>
          <a:p>
            <a:r>
              <a:rPr lang="pl-PL" sz="2800" dirty="0" err="1" smtClean="0"/>
              <a:t>Used</a:t>
            </a:r>
            <a:r>
              <a:rPr lang="pl-PL" sz="2800" dirty="0" smtClean="0"/>
              <a:t> for </a:t>
            </a:r>
            <a:r>
              <a:rPr lang="pl-PL" sz="2800" b="1" dirty="0" err="1" smtClean="0"/>
              <a:t>generic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analysis</a:t>
            </a:r>
            <a:r>
              <a:rPr lang="pl-PL" sz="2800" b="1" dirty="0" smtClean="0"/>
              <a:t> </a:t>
            </a:r>
            <a:r>
              <a:rPr lang="pl-PL" sz="2800" dirty="0" smtClean="0"/>
              <a:t>to </a:t>
            </a:r>
            <a:r>
              <a:rPr lang="pl-PL" sz="2800" dirty="0" err="1" smtClean="0"/>
              <a:t>create</a:t>
            </a:r>
            <a:r>
              <a:rPr lang="pl-PL" sz="2800" dirty="0" smtClean="0"/>
              <a:t> a </a:t>
            </a:r>
            <a:r>
              <a:rPr lang="pl-PL" sz="2800" dirty="0" err="1" smtClean="0"/>
              <a:t>termbase</a:t>
            </a:r>
            <a:r>
              <a:rPr lang="pl-PL" sz="2800" dirty="0" smtClean="0"/>
              <a:t> and </a:t>
            </a:r>
            <a:r>
              <a:rPr lang="pl-PL" sz="2800" dirty="0" err="1" smtClean="0"/>
              <a:t>templates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a </a:t>
            </a:r>
            <a:r>
              <a:rPr lang="pl-PL" sz="2800" dirty="0" err="1" smtClean="0"/>
              <a:t>view</a:t>
            </a:r>
            <a:r>
              <a:rPr lang="pl-PL" sz="2800" dirty="0" smtClean="0"/>
              <a:t> to </a:t>
            </a:r>
            <a:r>
              <a:rPr lang="pl-PL" sz="2800" dirty="0" err="1" smtClean="0"/>
              <a:t>improving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quality</a:t>
            </a:r>
            <a:r>
              <a:rPr lang="pl-PL" sz="2800" dirty="0" smtClean="0"/>
              <a:t> of legal </a:t>
            </a:r>
            <a:r>
              <a:rPr lang="pl-PL" sz="2800" dirty="0" err="1" smtClean="0"/>
              <a:t>translation</a:t>
            </a:r>
            <a:r>
              <a:rPr lang="pl-PL" sz="2800" dirty="0" smtClean="0"/>
              <a:t> + a </a:t>
            </a:r>
            <a:r>
              <a:rPr lang="pl-PL" sz="2800" b="1" dirty="0" err="1" smtClean="0"/>
              <a:t>reference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corpus</a:t>
            </a:r>
            <a:endParaRPr lang="pl-PL" sz="2800" b="1" dirty="0" smtClean="0"/>
          </a:p>
          <a:p>
            <a:endParaRPr lang="pl-PL" sz="2800" dirty="0" smtClean="0"/>
          </a:p>
          <a:p>
            <a:r>
              <a:rPr lang="pl-PL" sz="2800" dirty="0" smtClean="0"/>
              <a:t>http://www.eulita.eu/qualetra</a:t>
            </a:r>
          </a:p>
          <a:p>
            <a:pPr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JudGENTT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5257800"/>
          </a:xfrm>
        </p:spPr>
        <p:txBody>
          <a:bodyPr>
            <a:normAutofit/>
          </a:bodyPr>
          <a:lstStyle/>
          <a:p>
            <a:r>
              <a:rPr lang="pl-PL" sz="2400" b="1" dirty="0" err="1" smtClean="0"/>
              <a:t>JudGENTT</a:t>
            </a:r>
            <a:r>
              <a:rPr lang="pl-PL" sz="2400" dirty="0" smtClean="0"/>
              <a:t>, </a:t>
            </a:r>
            <a:r>
              <a:rPr lang="en-US" sz="2400" dirty="0" smtClean="0"/>
              <a:t>a web platform with documentary, textual and terminological resources</a:t>
            </a:r>
            <a:r>
              <a:rPr lang="pl-PL" sz="2400" dirty="0" smtClean="0"/>
              <a:t> for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translation</a:t>
            </a:r>
            <a:r>
              <a:rPr lang="pl-PL" sz="2400" dirty="0" smtClean="0"/>
              <a:t> of </a:t>
            </a:r>
            <a:r>
              <a:rPr lang="pl-PL" sz="2400" b="1" dirty="0" err="1" smtClean="0"/>
              <a:t>court</a:t>
            </a:r>
            <a:r>
              <a:rPr lang="pl-PL" sz="2400" dirty="0" smtClean="0"/>
              <a:t> </a:t>
            </a:r>
            <a:r>
              <a:rPr lang="pl-PL" sz="2400" dirty="0" err="1" smtClean="0"/>
              <a:t>documents</a:t>
            </a:r>
            <a:r>
              <a:rPr lang="pl-PL" sz="2400" dirty="0" smtClean="0"/>
              <a:t>, </a:t>
            </a:r>
            <a:r>
              <a:rPr lang="pl-PL" sz="2400" dirty="0" err="1" smtClean="0"/>
              <a:t>developed</a:t>
            </a:r>
            <a:r>
              <a:rPr lang="pl-PL" sz="2400" dirty="0" smtClean="0"/>
              <a:t> by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GENTT</a:t>
            </a:r>
            <a:r>
              <a:rPr lang="en-US" sz="2400" dirty="0" smtClean="0"/>
              <a:t>T</a:t>
            </a:r>
            <a:r>
              <a:rPr lang="pl-PL" sz="2400" dirty="0" smtClean="0"/>
              <a:t> (T</a:t>
            </a:r>
            <a:r>
              <a:rPr lang="en-US" sz="2400" dirty="0" err="1" smtClean="0"/>
              <a:t>extual</a:t>
            </a:r>
            <a:r>
              <a:rPr lang="en-US" sz="2400" dirty="0" smtClean="0"/>
              <a:t> Genres for Translation) Research Group, based at the Department of Translation and Communication at the </a:t>
            </a:r>
            <a:r>
              <a:rPr lang="en-US" sz="2400" dirty="0" err="1" smtClean="0"/>
              <a:t>Universitat</a:t>
            </a:r>
            <a:r>
              <a:rPr lang="en-US" sz="2400" dirty="0" smtClean="0"/>
              <a:t> </a:t>
            </a:r>
            <a:r>
              <a:rPr lang="en-US" sz="2400" dirty="0" err="1" smtClean="0"/>
              <a:t>Jaume</a:t>
            </a:r>
            <a:r>
              <a:rPr lang="en-US" sz="2400" dirty="0" smtClean="0"/>
              <a:t> I in Spain</a:t>
            </a:r>
            <a:r>
              <a:rPr lang="pl-PL" sz="2400" dirty="0" smtClean="0"/>
              <a:t> (</a:t>
            </a:r>
            <a:r>
              <a:rPr lang="pl-PL" sz="2400" dirty="0" smtClean="0">
                <a:hlinkClick r:id="rId3"/>
              </a:rPr>
              <a:t>http://www.gentt.uji.es/</a:t>
            </a:r>
            <a:r>
              <a:rPr lang="pl-PL" sz="2400" dirty="0" smtClean="0"/>
              <a:t>) 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More </a:t>
            </a:r>
            <a:r>
              <a:rPr lang="pl-PL" sz="2000" dirty="0" err="1" smtClean="0"/>
              <a:t>information</a:t>
            </a:r>
            <a:r>
              <a:rPr lang="pl-PL" sz="2000" dirty="0" smtClean="0"/>
              <a:t>: </a:t>
            </a:r>
            <a:r>
              <a:rPr lang="en-US" sz="2000" dirty="0" err="1" smtClean="0"/>
              <a:t>Anabel</a:t>
            </a:r>
            <a:r>
              <a:rPr lang="en-US" sz="2000" dirty="0" smtClean="0"/>
              <a:t> </a:t>
            </a:r>
            <a:r>
              <a:rPr lang="en-US" sz="2000" dirty="0" err="1" smtClean="0"/>
              <a:t>Borja</a:t>
            </a:r>
            <a:r>
              <a:rPr lang="en-US" sz="2000" dirty="0" smtClean="0"/>
              <a:t> </a:t>
            </a:r>
            <a:r>
              <a:rPr lang="en-US" sz="2000" dirty="0" err="1" smtClean="0"/>
              <a:t>Albi</a:t>
            </a:r>
            <a:r>
              <a:rPr lang="en-US" sz="2000" dirty="0" smtClean="0"/>
              <a:t> </a:t>
            </a:r>
            <a:r>
              <a:rPr lang="pl-PL" sz="2000" dirty="0" smtClean="0"/>
              <a:t>(2013) ‟</a:t>
            </a:r>
            <a:r>
              <a:rPr lang="en-US" sz="2000" dirty="0" smtClean="0"/>
              <a:t>A genre analysis approach to the study of the translation of court documents</a:t>
            </a:r>
            <a:r>
              <a:rPr lang="pl-PL" sz="2000" dirty="0" smtClean="0"/>
              <a:t>.” </a:t>
            </a:r>
            <a:r>
              <a:rPr lang="pl-PL" sz="2000" i="1" dirty="0" err="1" smtClean="0"/>
              <a:t>Research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Models</a:t>
            </a:r>
            <a:r>
              <a:rPr lang="pl-PL" sz="2000" i="1" dirty="0" smtClean="0"/>
              <a:t> and </a:t>
            </a:r>
            <a:r>
              <a:rPr lang="pl-PL" sz="2000" i="1" dirty="0" err="1" smtClean="0"/>
              <a:t>Methods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</a:t>
            </a:r>
            <a:r>
              <a:rPr lang="pl-PL" sz="2000" i="1" dirty="0" smtClean="0"/>
              <a:t> Legal </a:t>
            </a:r>
            <a:r>
              <a:rPr lang="pl-PL" sz="2000" i="1" dirty="0" err="1" smtClean="0"/>
              <a:t>Translation</a:t>
            </a:r>
            <a:r>
              <a:rPr lang="pl-PL" sz="2000" i="1" dirty="0" smtClean="0"/>
              <a:t>,</a:t>
            </a:r>
            <a:r>
              <a:rPr lang="pl-PL" sz="2000" dirty="0" smtClean="0"/>
              <a:t> </a:t>
            </a:r>
            <a:r>
              <a:rPr lang="pl-PL" sz="2000" dirty="0" err="1" smtClean="0"/>
              <a:t>LANS-TTS</a:t>
            </a:r>
            <a:r>
              <a:rPr lang="pl-PL" sz="2000" dirty="0" smtClean="0"/>
              <a:t> 12(2013), https://lans-tts.uantwerpen.be/index.php/LANS-TTS/article/view/235/202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pl-PL" b="1" dirty="0" err="1" smtClean="0"/>
              <a:t>TermWise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8460432" cy="532859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Corpus-based Terminological Support for </a:t>
            </a:r>
            <a:r>
              <a:rPr lang="pl-PL" sz="2400" b="1" dirty="0" err="1" smtClean="0"/>
              <a:t>Dutch-French</a:t>
            </a:r>
            <a:r>
              <a:rPr lang="pl-PL" sz="2400" b="1" dirty="0" smtClean="0"/>
              <a:t> </a:t>
            </a:r>
            <a:r>
              <a:rPr lang="en-GB" sz="2400" b="1" dirty="0" smtClean="0"/>
              <a:t>Legal Translation</a:t>
            </a:r>
            <a:r>
              <a:rPr lang="en-GB" sz="2400" dirty="0" smtClean="0"/>
              <a:t> </a:t>
            </a:r>
            <a:endParaRPr lang="pl-PL" sz="2400" dirty="0" smtClean="0"/>
          </a:p>
          <a:p>
            <a:r>
              <a:rPr lang="pl-PL" sz="2400" b="1" dirty="0" smtClean="0"/>
              <a:t>An </a:t>
            </a:r>
            <a:r>
              <a:rPr lang="pl-PL" sz="2400" b="1" dirty="0" err="1" smtClean="0"/>
              <a:t>extension</a:t>
            </a:r>
            <a:r>
              <a:rPr lang="pl-PL" sz="2400" b="1" dirty="0" smtClean="0"/>
              <a:t> to a </a:t>
            </a:r>
            <a:r>
              <a:rPr lang="pl-PL" sz="2400" b="1" dirty="0" err="1" smtClean="0"/>
              <a:t>CAT-tool</a:t>
            </a:r>
            <a:r>
              <a:rPr lang="pl-PL" sz="2400" b="1" dirty="0" smtClean="0"/>
              <a:t> and </a:t>
            </a:r>
            <a:r>
              <a:rPr lang="pl-PL" sz="2400" b="1" dirty="0" err="1" smtClean="0"/>
              <a:t>cloud-based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database</a:t>
            </a:r>
            <a:r>
              <a:rPr lang="pl-PL" sz="2400" b="1" dirty="0" smtClean="0"/>
              <a:t> </a:t>
            </a:r>
            <a:r>
              <a:rPr lang="en-GB" sz="2400" dirty="0" smtClean="0"/>
              <a:t>("</a:t>
            </a:r>
            <a:r>
              <a:rPr lang="en-GB" sz="2400" dirty="0" err="1" smtClean="0"/>
              <a:t>Term&amp;Phrase</a:t>
            </a:r>
            <a:r>
              <a:rPr lang="en-GB" sz="2400" dirty="0" smtClean="0"/>
              <a:t> Memory</a:t>
            </a:r>
            <a:r>
              <a:rPr lang="pl-PL" sz="2400" dirty="0" smtClean="0"/>
              <a:t>”</a:t>
            </a:r>
            <a:r>
              <a:rPr lang="en-GB" sz="2400" dirty="0" smtClean="0"/>
              <a:t>)</a:t>
            </a:r>
            <a:r>
              <a:rPr lang="pl-PL" sz="2400" dirty="0" smtClean="0"/>
              <a:t> </a:t>
            </a:r>
            <a:r>
              <a:rPr lang="pl-PL" sz="2400" b="1" dirty="0" err="1" smtClean="0"/>
              <a:t>based</a:t>
            </a:r>
            <a:r>
              <a:rPr lang="pl-PL" sz="2400" b="1" dirty="0" smtClean="0"/>
              <a:t> on a big </a:t>
            </a:r>
            <a:r>
              <a:rPr lang="pl-PL" sz="2400" b="1" dirty="0" err="1" smtClean="0"/>
              <a:t>parallel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corpus</a:t>
            </a:r>
            <a:r>
              <a:rPr lang="pl-PL" sz="2400" b="1" dirty="0" smtClean="0"/>
              <a:t> </a:t>
            </a:r>
            <a:r>
              <a:rPr lang="pl-PL" sz="2400" dirty="0" err="1" smtClean="0"/>
              <a:t>harvested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en-GB" sz="2400" dirty="0" smtClean="0"/>
              <a:t>The Belgian Official Journal</a:t>
            </a:r>
            <a:r>
              <a:rPr lang="pl-PL" sz="2400" dirty="0" smtClean="0"/>
              <a:t>, </a:t>
            </a:r>
            <a:r>
              <a:rPr lang="pl-PL" sz="2400" dirty="0" err="1" smtClean="0"/>
              <a:t>developed</a:t>
            </a:r>
            <a:r>
              <a:rPr lang="pl-PL" sz="2400" dirty="0" smtClean="0"/>
              <a:t> for </a:t>
            </a:r>
            <a:r>
              <a:rPr lang="en-GB" sz="2400" dirty="0" smtClean="0"/>
              <a:t>legal translators at the Belgian Federal Ministry of Justice 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en-GB" sz="2400" dirty="0" smtClean="0"/>
              <a:t>statistical knowledge acquisition algorithms</a:t>
            </a:r>
            <a:r>
              <a:rPr lang="pl-PL" sz="2400" dirty="0" smtClean="0"/>
              <a:t>; </a:t>
            </a:r>
            <a:r>
              <a:rPr lang="pl-PL" sz="2400" u="sng" dirty="0" smtClean="0">
                <a:solidFill>
                  <a:srgbClr val="FF0000"/>
                </a:solidFill>
              </a:rPr>
              <a:t>to be </a:t>
            </a:r>
            <a:r>
              <a:rPr lang="pl-PL" sz="2400" u="sng" dirty="0" err="1" smtClean="0">
                <a:solidFill>
                  <a:srgbClr val="FF0000"/>
                </a:solidFill>
              </a:rPr>
              <a:t>integrated</a:t>
            </a:r>
            <a:r>
              <a:rPr lang="pl-PL" sz="2400" u="sng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into</a:t>
            </a:r>
            <a:r>
              <a:rPr lang="pl-PL" sz="2400" dirty="0" smtClean="0">
                <a:solidFill>
                  <a:srgbClr val="FF0000"/>
                </a:solidFill>
              </a:rPr>
              <a:t> a </a:t>
            </a:r>
            <a:r>
              <a:rPr lang="pl-PL" sz="2400" dirty="0" err="1" smtClean="0">
                <a:solidFill>
                  <a:srgbClr val="FF0000"/>
                </a:solidFill>
              </a:rPr>
              <a:t>CAT</a:t>
            </a:r>
            <a:r>
              <a:rPr lang="pl-PL" sz="2400" dirty="0" smtClean="0"/>
              <a:t>.</a:t>
            </a:r>
            <a:r>
              <a:rPr lang="en-GB" sz="2400" dirty="0" smtClean="0"/>
              <a:t> </a:t>
            </a:r>
            <a:endParaRPr lang="pl-PL" sz="2400" dirty="0" smtClean="0"/>
          </a:p>
          <a:p>
            <a:r>
              <a:rPr lang="pl-PL" sz="2400" dirty="0" smtClean="0"/>
              <a:t>o</a:t>
            </a:r>
            <a:r>
              <a:rPr lang="en-GB" sz="2400" dirty="0" smtClean="0"/>
              <a:t>ne-click access to </a:t>
            </a:r>
            <a:r>
              <a:rPr lang="pl-PL" sz="2400" dirty="0" err="1" smtClean="0"/>
              <a:t>equivalents</a:t>
            </a:r>
            <a:r>
              <a:rPr lang="pl-PL" sz="2400" dirty="0" smtClean="0"/>
              <a:t> of </a:t>
            </a:r>
            <a:r>
              <a:rPr lang="pl-PL" sz="2400" dirty="0" err="1" smtClean="0"/>
              <a:t>terms</a:t>
            </a:r>
            <a:r>
              <a:rPr lang="pl-PL" sz="2400" dirty="0" smtClean="0"/>
              <a:t> and </a:t>
            </a:r>
            <a:r>
              <a:rPr lang="pl-PL" sz="2400" dirty="0" err="1" smtClean="0"/>
              <a:t>expressions</a:t>
            </a:r>
            <a:r>
              <a:rPr lang="pl-PL" sz="2400" dirty="0" smtClean="0"/>
              <a:t> (</a:t>
            </a:r>
            <a:r>
              <a:rPr lang="pl-PL" sz="2400" dirty="0" err="1" smtClean="0"/>
              <a:t>n-grams</a:t>
            </a:r>
            <a:r>
              <a:rPr lang="pl-PL" sz="2400" dirty="0" smtClean="0"/>
              <a:t>)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context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official</a:t>
            </a:r>
            <a:r>
              <a:rPr lang="pl-PL" sz="2400" dirty="0" smtClean="0"/>
              <a:t> </a:t>
            </a:r>
            <a:r>
              <a:rPr lang="pl-PL" sz="2400" dirty="0" err="1" smtClean="0"/>
              <a:t>translations</a:t>
            </a:r>
            <a:r>
              <a:rPr lang="pl-PL" sz="2400" dirty="0" smtClean="0"/>
              <a:t>, </a:t>
            </a:r>
            <a:r>
              <a:rPr lang="pl-PL" sz="2400" dirty="0" err="1" smtClean="0"/>
              <a:t>ranked</a:t>
            </a:r>
            <a:r>
              <a:rPr lang="pl-PL" sz="2400" dirty="0" smtClean="0"/>
              <a:t> by </a:t>
            </a:r>
            <a:r>
              <a:rPr lang="pl-PL" sz="2400" dirty="0" err="1" smtClean="0"/>
              <a:t>relevance</a:t>
            </a:r>
            <a:r>
              <a:rPr lang="pl-PL" sz="2400" dirty="0" smtClean="0"/>
              <a:t> </a:t>
            </a:r>
            <a:r>
              <a:rPr lang="pl-PL" sz="2400" dirty="0" err="1" smtClean="0"/>
              <a:t>according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similarity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ST; </a:t>
            </a:r>
            <a:r>
              <a:rPr lang="pl-PL" sz="2400" dirty="0" err="1" smtClean="0"/>
              <a:t>if</a:t>
            </a:r>
            <a:r>
              <a:rPr lang="pl-PL" sz="2400" dirty="0" smtClean="0"/>
              <a:t> </a:t>
            </a:r>
            <a:r>
              <a:rPr lang="pl-PL" sz="2400" dirty="0" err="1" smtClean="0"/>
              <a:t>accepted</a:t>
            </a:r>
            <a:r>
              <a:rPr lang="pl-PL" sz="2400" dirty="0" smtClean="0"/>
              <a:t>,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equivalent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copied</a:t>
            </a:r>
            <a:r>
              <a:rPr lang="pl-PL" sz="2400" dirty="0" smtClean="0"/>
              <a:t> to </a:t>
            </a:r>
            <a:r>
              <a:rPr lang="pl-PL" sz="2400" dirty="0" err="1" smtClean="0"/>
              <a:t>the</a:t>
            </a:r>
            <a:r>
              <a:rPr lang="pl-PL" sz="2400" dirty="0" smtClean="0"/>
              <a:t> TT </a:t>
            </a:r>
            <a:r>
              <a:rPr lang="pl-PL" sz="2400" dirty="0" err="1" smtClean="0"/>
              <a:t>pane</a:t>
            </a:r>
            <a:r>
              <a:rPr lang="pl-PL" sz="2400" dirty="0" smtClean="0"/>
              <a:t>.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endParaRPr lang="pl-PL" sz="2400" dirty="0" smtClean="0">
              <a:solidFill>
                <a:srgbClr val="0070C0"/>
              </a:solidFill>
            </a:endParaRPr>
          </a:p>
          <a:p>
            <a:r>
              <a:rPr lang="en-GB" sz="2400" dirty="0" err="1" smtClean="0">
                <a:solidFill>
                  <a:srgbClr val="0070C0"/>
                </a:solidFill>
              </a:rPr>
              <a:t>Heylen</a:t>
            </a:r>
            <a:r>
              <a:rPr lang="en-GB" sz="2400" dirty="0" smtClean="0"/>
              <a:t>, </a:t>
            </a:r>
            <a:r>
              <a:rPr lang="en-GB" sz="2400" dirty="0" err="1" smtClean="0"/>
              <a:t>Steurs</a:t>
            </a:r>
            <a:r>
              <a:rPr lang="en-GB" sz="2400" dirty="0" smtClean="0"/>
              <a:t> and </a:t>
            </a:r>
            <a:r>
              <a:rPr lang="en-GB" sz="2400" dirty="0" err="1" smtClean="0"/>
              <a:t>Kockaert</a:t>
            </a:r>
            <a:r>
              <a:rPr lang="pl-PL" sz="2400" dirty="0" smtClean="0"/>
              <a:t> (</a:t>
            </a:r>
            <a:r>
              <a:rPr lang="en-GB" sz="2400" dirty="0" smtClean="0"/>
              <a:t>2015</a:t>
            </a:r>
            <a:r>
              <a:rPr lang="pl-PL" sz="2400" dirty="0" smtClean="0"/>
              <a:t>); </a:t>
            </a:r>
            <a:r>
              <a:rPr lang="pl-PL" sz="2400" dirty="0" err="1" smtClean="0"/>
              <a:t>Heylen</a:t>
            </a:r>
            <a:r>
              <a:rPr lang="pl-PL" sz="2400" dirty="0" smtClean="0"/>
              <a:t> et al. (2014)</a:t>
            </a:r>
          </a:p>
          <a:p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pl-PL" dirty="0" err="1" smtClean="0"/>
              <a:t>Translation-driven</a:t>
            </a:r>
            <a:r>
              <a:rPr lang="pl-PL" dirty="0" smtClean="0"/>
              <a:t> </a:t>
            </a:r>
            <a:r>
              <a:rPr lang="pl-PL" dirty="0" err="1" smtClean="0"/>
              <a:t>corpora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136904" cy="5257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Monolingual </a:t>
            </a:r>
            <a:r>
              <a:rPr lang="en-GB" sz="3200" b="1" dirty="0" smtClean="0"/>
              <a:t>comparable corpora</a:t>
            </a:r>
            <a:r>
              <a:rPr lang="en-GB" sz="3200" dirty="0" smtClean="0"/>
              <a:t> contain: </a:t>
            </a:r>
            <a:endParaRPr lang="pl-PL" sz="3200" dirty="0" smtClean="0"/>
          </a:p>
          <a:p>
            <a:pPr marL="925830" lvl="1" indent="-514350">
              <a:buNone/>
            </a:pPr>
            <a:r>
              <a:rPr lang="pl-PL" sz="2800" dirty="0" smtClean="0"/>
              <a:t>(1) </a:t>
            </a:r>
            <a:r>
              <a:rPr lang="en-GB" sz="2800" dirty="0" smtClean="0"/>
              <a:t>a corpus of translations </a:t>
            </a:r>
            <a:endParaRPr lang="pl-PL" sz="2800" dirty="0" smtClean="0"/>
          </a:p>
          <a:p>
            <a:pPr marL="925830" lvl="1" indent="-514350">
              <a:buNone/>
            </a:pPr>
            <a:r>
              <a:rPr lang="en-GB" sz="2800" dirty="0" smtClean="0"/>
              <a:t>(2) a corpus of texts created spontaneously in the same language (nontranslations) </a:t>
            </a:r>
            <a:endParaRPr lang="pl-PL" sz="2800" dirty="0" smtClean="0"/>
          </a:p>
          <a:p>
            <a:pPr marL="925830" lvl="1" indent="-514350">
              <a:buNone/>
            </a:pPr>
            <a:endParaRPr lang="pl-PL" sz="2800" dirty="0" smtClean="0"/>
          </a:p>
          <a:p>
            <a:r>
              <a:rPr lang="en-GB" sz="3200" dirty="0" smtClean="0"/>
              <a:t>A </a:t>
            </a:r>
            <a:r>
              <a:rPr lang="en-GB" sz="3200" b="1" dirty="0" smtClean="0"/>
              <a:t>parallel corpus</a:t>
            </a:r>
            <a:r>
              <a:rPr lang="en-GB" sz="3200" dirty="0" smtClean="0"/>
              <a:t> </a:t>
            </a:r>
            <a:r>
              <a:rPr lang="pl-PL" sz="3200" dirty="0" smtClean="0"/>
              <a:t>- </a:t>
            </a:r>
            <a:r>
              <a:rPr lang="en-GB" sz="3200" dirty="0" smtClean="0"/>
              <a:t>source texts aligned with their target texts</a:t>
            </a:r>
            <a:r>
              <a:rPr lang="pl-PL" sz="3200" dirty="0" smtClean="0"/>
              <a:t>; i</a:t>
            </a:r>
            <a:r>
              <a:rPr lang="en-GB" sz="3200" dirty="0" smtClean="0"/>
              <a:t>t may be bilingual or multilingual and bi-directional</a:t>
            </a:r>
            <a:endParaRPr lang="pl-PL" sz="3200" dirty="0" smtClean="0"/>
          </a:p>
          <a:p>
            <a:pPr lvl="1"/>
            <a:r>
              <a:rPr lang="pl-PL" sz="2600" dirty="0" err="1" smtClean="0"/>
              <a:t>translation</a:t>
            </a:r>
            <a:r>
              <a:rPr lang="pl-PL" sz="2600" dirty="0" smtClean="0"/>
              <a:t> </a:t>
            </a:r>
            <a:r>
              <a:rPr lang="pl-PL" sz="2600" dirty="0" err="1" smtClean="0"/>
              <a:t>memories</a:t>
            </a:r>
            <a:r>
              <a:rPr lang="pl-PL" sz="2600" dirty="0" smtClean="0"/>
              <a:t>  as ‟a </a:t>
            </a:r>
            <a:r>
              <a:rPr lang="pl-PL" sz="2600" dirty="0" err="1" smtClean="0"/>
              <a:t>specific</a:t>
            </a:r>
            <a:r>
              <a:rPr lang="pl-PL" sz="2600" dirty="0" smtClean="0"/>
              <a:t> </a:t>
            </a:r>
            <a:r>
              <a:rPr lang="pl-PL" sz="2600" dirty="0" err="1" smtClean="0"/>
              <a:t>type</a:t>
            </a:r>
            <a:r>
              <a:rPr lang="pl-PL" sz="2600" dirty="0" smtClean="0"/>
              <a:t> of </a:t>
            </a:r>
            <a:r>
              <a:rPr lang="pl-PL" sz="2600" dirty="0" err="1" smtClean="0"/>
              <a:t>dynamic</a:t>
            </a:r>
            <a:r>
              <a:rPr lang="pl-PL" sz="2600" dirty="0" smtClean="0"/>
              <a:t> </a:t>
            </a:r>
            <a:r>
              <a:rPr lang="pl-PL" sz="2600" dirty="0" err="1" smtClean="0"/>
              <a:t>parallel</a:t>
            </a:r>
            <a:r>
              <a:rPr lang="pl-PL" sz="2600" dirty="0" smtClean="0"/>
              <a:t>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” </a:t>
            </a:r>
            <a:r>
              <a:rPr lang="pl-PL" sz="2600" dirty="0" err="1" smtClean="0"/>
              <a:t>Zanettin</a:t>
            </a:r>
            <a:r>
              <a:rPr lang="pl-PL" sz="2600" dirty="0" smtClean="0"/>
              <a:t> (2014: 179)</a:t>
            </a:r>
          </a:p>
          <a:p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75240" cy="1143000"/>
          </a:xfrm>
        </p:spPr>
        <p:txBody>
          <a:bodyPr/>
          <a:lstStyle/>
          <a:p>
            <a:r>
              <a:rPr lang="pl-PL" dirty="0" err="1" smtClean="0"/>
              <a:t>Use</a:t>
            </a:r>
            <a:r>
              <a:rPr lang="pl-PL" dirty="0" smtClean="0"/>
              <a:t> of </a:t>
            </a:r>
            <a:r>
              <a:rPr lang="pl-PL" dirty="0" err="1" smtClean="0"/>
              <a:t>corpus</a:t>
            </a:r>
            <a:r>
              <a:rPr lang="pl-PL" dirty="0" smtClean="0"/>
              <a:t> </a:t>
            </a:r>
            <a:r>
              <a:rPr lang="pl-PL" dirty="0" err="1" smtClean="0"/>
              <a:t>tools</a:t>
            </a:r>
            <a:r>
              <a:rPr lang="pl-PL" dirty="0" smtClean="0"/>
              <a:t> by </a:t>
            </a:r>
            <a:r>
              <a:rPr lang="pl-PL" dirty="0" err="1" smtClean="0"/>
              <a:t>translators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5257800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 smtClean="0"/>
              <a:t>In general, </a:t>
            </a:r>
            <a:r>
              <a:rPr lang="pl-PL" sz="2800" dirty="0" err="1" smtClean="0"/>
              <a:t>translators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not </a:t>
            </a:r>
            <a:r>
              <a:rPr lang="pl-PL" sz="2800" dirty="0" err="1" smtClean="0"/>
              <a:t>familiar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methods</a:t>
            </a:r>
            <a:r>
              <a:rPr lang="pl-PL" sz="2800" dirty="0" smtClean="0"/>
              <a:t> of </a:t>
            </a:r>
            <a:r>
              <a:rPr lang="pl-PL" sz="2800" dirty="0" err="1" smtClean="0"/>
              <a:t>working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corpora</a:t>
            </a:r>
            <a:r>
              <a:rPr lang="pl-PL" sz="2800" dirty="0" smtClean="0"/>
              <a:t> (but </a:t>
            </a:r>
            <a:r>
              <a:rPr lang="pl-PL" sz="2800" dirty="0" err="1" smtClean="0"/>
              <a:t>depends</a:t>
            </a:r>
            <a:r>
              <a:rPr lang="pl-PL" sz="2800" dirty="0" smtClean="0"/>
              <a:t> on a country)</a:t>
            </a:r>
          </a:p>
          <a:p>
            <a:pPr lvl="1"/>
            <a:r>
              <a:rPr lang="pl-PL" sz="2600" dirty="0" err="1" smtClean="0"/>
              <a:t>Bowker</a:t>
            </a:r>
            <a:r>
              <a:rPr lang="pl-PL" sz="2600" dirty="0" smtClean="0"/>
              <a:t> (2004: 13) “</a:t>
            </a:r>
            <a:r>
              <a:rPr lang="pl-PL" sz="2600" dirty="0" err="1" smtClean="0"/>
              <a:t>the</a:t>
            </a:r>
            <a:r>
              <a:rPr lang="pl-PL" sz="2600" dirty="0" smtClean="0"/>
              <a:t> </a:t>
            </a:r>
            <a:r>
              <a:rPr lang="pl-PL" sz="2600" dirty="0" err="1" smtClean="0"/>
              <a:t>uptake</a:t>
            </a:r>
            <a:r>
              <a:rPr lang="pl-PL" sz="2600" dirty="0" smtClean="0"/>
              <a:t> of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 </a:t>
            </a:r>
            <a:r>
              <a:rPr lang="pl-PL" sz="2600" dirty="0" err="1" smtClean="0"/>
              <a:t>in</a:t>
            </a:r>
            <a:r>
              <a:rPr lang="pl-PL" sz="2600" dirty="0" smtClean="0"/>
              <a:t> </a:t>
            </a:r>
            <a:r>
              <a:rPr lang="pl-PL" sz="2600" dirty="0" err="1" smtClean="0"/>
              <a:t>the</a:t>
            </a:r>
            <a:r>
              <a:rPr lang="pl-PL" sz="2600" dirty="0" smtClean="0"/>
              <a:t> </a:t>
            </a:r>
            <a:r>
              <a:rPr lang="pl-PL" sz="2600" dirty="0" err="1" smtClean="0"/>
              <a:t>world</a:t>
            </a:r>
            <a:r>
              <a:rPr lang="pl-PL" sz="2600" dirty="0" smtClean="0"/>
              <a:t> of </a:t>
            </a:r>
            <a:r>
              <a:rPr lang="pl-PL" sz="2600" dirty="0" err="1" smtClean="0"/>
              <a:t>professional</a:t>
            </a:r>
            <a:r>
              <a:rPr lang="pl-PL" sz="2600" dirty="0" smtClean="0"/>
              <a:t> </a:t>
            </a:r>
            <a:r>
              <a:rPr lang="pl-PL" sz="2600" dirty="0" err="1" smtClean="0"/>
              <a:t>translators</a:t>
            </a:r>
            <a:r>
              <a:rPr lang="pl-PL" sz="2600" dirty="0" smtClean="0"/>
              <a:t> </a:t>
            </a:r>
            <a:r>
              <a:rPr lang="pl-PL" sz="2600" dirty="0" err="1" smtClean="0"/>
              <a:t>appears</a:t>
            </a:r>
            <a:r>
              <a:rPr lang="pl-PL" sz="2600" dirty="0" smtClean="0"/>
              <a:t> to </a:t>
            </a:r>
            <a:r>
              <a:rPr lang="pl-PL" sz="2600" dirty="0" err="1" smtClean="0"/>
              <a:t>have</a:t>
            </a:r>
            <a:r>
              <a:rPr lang="pl-PL" sz="2600" dirty="0" smtClean="0"/>
              <a:t> </a:t>
            </a:r>
            <a:r>
              <a:rPr lang="pl-PL" sz="2600" dirty="0" err="1" smtClean="0"/>
              <a:t>been</a:t>
            </a:r>
            <a:r>
              <a:rPr lang="pl-PL" sz="2600" dirty="0" smtClean="0"/>
              <a:t> </a:t>
            </a:r>
            <a:r>
              <a:rPr lang="pl-PL" sz="2600" dirty="0" err="1" smtClean="0"/>
              <a:t>considerably</a:t>
            </a:r>
            <a:r>
              <a:rPr lang="pl-PL" sz="2600" dirty="0" smtClean="0"/>
              <a:t> </a:t>
            </a:r>
            <a:r>
              <a:rPr lang="pl-PL" sz="2600" dirty="0" err="1" smtClean="0"/>
              <a:t>slower</a:t>
            </a:r>
            <a:r>
              <a:rPr lang="pl-PL" sz="2600" dirty="0" smtClean="0"/>
              <a:t>”</a:t>
            </a:r>
          </a:p>
          <a:p>
            <a:pPr lvl="1"/>
            <a:r>
              <a:rPr lang="pl-PL" sz="2600" dirty="0" err="1" smtClean="0"/>
              <a:t>Varela-Vila</a:t>
            </a:r>
            <a:r>
              <a:rPr lang="pl-PL" sz="2600" dirty="0" smtClean="0"/>
              <a:t> (2009), Pastor &amp; </a:t>
            </a:r>
            <a:r>
              <a:rPr lang="pl-PL" sz="2600" dirty="0" err="1" smtClean="0"/>
              <a:t>Alcina</a:t>
            </a:r>
            <a:r>
              <a:rPr lang="pl-PL" sz="2600" dirty="0" smtClean="0"/>
              <a:t> (2009: 13) </a:t>
            </a:r>
            <a:r>
              <a:rPr lang="pl-PL" sz="2600" dirty="0" smtClean="0">
                <a:sym typeface="Wingdings" pitchFamily="2" charset="2"/>
              </a:rPr>
              <a:t> </a:t>
            </a:r>
            <a:r>
              <a:rPr lang="pl-PL" sz="2600" dirty="0" err="1" smtClean="0">
                <a:sym typeface="Wingdings" pitchFamily="2" charset="2"/>
              </a:rPr>
              <a:t>corpora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are</a:t>
            </a:r>
            <a:r>
              <a:rPr lang="pl-PL" sz="2600" dirty="0" smtClean="0"/>
              <a:t> </a:t>
            </a:r>
            <a:r>
              <a:rPr lang="pl-PL" sz="2600" dirty="0" err="1" smtClean="0"/>
              <a:t>increasingly</a:t>
            </a:r>
            <a:r>
              <a:rPr lang="pl-PL" sz="2600" dirty="0" smtClean="0"/>
              <a:t> </a:t>
            </a:r>
            <a:r>
              <a:rPr lang="pl-PL" sz="2600" dirty="0" err="1" smtClean="0"/>
              <a:t>more</a:t>
            </a:r>
            <a:r>
              <a:rPr lang="pl-PL" sz="2600" dirty="0" smtClean="0"/>
              <a:t> popular</a:t>
            </a:r>
          </a:p>
          <a:p>
            <a:pPr lvl="1"/>
            <a:r>
              <a:rPr lang="pl-PL" sz="2600" dirty="0" err="1" smtClean="0">
                <a:solidFill>
                  <a:srgbClr val="00B0F0"/>
                </a:solidFill>
              </a:rPr>
              <a:t>Gallego-Hernandez</a:t>
            </a:r>
            <a:r>
              <a:rPr lang="pl-PL" sz="2600" dirty="0" smtClean="0"/>
              <a:t> (2015) 526 </a:t>
            </a:r>
            <a:r>
              <a:rPr lang="pl-PL" sz="2600" dirty="0" err="1" smtClean="0"/>
              <a:t>respondents</a:t>
            </a:r>
            <a:r>
              <a:rPr lang="pl-PL" sz="2600" dirty="0" smtClean="0"/>
              <a:t> </a:t>
            </a:r>
            <a:r>
              <a:rPr lang="pl-PL" sz="2600" dirty="0" err="1" smtClean="0"/>
              <a:t>from</a:t>
            </a:r>
            <a:r>
              <a:rPr lang="pl-PL" sz="2600" dirty="0" smtClean="0"/>
              <a:t> </a:t>
            </a:r>
            <a:r>
              <a:rPr lang="pl-PL" sz="2600" dirty="0" err="1" smtClean="0"/>
              <a:t>Spain</a:t>
            </a:r>
            <a:r>
              <a:rPr lang="pl-PL" sz="2600" dirty="0" smtClean="0"/>
              <a:t>, </a:t>
            </a:r>
            <a:r>
              <a:rPr lang="pl-PL" sz="2600" dirty="0" smtClean="0">
                <a:solidFill>
                  <a:srgbClr val="FF0000"/>
                </a:solidFill>
              </a:rPr>
              <a:t>48%</a:t>
            </a:r>
            <a:r>
              <a:rPr lang="pl-PL" sz="2600" dirty="0" smtClean="0"/>
              <a:t> of </a:t>
            </a:r>
            <a:r>
              <a:rPr lang="pl-PL" sz="2600" dirty="0" err="1" smtClean="0"/>
              <a:t>which</a:t>
            </a:r>
            <a:r>
              <a:rPr lang="pl-PL" sz="2600" dirty="0" smtClean="0"/>
              <a:t> </a:t>
            </a:r>
            <a:r>
              <a:rPr lang="pl-PL" sz="2600" dirty="0" err="1" smtClean="0"/>
              <a:t>use</a:t>
            </a:r>
            <a:r>
              <a:rPr lang="pl-PL" sz="2600" dirty="0" smtClean="0"/>
              <a:t>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 (</a:t>
            </a:r>
            <a:r>
              <a:rPr lang="pl-PL" sz="2600" dirty="0" err="1" smtClean="0"/>
              <a:t>sometimes</a:t>
            </a:r>
            <a:r>
              <a:rPr lang="pl-PL" sz="2600" dirty="0" smtClean="0"/>
              <a:t>, </a:t>
            </a:r>
            <a:r>
              <a:rPr lang="pl-PL" sz="2600" dirty="0" err="1" smtClean="0"/>
              <a:t>often</a:t>
            </a:r>
            <a:r>
              <a:rPr lang="pl-PL" sz="2600" dirty="0" smtClean="0"/>
              <a:t>, </a:t>
            </a:r>
            <a:r>
              <a:rPr lang="pl-PL" sz="2600" dirty="0" err="1" smtClean="0"/>
              <a:t>very</a:t>
            </a:r>
            <a:r>
              <a:rPr lang="pl-PL" sz="2600" dirty="0" smtClean="0"/>
              <a:t> </a:t>
            </a:r>
            <a:r>
              <a:rPr lang="pl-PL" sz="2600" dirty="0" err="1" smtClean="0"/>
              <a:t>often</a:t>
            </a:r>
            <a:r>
              <a:rPr lang="pl-PL" sz="2600" dirty="0" smtClean="0"/>
              <a:t>)</a:t>
            </a:r>
          </a:p>
          <a:p>
            <a:pPr lvl="1"/>
            <a:r>
              <a:rPr lang="pl-PL" sz="2600" dirty="0" smtClean="0">
                <a:solidFill>
                  <a:srgbClr val="00B0F0"/>
                </a:solidFill>
              </a:rPr>
              <a:t>Aurelie </a:t>
            </a:r>
            <a:r>
              <a:rPr lang="pl-PL" sz="2600" dirty="0" err="1" smtClean="0">
                <a:solidFill>
                  <a:srgbClr val="00B0F0"/>
                </a:solidFill>
              </a:rPr>
              <a:t>Picton</a:t>
            </a:r>
            <a:r>
              <a:rPr lang="pl-PL" sz="2600" dirty="0" smtClean="0">
                <a:solidFill>
                  <a:srgbClr val="00B0F0"/>
                </a:solidFill>
              </a:rPr>
              <a:t> </a:t>
            </a:r>
            <a:r>
              <a:rPr lang="pl-PL" sz="2600" dirty="0" smtClean="0"/>
              <a:t>et al. (2015) 200 </a:t>
            </a:r>
            <a:r>
              <a:rPr lang="pl-PL" sz="2600" dirty="0" err="1" smtClean="0"/>
              <a:t>respondents</a:t>
            </a:r>
            <a:r>
              <a:rPr lang="pl-PL" sz="2600" dirty="0" smtClean="0"/>
              <a:t> </a:t>
            </a:r>
            <a:r>
              <a:rPr lang="pl-PL" sz="2600" dirty="0" err="1" smtClean="0"/>
              <a:t>from</a:t>
            </a:r>
            <a:r>
              <a:rPr lang="pl-PL" sz="2600" dirty="0" smtClean="0"/>
              <a:t> </a:t>
            </a:r>
            <a:r>
              <a:rPr lang="pl-PL" sz="2600" dirty="0" err="1" smtClean="0"/>
              <a:t>Switzerland</a:t>
            </a:r>
            <a:r>
              <a:rPr lang="pl-PL" sz="2600" dirty="0" smtClean="0"/>
              <a:t> </a:t>
            </a:r>
            <a:r>
              <a:rPr lang="pl-PL" sz="2600" dirty="0" err="1" smtClean="0"/>
              <a:t>with</a:t>
            </a:r>
            <a:r>
              <a:rPr lang="pl-PL" sz="2600" dirty="0" smtClean="0"/>
              <a:t> </a:t>
            </a:r>
            <a:r>
              <a:rPr lang="pl-PL" sz="2600" dirty="0" smtClean="0">
                <a:solidFill>
                  <a:srgbClr val="FF0000"/>
                </a:solidFill>
              </a:rPr>
              <a:t>64% </a:t>
            </a:r>
            <a:r>
              <a:rPr lang="pl-PL" sz="2600" dirty="0" err="1" smtClean="0"/>
              <a:t>using</a:t>
            </a:r>
            <a:r>
              <a:rPr lang="pl-PL" sz="2600" dirty="0" smtClean="0"/>
              <a:t> </a:t>
            </a:r>
            <a:r>
              <a:rPr lang="pl-PL" sz="2600" dirty="0" err="1" smtClean="0"/>
              <a:t>corpora</a:t>
            </a:r>
            <a:r>
              <a:rPr lang="pl-PL" sz="2600" dirty="0" smtClean="0"/>
              <a:t>, 92% </a:t>
            </a:r>
            <a:r>
              <a:rPr lang="pl-PL" sz="2600" dirty="0" err="1" smtClean="0"/>
              <a:t>using</a:t>
            </a:r>
            <a:r>
              <a:rPr lang="pl-PL" sz="2600" dirty="0" smtClean="0"/>
              <a:t> electronic </a:t>
            </a:r>
            <a:r>
              <a:rPr lang="pl-PL" sz="2600" dirty="0" err="1" smtClean="0"/>
              <a:t>texts</a:t>
            </a:r>
            <a:r>
              <a:rPr lang="pl-PL" sz="2600" dirty="0" smtClean="0"/>
              <a:t> as resources, 82% </a:t>
            </a:r>
            <a:r>
              <a:rPr lang="pl-PL" sz="2600" dirty="0" err="1" smtClean="0"/>
              <a:t>using</a:t>
            </a:r>
            <a:r>
              <a:rPr lang="pl-PL" sz="2600" dirty="0" smtClean="0"/>
              <a:t> TM, 56% </a:t>
            </a:r>
            <a:r>
              <a:rPr lang="pl-PL" sz="2600" dirty="0" err="1" smtClean="0"/>
              <a:t>using</a:t>
            </a:r>
            <a:r>
              <a:rPr lang="pl-PL" sz="2600" dirty="0" smtClean="0"/>
              <a:t> </a:t>
            </a:r>
            <a:r>
              <a:rPr lang="pl-PL" sz="2600" dirty="0" err="1" smtClean="0"/>
              <a:t>concordancers</a:t>
            </a:r>
            <a:endParaRPr lang="pl-PL" sz="2600" dirty="0" smtClean="0"/>
          </a:p>
          <a:p>
            <a:r>
              <a:rPr lang="pl-PL" sz="2800" dirty="0" err="1" smtClean="0"/>
              <a:t>What</a:t>
            </a:r>
            <a:r>
              <a:rPr lang="pl-PL" sz="2800" dirty="0" smtClean="0"/>
              <a:t> do we </a:t>
            </a:r>
            <a:r>
              <a:rPr lang="pl-PL" sz="2800" dirty="0" err="1" smtClean="0"/>
              <a:t>mean</a:t>
            </a:r>
            <a:r>
              <a:rPr lang="pl-PL" sz="2800" dirty="0" smtClean="0"/>
              <a:t> by a </a:t>
            </a:r>
            <a:r>
              <a:rPr lang="pl-PL" sz="2800" dirty="0" err="1" smtClean="0"/>
              <a:t>corpus</a:t>
            </a:r>
            <a:r>
              <a:rPr lang="pl-PL" sz="2800" dirty="0" smtClean="0"/>
              <a:t>? (</a:t>
            </a:r>
            <a:r>
              <a:rPr lang="pl-PL" sz="2800" dirty="0" err="1" smtClean="0"/>
              <a:t>cf</a:t>
            </a:r>
            <a:r>
              <a:rPr lang="pl-PL" sz="2800" dirty="0" smtClean="0"/>
              <a:t>. </a:t>
            </a:r>
            <a:r>
              <a:rPr lang="pl-PL" sz="2800" dirty="0" err="1" smtClean="0"/>
              <a:t>Picton</a:t>
            </a:r>
            <a:r>
              <a:rPr lang="pl-PL" sz="2800" dirty="0" smtClean="0"/>
              <a:t> et al. 2015)</a:t>
            </a:r>
          </a:p>
          <a:p>
            <a:pPr lvl="1"/>
            <a:endParaRPr lang="pl-PL" sz="2600" dirty="0" smtClean="0"/>
          </a:p>
          <a:p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National </a:t>
            </a:r>
            <a:r>
              <a:rPr lang="pl-PL" dirty="0" err="1" smtClean="0"/>
              <a:t>Corpora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/>
              <a:t>BNC</a:t>
            </a:r>
            <a:r>
              <a:rPr lang="pl-PL" sz="2800" dirty="0" smtClean="0"/>
              <a:t> - British National Corpus - </a:t>
            </a:r>
            <a:r>
              <a:rPr lang="pl-PL" sz="2800" dirty="0" smtClean="0">
                <a:hlinkClick r:id="rId2"/>
              </a:rPr>
              <a:t>http://www.natcorp.ox.ac.uk/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b="1" dirty="0" smtClean="0"/>
              <a:t>COCA</a:t>
            </a:r>
            <a:r>
              <a:rPr lang="pl-PL" sz="2800" dirty="0" smtClean="0"/>
              <a:t> – Corpus of </a:t>
            </a:r>
            <a:r>
              <a:rPr lang="pl-PL" sz="2800" dirty="0" err="1" smtClean="0"/>
              <a:t>Contemporary</a:t>
            </a:r>
            <a:r>
              <a:rPr lang="pl-PL" sz="2800" dirty="0" smtClean="0"/>
              <a:t> American </a:t>
            </a:r>
            <a:r>
              <a:rPr lang="pl-PL" sz="2800" dirty="0" err="1" smtClean="0"/>
              <a:t>English</a:t>
            </a:r>
            <a:r>
              <a:rPr lang="pl-PL" sz="2800" dirty="0" smtClean="0"/>
              <a:t> http://corpus.byu.edu/coca/</a:t>
            </a:r>
          </a:p>
          <a:p>
            <a:endParaRPr lang="pl-PL" sz="2800" dirty="0" smtClean="0"/>
          </a:p>
          <a:p>
            <a:r>
              <a:rPr lang="pl-PL" sz="2800" b="1" dirty="0" smtClean="0"/>
              <a:t>NKJP</a:t>
            </a:r>
            <a:r>
              <a:rPr lang="pl-PL" sz="2800" dirty="0" smtClean="0"/>
              <a:t> – Narodowy Korpus Języka Polskiego, 2012 - http://www.nkjp.pl/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923928" y="0"/>
            <a:ext cx="317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BNC</a:t>
            </a:r>
            <a:r>
              <a:rPr lang="pl-PL" dirty="0" smtClean="0"/>
              <a:t> - </a:t>
            </a:r>
            <a:r>
              <a:rPr lang="pl-PL" dirty="0" err="1" smtClean="0"/>
              <a:t>Brigham-Young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83884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1143000"/>
          </a:xfrm>
        </p:spPr>
        <p:txBody>
          <a:bodyPr/>
          <a:lstStyle/>
          <a:p>
            <a:r>
              <a:rPr lang="pl-PL" dirty="0" smtClean="0"/>
              <a:t>NKJP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980728"/>
            <a:ext cx="964907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 flipH="1" flipV="1">
            <a:off x="6732240" y="3284984"/>
            <a:ext cx="1152128" cy="720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 flipV="1">
            <a:off x="11052720" y="2492896"/>
            <a:ext cx="72008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Łucja Biel, University of Warsaw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4604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3915</TotalTime>
  <Words>1150</Words>
  <Application>Microsoft Office PowerPoint</Application>
  <PresentationFormat>Pokaz na ekranie (4:3)</PresentationFormat>
  <Paragraphs>152</Paragraphs>
  <Slides>24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Przyleganie</vt:lpstr>
      <vt:lpstr>Corpora in Legal Translation:  Practical Applications</vt:lpstr>
      <vt:lpstr>Corpus</vt:lpstr>
      <vt:lpstr>Translation-driven corpora</vt:lpstr>
      <vt:lpstr>Use of corpus tools by translators</vt:lpstr>
      <vt:lpstr>National Corpora</vt:lpstr>
      <vt:lpstr>Slajd 6</vt:lpstr>
      <vt:lpstr>Slajd 7</vt:lpstr>
      <vt:lpstr>NKJP</vt:lpstr>
      <vt:lpstr>Slajd 9</vt:lpstr>
      <vt:lpstr>Slajd 10</vt:lpstr>
      <vt:lpstr>Nowa generacja słowników</vt:lpstr>
      <vt:lpstr>Availability of legal corpus tools </vt:lpstr>
      <vt:lpstr>Examples of legal corpora (EN)</vt:lpstr>
      <vt:lpstr>Oprogramowanie</vt:lpstr>
      <vt:lpstr>PLC – Polish Law Corpus</vt:lpstr>
      <vt:lpstr>Concordances: collocates of powództwo</vt:lpstr>
      <vt:lpstr>Slajd 17</vt:lpstr>
      <vt:lpstr>Slajd 18</vt:lpstr>
      <vt:lpstr>Advantages of corpora</vt:lpstr>
      <vt:lpstr>DIY/ad hoc corpora</vt:lpstr>
      <vt:lpstr>Slajd 21</vt:lpstr>
      <vt:lpstr>Qualetra project</vt:lpstr>
      <vt:lpstr>JudGENTT</vt:lpstr>
      <vt:lpstr>TermWise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Lucja</dc:creator>
  <cp:lastModifiedBy>Anon</cp:lastModifiedBy>
  <cp:revision>321</cp:revision>
  <dcterms:created xsi:type="dcterms:W3CDTF">2013-09-01T15:46:13Z</dcterms:created>
  <dcterms:modified xsi:type="dcterms:W3CDTF">2015-10-11T11:51:08Z</dcterms:modified>
</cp:coreProperties>
</file>