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428" r:id="rId3"/>
    <p:sldId id="429" r:id="rId4"/>
    <p:sldId id="426" r:id="rId5"/>
    <p:sldId id="430" r:id="rId6"/>
    <p:sldId id="346" r:id="rId7"/>
    <p:sldId id="431" r:id="rId8"/>
    <p:sldId id="403" r:id="rId9"/>
    <p:sldId id="377" r:id="rId10"/>
    <p:sldId id="394" r:id="rId11"/>
    <p:sldId id="385" r:id="rId12"/>
    <p:sldId id="348" r:id="rId13"/>
    <p:sldId id="342" r:id="rId14"/>
    <p:sldId id="298" r:id="rId15"/>
    <p:sldId id="307" r:id="rId16"/>
    <p:sldId id="354" r:id="rId17"/>
    <p:sldId id="434" r:id="rId18"/>
    <p:sldId id="418" r:id="rId19"/>
    <p:sldId id="357" r:id="rId20"/>
    <p:sldId id="356" r:id="rId21"/>
    <p:sldId id="432" r:id="rId22"/>
    <p:sldId id="415" r:id="rId23"/>
    <p:sldId id="419" r:id="rId24"/>
    <p:sldId id="424" r:id="rId25"/>
    <p:sldId id="423" r:id="rId26"/>
    <p:sldId id="422" r:id="rId27"/>
    <p:sldId id="420" r:id="rId28"/>
    <p:sldId id="421" r:id="rId29"/>
    <p:sldId id="360" r:id="rId30"/>
    <p:sldId id="43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292E-1C22-4F60-A963-78EED563D412}" type="datetimeFigureOut">
              <a:rPr lang="en-GB" smtClean="0"/>
              <a:t>07/10/2016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B1DBD-4CCD-4EE3-BDC9-7371F259C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88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B1DBD-4CCD-4EE3-BDC9-7371F259CB3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340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2857A-AF41-49A4-A072-38F945340AE9}" type="slidenum">
              <a:rPr lang="it-IT" smtClean="0">
                <a:solidFill>
                  <a:prstClr val="black"/>
                </a:solidFill>
              </a:rPr>
              <a:pPr/>
              <a:t>6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65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B1DBD-4CCD-4EE3-BDC9-7371F259CB3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771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B1DBD-4CCD-4EE3-BDC9-7371F259CB3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67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B1DBD-4CCD-4EE3-BDC9-7371F259CB3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70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2C51-A2A9-4497-BF21-4651B1DA91F1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42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C041-2DC9-43E0-97F1-23E3C05F39B3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2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C5129-6BD2-4DCA-B49B-319FB439658F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71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B02F-0027-495F-AB69-C29EBA61341D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66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878D-BF0B-4AE5-B53D-32C9E3935126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22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A60D-8F70-406F-BDD9-D0909EE1F199}" type="datetime1">
              <a:rPr lang="en-GB" smtClean="0"/>
              <a:t>07/10/2016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90D6-9399-4336-B240-FE44BF40239F}" type="datetime1">
              <a:rPr lang="en-GB" smtClean="0"/>
              <a:t>07/10/2016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71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8583F-4732-4570-B88A-DFFD27A341DA}" type="datetime1">
              <a:rPr lang="en-GB" smtClean="0"/>
              <a:t>07/10/2016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09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9EFD-6EEF-4497-B9C2-E632039D2E50}" type="datetime1">
              <a:rPr lang="en-GB" smtClean="0"/>
              <a:t>07/10/2016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3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EE1A-D600-4E09-A99E-DCA6663B035E}" type="datetime1">
              <a:rPr lang="en-GB" smtClean="0"/>
              <a:t>07/10/2016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03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3B5C9-029A-4003-A8B7-C7E0B53BD77A}" type="datetime1">
              <a:rPr lang="en-GB" smtClean="0"/>
              <a:t>07/10/2016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9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C06CD-009E-42AA-845B-6C3A8BD15E52}" type="datetime1">
              <a:rPr lang="en-GB" smtClean="0"/>
              <a:t>07/10/2016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0C4-3A16-4766-933D-4DBF63D787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73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3096344"/>
          </a:xfrm>
        </p:spPr>
        <p:txBody>
          <a:bodyPr>
            <a:noAutofit/>
          </a:bodyPr>
          <a:lstStyle/>
          <a:p>
            <a:r>
              <a:rPr lang="pl-PL" sz="3600" dirty="0" smtClean="0"/>
              <a:t>Językowe i kulturowe aspekty wartościowania w uzasadnieniach orzeczeń sądowych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</a:t>
            </a:r>
            <a:r>
              <a:rPr lang="pl-PL" dirty="0" err="1" smtClean="0"/>
              <a:t>tanisław</a:t>
            </a:r>
            <a:r>
              <a:rPr lang="pl-PL" dirty="0" smtClean="0"/>
              <a:t> Goźdź-Roszkowski</a:t>
            </a:r>
            <a:r>
              <a:rPr lang="en-GB" dirty="0" smtClean="0"/>
              <a:t> </a:t>
            </a:r>
            <a:endParaRPr lang="pl-PL" dirty="0" smtClean="0"/>
          </a:p>
          <a:p>
            <a:r>
              <a:rPr lang="pl-PL" dirty="0" smtClean="0"/>
              <a:t>Zakład </a:t>
            </a:r>
            <a:r>
              <a:rPr lang="pl-PL" dirty="0" smtClean="0"/>
              <a:t>Translatoryki, Instytut Anglistyki</a:t>
            </a:r>
            <a:endParaRPr lang="pl-PL" dirty="0" smtClean="0"/>
          </a:p>
          <a:p>
            <a:r>
              <a:rPr lang="en-GB" dirty="0" err="1" smtClean="0"/>
              <a:t>Uni</a:t>
            </a:r>
            <a:r>
              <a:rPr lang="pl-PL" dirty="0" smtClean="0"/>
              <a:t>w</a:t>
            </a:r>
            <a:r>
              <a:rPr lang="en-GB" dirty="0" err="1" smtClean="0"/>
              <a:t>ers</a:t>
            </a:r>
            <a:r>
              <a:rPr lang="pl-PL" dirty="0" err="1" smtClean="0"/>
              <a:t>ytet</a:t>
            </a:r>
            <a:r>
              <a:rPr lang="pl-PL" dirty="0" smtClean="0"/>
              <a:t> Łódzki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1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Wartościowanie w dyskursie prawa (sądowym)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rola i miejsce języka ocen w argumentacji prawniczej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ocena argumentów przedłożonych przez sędziów sądów niższej instancji, strony procesowe czy też innych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sędziów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Specyfikę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środków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językowe wykorzystywane przez sędziów dla wyrażania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wartościowania;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identyfikacji języka wartościowania w formie określonych schematów leksykalno-gramatycznych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sposoby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jakich wartościowanie wpływa na legitymizację decyzji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procesowych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99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przypuszczenie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pogląd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czy </a:t>
            </a:r>
            <a:r>
              <a:rPr lang="pl-PL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sugestia</a:t>
            </a:r>
            <a:r>
              <a:rPr lang="pl-PL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r>
              <a:rPr lang="pl-PL" sz="2700" dirty="0" smtClean="0"/>
              <a:t/>
            </a:r>
            <a:br>
              <a:rPr lang="pl-PL" sz="2700" dirty="0" smtClean="0"/>
            </a:b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Oznaczanie 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statusu </a:t>
            </a:r>
            <a:r>
              <a:rPr lang="pl-PL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epistemicznego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wypowiedzeń </a:t>
            </a:r>
            <a:endParaRPr lang="en-GB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relies on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 that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live in an ordered universe that is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precise mathematical </a:t>
            </a:r>
            <a:r>
              <a:rPr lang="en-GB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endParaRPr lang="pl-PL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Pol. 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osł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Nauka opiera się na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założeniu, że </a:t>
            </a:r>
            <a:r>
              <a:rPr lang="pl-PL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żyjemy w uporządkowanym wszechświecie poddanym matematycznym prawom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twierdzenie, fakt, pogląd, teoria, sugestia, argument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itd.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95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Oznaczanie statusu wypowiedzeń w argumentacji prawniczej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Scalia's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 courts must apply the restrictive Salerno test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matter of law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 OF CHICAGO, PETITIONER v. JESUS MORALES et al.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 Thomas,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zdanie odrębne/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dissenting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opinion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sędziego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Scalii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że sądy stanowe muszą stosować restrykcyjny test Salerno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punktu widzenia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prawa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9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Oznaczanie statusu wypowiedzeń w argumentacji prawniczej</a:t>
            </a:r>
            <a:endParaRPr lang="en-GB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481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Moreover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Attorney General's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specifically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plurality's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unsupported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 that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blurred the line between "those categories of 'offender' who may be tried by military commission ... with the 'offenses' that may be so tried." </a:t>
            </a:r>
            <a:endParaRPr lang="pl-PL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Wnioski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Prokuratora Generalnego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obalają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nieuzasadnioną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sugestię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zawartą w opinii </a:t>
            </a:r>
            <a:r>
              <a:rPr lang="pl-PL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większości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że [</a:t>
            </a:r>
            <a:r>
              <a:rPr lang="pl-PL" sz="24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zatarłem granicę pomiędzy …</a:t>
            </a:r>
            <a:endParaRPr lang="en-GB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49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Dane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korpusowe SN USA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dokumentów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320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wyrazów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1999 -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://www.law.cornell.edu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Oyez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roject https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://www.oyez.org/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51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en-GB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212259"/>
              </p:ext>
            </p:extLst>
          </p:nvPr>
        </p:nvGraphicFramePr>
        <p:xfrm>
          <a:off x="457200" y="116633"/>
          <a:ext cx="8229600" cy="6785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1728192"/>
                <a:gridCol w="1080120"/>
                <a:gridCol w="792088"/>
                <a:gridCol w="2376264"/>
                <a:gridCol w="1450504"/>
              </a:tblGrid>
              <a:tr h="504055">
                <a:tc>
                  <a:txBody>
                    <a:bodyPr/>
                    <a:lstStyle/>
                    <a:p>
                      <a:r>
                        <a:rPr lang="pl-PL" dirty="0" smtClean="0"/>
                        <a:t>Nr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Rzeczownik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Freq</a:t>
                      </a:r>
                      <a:r>
                        <a:rPr lang="pl-PL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Rzeczownik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Freq</a:t>
                      </a:r>
                      <a:r>
                        <a:rPr lang="pl-PL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  <a:tr h="745848">
                <a:tc>
                  <a:txBody>
                    <a:bodyPr/>
                    <a:lstStyle/>
                    <a:p>
                      <a:r>
                        <a:rPr lang="pl-PL" dirty="0" smtClean="0"/>
                        <a:t>1.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fact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fakt</a:t>
                      </a:r>
                      <a:r>
                        <a:rPr lang="pl-PL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260.2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suggestion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sugestia</a:t>
                      </a:r>
                      <a:r>
                        <a:rPr lang="pl-PL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41.0</a:t>
                      </a:r>
                      <a:endParaRPr lang="en-GB" dirty="0"/>
                    </a:p>
                  </a:txBody>
                  <a:tcPr/>
                </a:tc>
              </a:tr>
              <a:tr h="745848">
                <a:tc>
                  <a:txBody>
                    <a:bodyPr/>
                    <a:lstStyle/>
                    <a:p>
                      <a:r>
                        <a:rPr lang="pl-PL" dirty="0" smtClean="0"/>
                        <a:t>2.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conclusion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wniosek</a:t>
                      </a:r>
                      <a:r>
                        <a:rPr lang="pl-PL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146.2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11.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assertion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twierdzenie</a:t>
                      </a:r>
                      <a:r>
                        <a:rPr lang="pl-PL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36.7</a:t>
                      </a:r>
                      <a:endParaRPr lang="en-GB" dirty="0"/>
                    </a:p>
                  </a:txBody>
                  <a:tcPr/>
                </a:tc>
              </a:tr>
              <a:tr h="745848">
                <a:tc>
                  <a:txBody>
                    <a:bodyPr/>
                    <a:lstStyle/>
                    <a:p>
                      <a:r>
                        <a:rPr lang="pl-PL" dirty="0" smtClean="0"/>
                        <a:t>3.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argument</a:t>
                      </a:r>
                      <a:r>
                        <a:rPr lang="pl-PL" baseline="0" dirty="0" smtClean="0"/>
                        <a:t> (</a:t>
                      </a:r>
                      <a:r>
                        <a:rPr lang="pl-PL" i="1" baseline="0" dirty="0" smtClean="0"/>
                        <a:t>argument</a:t>
                      </a:r>
                      <a:r>
                        <a:rPr lang="pl-PL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141.0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belief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przekonanie</a:t>
                      </a:r>
                      <a:r>
                        <a:rPr lang="pl-PL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27.7</a:t>
                      </a:r>
                      <a:endParaRPr lang="en-GB" dirty="0"/>
                    </a:p>
                  </a:txBody>
                  <a:tcPr/>
                </a:tc>
              </a:tr>
              <a:tr h="661085">
                <a:tc>
                  <a:txBody>
                    <a:bodyPr/>
                    <a:lstStyle/>
                    <a:p>
                      <a:r>
                        <a:rPr lang="pl-PL" dirty="0" smtClean="0"/>
                        <a:t>4.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i="0" dirty="0" err="1" smtClean="0"/>
                        <a:t>claim</a:t>
                      </a:r>
                      <a:endParaRPr lang="pl-PL" i="0" dirty="0" smtClean="0"/>
                    </a:p>
                    <a:p>
                      <a:r>
                        <a:rPr lang="pl-PL" i="1" dirty="0" smtClean="0"/>
                        <a:t>twierdzenie 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90.3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13.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notion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pogląd</a:t>
                      </a:r>
                      <a:r>
                        <a:rPr lang="pl-PL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27.0</a:t>
                      </a:r>
                      <a:endParaRPr lang="en-GB" dirty="0"/>
                    </a:p>
                  </a:txBody>
                  <a:tcPr/>
                </a:tc>
              </a:tr>
              <a:tr h="661085">
                <a:tc>
                  <a:txBody>
                    <a:bodyPr/>
                    <a:lstStyle/>
                    <a:p>
                      <a:r>
                        <a:rPr lang="pl-PL" dirty="0" smtClean="0"/>
                        <a:t>5.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i="0" dirty="0" err="1" smtClean="0"/>
                        <a:t>view</a:t>
                      </a:r>
                      <a:r>
                        <a:rPr lang="pl-PL" i="0" dirty="0" smtClean="0"/>
                        <a:t> (</a:t>
                      </a:r>
                      <a:r>
                        <a:rPr lang="pl-PL" i="1" dirty="0" smtClean="0"/>
                        <a:t>ocena</a:t>
                      </a:r>
                      <a:r>
                        <a:rPr lang="pl-PL" dirty="0" smtClean="0"/>
                        <a:t>)</a:t>
                      </a:r>
                      <a:endParaRPr lang="en-GB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75.7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presumption</a:t>
                      </a:r>
                      <a:r>
                        <a:rPr lang="pl-PL" dirty="0" smtClean="0"/>
                        <a:t> </a:t>
                      </a:r>
                      <a:r>
                        <a:rPr lang="pl-PL" i="1" dirty="0" smtClean="0"/>
                        <a:t>domniemanie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23.2</a:t>
                      </a:r>
                      <a:endParaRPr lang="en-GB" dirty="0"/>
                    </a:p>
                  </a:txBody>
                  <a:tcPr/>
                </a:tc>
              </a:tr>
              <a:tr h="432119">
                <a:tc>
                  <a:txBody>
                    <a:bodyPr/>
                    <a:lstStyle/>
                    <a:p>
                      <a:r>
                        <a:rPr lang="pl-PL" dirty="0" smtClean="0"/>
                        <a:t>6.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proposition</a:t>
                      </a:r>
                      <a:r>
                        <a:rPr lang="pl-PL" dirty="0" smtClean="0"/>
                        <a:t> </a:t>
                      </a:r>
                    </a:p>
                    <a:p>
                      <a:r>
                        <a:rPr lang="pl-PL" dirty="0" smtClean="0"/>
                        <a:t>(twierdzenie)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60.0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theory</a:t>
                      </a:r>
                      <a:r>
                        <a:rPr lang="pl-PL" dirty="0" smtClean="0"/>
                        <a:t> (</a:t>
                      </a:r>
                      <a:r>
                        <a:rPr lang="pl-PL" i="1" dirty="0" smtClean="0"/>
                        <a:t>teoria</a:t>
                      </a:r>
                      <a:r>
                        <a:rPr lang="pl-PL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15.0</a:t>
                      </a:r>
                      <a:endParaRPr lang="en-GB" dirty="0"/>
                    </a:p>
                  </a:txBody>
                  <a:tcPr/>
                </a:tc>
              </a:tr>
              <a:tr h="661085">
                <a:tc>
                  <a:txBody>
                    <a:bodyPr/>
                    <a:lstStyle/>
                    <a:p>
                      <a:r>
                        <a:rPr lang="pl-PL" dirty="0" smtClean="0"/>
                        <a:t>7.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possibility</a:t>
                      </a:r>
                      <a:endParaRPr lang="pl-PL" dirty="0" smtClean="0"/>
                    </a:p>
                    <a:p>
                      <a:r>
                        <a:rPr lang="pl-PL" i="1" dirty="0" smtClean="0"/>
                        <a:t>możliwość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45.0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idea (</a:t>
                      </a:r>
                      <a:r>
                        <a:rPr lang="pl-PL" i="1" dirty="0" smtClean="0"/>
                        <a:t>pogląd)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15.0</a:t>
                      </a:r>
                      <a:endParaRPr lang="en-GB" dirty="0"/>
                    </a:p>
                  </a:txBody>
                  <a:tcPr/>
                </a:tc>
              </a:tr>
              <a:tr h="674756">
                <a:tc>
                  <a:txBody>
                    <a:bodyPr/>
                    <a:lstStyle/>
                    <a:p>
                      <a:r>
                        <a:rPr lang="pl-PL" dirty="0" smtClean="0"/>
                        <a:t>8.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assumption</a:t>
                      </a:r>
                      <a:endParaRPr lang="pl-PL" dirty="0" smtClean="0"/>
                    </a:p>
                    <a:p>
                      <a:r>
                        <a:rPr lang="pl-PL" dirty="0" smtClean="0"/>
                        <a:t>(</a:t>
                      </a:r>
                      <a:r>
                        <a:rPr lang="pl-PL" i="1" dirty="0" smtClean="0"/>
                        <a:t>założenie</a:t>
                      </a:r>
                      <a:r>
                        <a:rPr lang="pl-PL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42.7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17.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impression</a:t>
                      </a:r>
                      <a:endParaRPr lang="pl-PL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(</a:t>
                      </a:r>
                      <a:r>
                        <a:rPr lang="pl-PL" i="1" dirty="0" smtClean="0"/>
                        <a:t>wrażenie)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13.5</a:t>
                      </a:r>
                      <a:endParaRPr lang="en-GB" dirty="0"/>
                    </a:p>
                  </a:txBody>
                  <a:tcPr/>
                </a:tc>
              </a:tr>
              <a:tr h="745848">
                <a:tc>
                  <a:txBody>
                    <a:bodyPr/>
                    <a:lstStyle/>
                    <a:p>
                      <a:r>
                        <a:rPr lang="pl-PL" dirty="0" smtClean="0"/>
                        <a:t>9.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twierdzenie </a:t>
                      </a:r>
                      <a:r>
                        <a:rPr lang="pl-PL" i="1" dirty="0" err="1" smtClean="0"/>
                        <a:t>contention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  41.2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allegation</a:t>
                      </a:r>
                      <a:r>
                        <a:rPr lang="pl-PL" dirty="0" smtClean="0"/>
                        <a:t> </a:t>
                      </a:r>
                      <a:r>
                        <a:rPr lang="pl-PL" i="1" dirty="0" smtClean="0"/>
                        <a:t>domniemanie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12.0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4571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36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pl-PL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pl-PL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funkcje w </a:t>
            </a:r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dyskursie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cap="small" dirty="0" err="1" smtClean="0"/>
              <a:t>Cause</a:t>
            </a:r>
            <a:r>
              <a:rPr lang="pl-PL" sz="2200" cap="small" dirty="0" smtClean="0"/>
              <a:t> (przyczyna)</a:t>
            </a:r>
            <a:r>
              <a:rPr lang="en-US" sz="2200" cap="small" dirty="0" smtClean="0"/>
              <a:t> </a:t>
            </a:r>
            <a:r>
              <a:rPr lang="en-US" sz="2200" dirty="0" smtClean="0"/>
              <a:t>(</a:t>
            </a:r>
            <a:r>
              <a:rPr lang="en-US" sz="2000" i="1" dirty="0"/>
              <a:t>the contention is premised on the notion that</a:t>
            </a:r>
            <a:r>
              <a:rPr lang="en-US" sz="2000" i="1" dirty="0" smtClean="0"/>
              <a:t>…</a:t>
            </a:r>
            <a:r>
              <a:rPr lang="en-US" sz="2200" dirty="0" smtClean="0"/>
              <a:t>)</a:t>
            </a:r>
            <a:r>
              <a:rPr lang="pl-PL" sz="2200" dirty="0" smtClean="0"/>
              <a:t>;</a:t>
            </a:r>
          </a:p>
          <a:p>
            <a:r>
              <a:rPr lang="pl-PL" sz="2200" cap="small" dirty="0" err="1" smtClean="0"/>
              <a:t>Result</a:t>
            </a:r>
            <a:r>
              <a:rPr lang="pl-PL" sz="2200" cap="small" dirty="0" smtClean="0"/>
              <a:t> (</a:t>
            </a:r>
            <a:r>
              <a:rPr lang="en-US" sz="2200" cap="small" dirty="0" smtClean="0"/>
              <a:t>re</a:t>
            </a:r>
            <a:r>
              <a:rPr lang="pl-PL" sz="2200" cap="small" dirty="0" err="1" smtClean="0"/>
              <a:t>zultat</a:t>
            </a:r>
            <a:r>
              <a:rPr lang="pl-PL" sz="2200" cap="small" dirty="0" smtClean="0"/>
              <a:t>)</a:t>
            </a:r>
            <a:r>
              <a:rPr lang="en-US" sz="2200" dirty="0" smtClean="0"/>
              <a:t> (</a:t>
            </a:r>
            <a:r>
              <a:rPr lang="en-US" sz="2000" i="1" dirty="0"/>
              <a:t>Justice Holmes's logically impeccable theory yields the clear conclusion that</a:t>
            </a:r>
            <a:r>
              <a:rPr lang="en-US" sz="2000" i="1" dirty="0" smtClean="0"/>
              <a:t>,</a:t>
            </a:r>
            <a:r>
              <a:rPr lang="en-US" sz="2200" dirty="0" smtClean="0"/>
              <a:t>)</a:t>
            </a:r>
            <a:endParaRPr lang="pl-PL" sz="2200" dirty="0" smtClean="0"/>
          </a:p>
          <a:p>
            <a:r>
              <a:rPr lang="pl-PL" sz="2200" cap="small" dirty="0" err="1" smtClean="0"/>
              <a:t>Confirmation</a:t>
            </a:r>
            <a:r>
              <a:rPr lang="pl-PL" sz="2200" cap="small" dirty="0" smtClean="0"/>
              <a:t> (potwierdzenie)</a:t>
            </a:r>
            <a:endParaRPr lang="pl-PL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E</a:t>
            </a:r>
            <a:r>
              <a:rPr lang="pl-PL" sz="2000" dirty="0" err="1" smtClean="0"/>
              <a:t>xplanation</a:t>
            </a:r>
            <a:r>
              <a:rPr lang="pl-PL" sz="2000" dirty="0" smtClean="0"/>
              <a:t> (wyjaśnienie)</a:t>
            </a:r>
            <a:r>
              <a:rPr lang="en-US" sz="2000" dirty="0" smtClean="0"/>
              <a:t>: </a:t>
            </a:r>
            <a:r>
              <a:rPr lang="en-US" sz="2000" i="1" dirty="0"/>
              <a:t>The idea that… may explain </a:t>
            </a:r>
            <a:r>
              <a:rPr lang="en-US" sz="2000" i="1" dirty="0" smtClean="0"/>
              <a:t>why</a:t>
            </a:r>
            <a:endParaRPr lang="pl-PL" sz="20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err="1" smtClean="0"/>
              <a:t>Consistency</a:t>
            </a:r>
            <a:r>
              <a:rPr lang="pl-PL" sz="2000" dirty="0" smtClean="0"/>
              <a:t> (konsekwencja): </a:t>
            </a:r>
            <a:r>
              <a:rPr lang="en-US" sz="2000" i="1" dirty="0"/>
              <a:t>These cases are consistent with our conclusion that</a:t>
            </a:r>
            <a:r>
              <a:rPr lang="en-US" sz="2000" i="1" dirty="0" smtClean="0"/>
              <a:t>…</a:t>
            </a:r>
            <a:endParaRPr lang="pl-PL" sz="20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err="1" smtClean="0"/>
              <a:t>Support</a:t>
            </a:r>
            <a:r>
              <a:rPr lang="pl-PL" sz="2000" dirty="0" smtClean="0"/>
              <a:t> (poparcie):</a:t>
            </a:r>
            <a:r>
              <a:rPr lang="pl-PL" sz="2000" i="1" dirty="0" smtClean="0"/>
              <a:t> </a:t>
            </a:r>
            <a:r>
              <a:rPr lang="en-US" sz="2000" i="1" dirty="0"/>
              <a:t>…affirming the pragmatic view that</a:t>
            </a:r>
            <a:r>
              <a:rPr lang="en-US" sz="2000" i="1" dirty="0" smtClean="0"/>
              <a:t>…</a:t>
            </a:r>
            <a:endParaRPr lang="pl-PL" sz="2000" dirty="0" smtClean="0"/>
          </a:p>
          <a:p>
            <a:r>
              <a:rPr lang="pl-PL" sz="2200" cap="small" dirty="0" err="1" smtClean="0"/>
              <a:t>Existence</a:t>
            </a:r>
            <a:r>
              <a:rPr lang="pl-PL" sz="2200" cap="small" dirty="0" smtClean="0"/>
              <a:t> (istnienie)</a:t>
            </a:r>
            <a:r>
              <a:rPr lang="en-US" sz="2200" dirty="0" smtClean="0"/>
              <a:t> (</a:t>
            </a:r>
            <a:r>
              <a:rPr lang="en-US" sz="2000" i="1" dirty="0"/>
              <a:t>There is a view </a:t>
            </a:r>
            <a:r>
              <a:rPr lang="en-US" sz="2000" i="1" dirty="0" smtClean="0"/>
              <a:t>that…</a:t>
            </a:r>
            <a:r>
              <a:rPr lang="en-US" sz="2000" i="1" dirty="0"/>
              <a:t>The report contains no suggestion that</a:t>
            </a:r>
            <a:r>
              <a:rPr lang="en-US" sz="2000" i="1" dirty="0" smtClean="0"/>
              <a:t>…</a:t>
            </a:r>
            <a:r>
              <a:rPr lang="en-US" sz="2200" dirty="0" smtClean="0"/>
              <a:t>)</a:t>
            </a:r>
            <a:r>
              <a:rPr lang="pl-PL" sz="2200" cap="small" dirty="0" smtClean="0"/>
              <a:t> </a:t>
            </a:r>
          </a:p>
          <a:p>
            <a:r>
              <a:rPr lang="pl-PL" sz="2200" cap="small" dirty="0" smtClean="0"/>
              <a:t>Evaluation </a:t>
            </a:r>
            <a:r>
              <a:rPr lang="pl-PL" sz="2200" cap="small" dirty="0"/>
              <a:t>(ocena</a:t>
            </a:r>
            <a:r>
              <a:rPr lang="pl-PL" sz="2200" cap="small" dirty="0" smtClean="0"/>
              <a:t>)</a:t>
            </a:r>
            <a:r>
              <a:rPr lang="pl-PL" sz="2200" dirty="0" smtClean="0"/>
              <a:t>: </a:t>
            </a:r>
            <a:r>
              <a:rPr lang="en-US" sz="2000" i="1" dirty="0"/>
              <a:t>the notion that … is </a:t>
            </a:r>
            <a:r>
              <a:rPr lang="en-US" sz="2000" i="1" dirty="0" smtClean="0"/>
              <a:t>absurd</a:t>
            </a:r>
            <a:r>
              <a:rPr lang="pl-PL" sz="2000" i="1" dirty="0" smtClean="0"/>
              <a:t>, </a:t>
            </a:r>
            <a:r>
              <a:rPr lang="en-US" sz="2000" i="1" dirty="0"/>
              <a:t>wildly implausible conclusion that…</a:t>
            </a:r>
            <a:endParaRPr lang="pl-PL" sz="2000" dirty="0"/>
          </a:p>
          <a:p>
            <a:endParaRPr lang="pl-PL" sz="2000" dirty="0"/>
          </a:p>
          <a:p>
            <a:endParaRPr lang="pl-PL" sz="2200" dirty="0"/>
          </a:p>
          <a:p>
            <a:endParaRPr lang="en-GB" sz="22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4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8229599" cy="4531642"/>
          </a:xfrm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5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sm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argument, idea, notion,</a:t>
            </a:r>
            <a:r>
              <a:rPr lang="en-US" b="1" cap="sm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sm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notion that 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 corporations have constitutional entitlement to accelerated judicial review of the denial of zoning variances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absurd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400" i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….  jest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absurdalny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pl-PL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i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imaginary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the dissent's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suggestion that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pl-PL" sz="2400" i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Jeszcze bardziej urojona jest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sugestia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zawarta w opinii odrębnej, że…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unremarkable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completely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unrelated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proposition that</a:t>
            </a:r>
            <a:r>
              <a:rPr lang="en-US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pl-PL" sz="2400" i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nijakie</a:t>
            </a:r>
            <a:r>
              <a:rPr lang="pl-PL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zupełnie nie mające </a:t>
            </a:r>
            <a:r>
              <a:rPr lang="pl-PL" sz="2400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związku </a:t>
            </a:r>
            <a:r>
              <a:rPr lang="pl-PL" sz="2400" b="1" i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twierdzenie, że…</a:t>
            </a:r>
            <a:endParaRPr lang="pl-PL" sz="2400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0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Sygnalizowanie miejsc spornych (</a:t>
            </a:r>
            <a:r>
              <a:rPr lang="pl-PL" sz="3600" i="1" dirty="0" err="1" smtClean="0"/>
              <a:t>sites</a:t>
            </a:r>
            <a:r>
              <a:rPr lang="pl-PL" sz="3600" i="1" dirty="0" smtClean="0"/>
              <a:t> of </a:t>
            </a:r>
            <a:r>
              <a:rPr lang="pl-PL" sz="3600" i="1" dirty="0" err="1" smtClean="0"/>
              <a:t>contention</a:t>
            </a:r>
            <a:r>
              <a:rPr lang="pl-PL" sz="3600" dirty="0" smtClean="0"/>
              <a:t>)</a:t>
            </a:r>
            <a:endParaRPr lang="en-GB" sz="36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285839"/>
              </p:ext>
            </p:extLst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Źródło</a:t>
                      </a:r>
                      <a:r>
                        <a:rPr lang="pl-PL" sz="1800" b="1" kern="1200" cap="small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ocen </a:t>
                      </a:r>
                      <a:r>
                        <a:rPr lang="pl-PL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/sędziowie/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Rzeczowniki</a:t>
                      </a:r>
                      <a:r>
                        <a:rPr lang="pl-PL" baseline="0" dirty="0" smtClean="0"/>
                        <a:t> w konstrukcji </a:t>
                      </a:r>
                      <a:r>
                        <a:rPr lang="pl-PL" i="1" baseline="0" dirty="0" err="1" smtClean="0"/>
                        <a:t>N+that</a:t>
                      </a:r>
                      <a:r>
                        <a:rPr lang="pl-PL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kern="1200" cap="small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nega</a:t>
                      </a:r>
                      <a:r>
                        <a:rPr lang="pl-PL" sz="1800" b="1" kern="1200" cap="small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tywna</a:t>
                      </a:r>
                      <a:r>
                        <a:rPr lang="en-US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‘</a:t>
                      </a:r>
                      <a:r>
                        <a:rPr lang="pl-PL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ocena</a:t>
                      </a:r>
                      <a:r>
                        <a:rPr lang="en-US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 </a:t>
                      </a:r>
                      <a:endParaRPr lang="pl-PL" sz="1800" b="1" kern="1200" cap="small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Elementy wartościujące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Cel/obiekt</a:t>
                      </a:r>
                      <a:r>
                        <a:rPr lang="pl-PL" sz="1800" b="1" kern="1200" cap="small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b="1" kern="1200" cap="small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cap="small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Argument</a:t>
                      </a:r>
                      <a:r>
                        <a:rPr lang="pl-PL" sz="1800" b="1" kern="1200" cap="small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acja</a:t>
                      </a:r>
                      <a:r>
                        <a:rPr lang="pl-PL" sz="1800" b="1" kern="1200" cap="small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uczestników procesu sądowego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Sąd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, poszczególni</a:t>
                      </a:r>
                      <a:r>
                        <a:rPr lang="pl-PL" baseline="0" dirty="0" smtClean="0"/>
                        <a:t> sędziowie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cap="small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argument, idea, notion,</a:t>
                      </a:r>
                      <a:r>
                        <a:rPr lang="en-US" sz="2000" b="1" kern="1200" cap="small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cap="small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suggestion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sng" dirty="0" smtClean="0"/>
                        <a:t>Przymiotniki</a:t>
                      </a:r>
                      <a:r>
                        <a:rPr lang="pl-PL" u="sng" baseline="0" dirty="0" smtClean="0"/>
                        <a:t> </a:t>
                      </a:r>
                      <a:r>
                        <a:rPr lang="pl-PL" baseline="0" dirty="0" smtClean="0"/>
                        <a:t>(</a:t>
                      </a:r>
                      <a:r>
                        <a:rPr lang="pl-PL" baseline="0" dirty="0" err="1" smtClean="0"/>
                        <a:t>np.urojony</a:t>
                      </a:r>
                      <a:r>
                        <a:rPr lang="pl-PL" baseline="0" dirty="0" smtClean="0"/>
                        <a:t>, absurdalny, )</a:t>
                      </a:r>
                    </a:p>
                    <a:p>
                      <a:r>
                        <a:rPr lang="pl-PL" u="sng" baseline="0" dirty="0" smtClean="0"/>
                        <a:t>Rzeczowniki</a:t>
                      </a:r>
                      <a:r>
                        <a:rPr lang="pl-PL" baseline="0" dirty="0" smtClean="0"/>
                        <a:t> (bez zarzutu, etc. )</a:t>
                      </a:r>
                    </a:p>
                    <a:p>
                      <a:r>
                        <a:rPr lang="pl-PL" u="sng" baseline="0" dirty="0" smtClean="0"/>
                        <a:t>Czasowniki</a:t>
                      </a:r>
                      <a:r>
                        <a:rPr lang="pl-PL" baseline="0" dirty="0" smtClean="0"/>
                        <a:t>: odrzucić, uznać, przyjąć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Np. pogląd</a:t>
                      </a:r>
                      <a:r>
                        <a:rPr lang="pl-PL" baseline="0" dirty="0" smtClean="0"/>
                        <a:t> sądu</a:t>
                      </a:r>
                      <a:endParaRPr lang="pl-PL" dirty="0" smtClean="0"/>
                    </a:p>
                    <a:p>
                      <a:r>
                        <a:rPr lang="pl-PL" dirty="0" smtClean="0"/>
                        <a:t>sugestia</a:t>
                      </a:r>
                      <a:r>
                        <a:rPr lang="pl-PL" baseline="0" dirty="0" smtClean="0"/>
                        <a:t> opinii większości </a:t>
                      </a:r>
                      <a:r>
                        <a:rPr lang="pl-PL" dirty="0" smtClean="0"/>
                        <a:t>,  sugestia</a:t>
                      </a:r>
                      <a:r>
                        <a:rPr lang="pl-PL" baseline="0" dirty="0" smtClean="0"/>
                        <a:t> w opinii odrębnej</a:t>
                      </a:r>
                      <a:r>
                        <a:rPr lang="pl-PL" dirty="0" smtClean="0"/>
                        <a:t> </a:t>
                      </a:r>
                    </a:p>
                    <a:p>
                      <a:r>
                        <a:rPr lang="pl-PL" baseline="0" dirty="0" smtClean="0"/>
                        <a:t>wniosek Sądu Okręgowego, etc. 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32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Uzasadnienie – pojęcie i definicja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 przedstawiający wywód organu stosowania prawa, który zawiera zbiór argumentów podjętej decyzji wydany w kontekście orzeczeń sądowych (por. Kotowski 2015)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Przedstawienie i wyjaśnienie racji oraz przyczyn, które legły u podstaw danego orzeczenia;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podstawowe formy: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pisemna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ustna,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zdanie odrębne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13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200" dirty="0"/>
              <a:t>wyrażeniem zgody lub sprzeciwu wobec </a:t>
            </a:r>
            <a:r>
              <a:rPr lang="pl-PL" sz="3200" dirty="0" smtClean="0"/>
              <a:t>decyzji, wniosków </a:t>
            </a:r>
            <a:r>
              <a:rPr lang="pl-PL" sz="3200" dirty="0"/>
              <a:t>podjętych na niższym szczeblu procedury sądowej</a:t>
            </a:r>
            <a:endParaRPr lang="en-GB" sz="32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058417"/>
              </p:ext>
            </p:extLst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b="0" kern="1200" cap="small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(nie)zgoda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</a:t>
                      </a:r>
                      <a:r>
                        <a:rPr lang="pl-PL" sz="18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not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accept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respondents'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argument that</a:t>
                      </a:r>
                      <a:r>
                        <a:rPr lang="pl-PL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(…)</a:t>
                      </a:r>
                      <a:endParaRPr lang="pl-PL" sz="18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 </a:t>
                      </a:r>
                      <a:r>
                        <a:rPr lang="pl-PL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przyjmujemy argumentu</a:t>
                      </a:r>
                      <a:r>
                        <a:rPr lang="pl-PL" sz="18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strony pozwanej, że … </a:t>
                      </a:r>
                    </a:p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 the dissenters in the Court of Appeals did not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disagree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the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proposition that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pl-PL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Nawet sędziowie w opinii odrębnej (…) </a:t>
                      </a:r>
                      <a:r>
                        <a:rPr lang="pl-PL" sz="18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zgodzili się z twierdzeniem</a:t>
                      </a:r>
                      <a:r>
                        <a:rPr lang="pl-PL" sz="18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że…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kern="1200" cap="small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Odrzucenie</a:t>
                      </a:r>
                      <a:r>
                        <a:rPr lang="pl-PL" sz="2400" kern="1200" cap="small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Court of Appeals for the First Circuit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rejected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District Court's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conclusion that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pl-PL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Sąd Apelacyjny</a:t>
                      </a:r>
                      <a:r>
                        <a:rPr lang="pl-PL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odrzucił wniosek </a:t>
                      </a:r>
                      <a:r>
                        <a:rPr lang="pl-PL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Sądu Okręgowego dotyczący…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unanimously upheld the statute and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rejected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Ninth Circuit's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view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pl-PL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Jednogłośnie</a:t>
                      </a:r>
                      <a:r>
                        <a:rPr lang="pl-PL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(…) </a:t>
                      </a:r>
                      <a:r>
                        <a:rPr lang="pl-PL" sz="18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odrzuciliśmy pogląd </a:t>
                      </a:r>
                      <a:r>
                        <a:rPr lang="pl-PL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Sądu Okręgowego…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Petitioners'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suggestion that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is also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rejected</a:t>
                      </a:r>
                      <a:endParaRPr lang="pl-PL" sz="18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Sugestia </a:t>
                      </a:r>
                      <a:r>
                        <a:rPr lang="pl-P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strony powodowej</a:t>
                      </a:r>
                      <a:r>
                        <a:rPr lang="pl-PL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dotycząca (…) zostaje również odrzucona </a:t>
                      </a:r>
                      <a:endParaRPr lang="pl-PL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rebut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petitioners' argument that… </a:t>
                      </a:r>
                      <a:endParaRPr lang="pl-PL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b="1" dirty="0" smtClean="0"/>
                        <a:t>obalać</a:t>
                      </a:r>
                      <a:r>
                        <a:rPr lang="pl-PL" b="1" baseline="0" dirty="0" smtClean="0"/>
                        <a:t> argument </a:t>
                      </a:r>
                      <a:r>
                        <a:rPr lang="pl-PL" baseline="0" dirty="0" smtClean="0"/>
                        <a:t>strony powodowej jakoby ….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Dane korpusowe TK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 wyroków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1 303 141 wyrazów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2001 – 2015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Internetowy Portal Orzeczeń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ipo.trybunal.gov.pl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91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ogląd</a:t>
            </a: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że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dominuje/ </a:t>
            </a:r>
            <a:r>
              <a:rPr lang="pl-P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przeważa/panuje/utrwalił </a:t>
            </a:r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się, sformułowano</a:t>
            </a:r>
            <a:r>
              <a:rPr lang="pl-P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</a:t>
            </a:r>
            <a:r>
              <a:rPr lang="pl-PL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że</a:t>
            </a:r>
          </a:p>
          <a:p>
            <a:r>
              <a:rPr lang="pl-P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akceptowany/przyjmowany/wyrażany/ugruntowany/utrwalony/zakorzeniony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</a:t>
            </a:r>
            <a:r>
              <a:rPr lang="pl-PL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że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orzecznictwie Trybunału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dominuje 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przedmiotem kontroli konstytucyjności prawa może być norma dekodowana z zaskarżonego przepisu według brzmienia ustalonego przez praktykę organów państwa (…)</a:t>
            </a:r>
          </a:p>
          <a:p>
            <a:pPr marL="0" indent="0">
              <a:buNone/>
            </a:pPr>
            <a:endParaRPr lang="pl-PL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Obecnie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zdaje się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Trybunale Konstytucyjnym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przeważać 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zakresie kontroli konstytucyjności trybu, w jakim akt prawny doszedł do skutku, obowiązuje zasada skargowości,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(…)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400" b="1" dirty="0"/>
          </a:p>
          <a:p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14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pogląd</a:t>
            </a:r>
            <a:r>
              <a:rPr lang="pl-P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wyrazić/podzielić/podtrzymać/przyjąć/przedstawić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że</a:t>
            </a: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Trybunał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Konstytucyjny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podziela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wyrażony w doktrynie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przystąpienie do organizacji międzynarodowej oznacza przekazanie przez właściwe organy krajowe kompetencji do wykonywania władzy w zakresie działalności organizacji na rzecz jej organów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Marszałek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Sejmu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wyraził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jednak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obecnie obowiązujący w Polsce model środków zaskarżenia przyjęty w wykonaniu Rozporządzenia nr 44/2001 jest zgodny z Konstytucją.</a:t>
            </a: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Podzielam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świetle orzeczenia w sprawie o sygn. K. 3/98, stanowi to wystarczający powód do stwierdzenia, że doszło do naruszenia zasad prawidłowej legislacji.</a:t>
            </a: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Tym samym,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niezasadny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byłby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pogląd, że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kwestionowana regulacja prowadzi do naruszenia konstytucyjnego zakazu podwójnej karalności.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95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rzekonanie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Dotychczasowa </a:t>
            </a:r>
            <a:r>
              <a:rPr lang="pl-PL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aktywność legislacyjna ustawodawcy, szczególnie likwidacja kryterium dochodowego w 2010 r., mogła tworzyć </a:t>
            </a:r>
            <a:r>
              <a:rPr lang="pl-PL" sz="2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zasadne </a:t>
            </a:r>
            <a:r>
              <a:rPr lang="pl-PL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przekonanie, że </a:t>
            </a:r>
            <a:endParaRPr lang="pl-P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Zarzut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naruszenia przez zaskarżony przepis art. 32 w związku z art. 64 ust. 2 Konstytucji, Prokurator Generalny uznał za bezzasadny. Wynika on z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błędnego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przekonania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ubiektywne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uzasadnione,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nieskrępowane,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społeczne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powszechne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itd.</a:t>
            </a:r>
            <a:endParaRPr lang="pl-P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Przechodząc do merytorycznego aspektu wyroku, należy wskazać, że wnioskodawca opiera swoje zaskarżenie na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przekonaniu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iż „ubój rytualny zwierząt, jako jeden z elementów praktyk religijnych w judaizmie podlega ochronie, jako forma uzewnętrzniania religii, na podstawie art. 53 ust. 2 Konstytucji” (s. 10 wniosku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ałożenie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 – 258 wystąpień</a:t>
            </a: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65% charakter wartościujący (40% negatywny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Przykłady użycia: </a:t>
            </a:r>
            <a:endParaRPr lang="pl-P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Dodatkowo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stwierdził [Marszałek Sejmu],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że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pogląd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skarżącego o niedopuszczalnym konstytucyjnie różnym potraktowaniu osób znajdujących się w takiej samej sytuacji faktycznej opiera się na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błędnym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założeniu, iż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celem świadczenia pielęgnacyjnego jest wsparcie opiekunów osób niepełnosprawnych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Co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najmniej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kontrowersyjne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dla mnie podstawowe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Trybunału Konstytucyjnego, że moralność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pl-PL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pl-PL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predicated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erroneous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pPr marL="0" indent="0"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[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opiera się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błędnym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założeniu,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że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(…)]</a:t>
            </a:r>
          </a:p>
          <a:p>
            <a:pPr marL="0" indent="0">
              <a:buNone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ieprawdziwe, nieprawidłowe, nietrafne, sprzeczne, nie w pełni odpowiada rzeczywistości, </a:t>
            </a:r>
            <a:endParaRPr lang="pl-PL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33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</a:t>
            </a:r>
            <a:r>
              <a:rPr lang="pl-P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„Założenie” – wartościowanie negatywne 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nieprawdziwe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należy uznać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które…;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Sejm stwierdził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przyjmowane przez organy administracji, zgodnie z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którym; Podobnie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nietrafne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byłoby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celem ustawodawcy było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…;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Założenia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ustawodawcy, (…) są wewnętrznie </a:t>
            </a:r>
            <a:r>
              <a:rPr lang="pl-PL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sprzeczne. </a:t>
            </a:r>
            <a:r>
              <a:rPr lang="pl-PL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jednak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w pełni odpowiada rzeczywistości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l-PL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zaskarżony przepis jest zgodny ze wskazanymi wzorcami konstytucyjnymi,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znajduje oparcia w obowiązującym </a:t>
            </a:r>
            <a:r>
              <a:rPr lang="pl-PL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pl-PL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zauważa sąd pytający,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rozwiązanie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zastosowane przez ustawodawcę w zaskarżonym przepisie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opiera się na założeniu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małżonkowie zawsze prowadzą wspólnie gospodarstwo rolne. To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jest </a:t>
            </a:r>
            <a:r>
              <a:rPr lang="pl-PL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właściwe.</a:t>
            </a:r>
            <a:endParaRPr lang="pl-PL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000" u="sng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19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przypuszczenie</a:t>
            </a:r>
            <a: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vis a vis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założenie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przypuszczenie (16 wystąpień) +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uzasadnione</a:t>
            </a:r>
          </a:p>
          <a:p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Przykłady użycia: </a:t>
            </a:r>
            <a:endParaRPr lang="pl-PL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Trybunał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przyjmuje, że kontakt zatrzymanego (osoby podejrzanej, w wypadku której zachodzi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uzasadnione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przypuszczenie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popełnienia przestępstwa) z adwokatem jest kluczowy dla zapewnienia prawa do skutecznej obrony w trakcie całego postępowania karnego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Istnienie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takiego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przypuszczenia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potwierdzone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właśnie podjęciem przez organy procesowe czynności skierowanych na ściganie danej osoby.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0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01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wierdzenie </a:t>
            </a:r>
            <a:endParaRPr lang="en-GB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Przykłady użycia: </a:t>
            </a:r>
          </a:p>
          <a:p>
            <a:pPr marL="0" indent="0">
              <a:buNone/>
            </a:pP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l-P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Nieuprawnione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także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Ministra Sprawiedliwości, że ustawową podstawą do przetwarzania przez kuratora danych, o których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mowa (…); </a:t>
            </a:r>
          </a:p>
          <a:p>
            <a:pPr marL="0" indent="0">
              <a:buNone/>
            </a:pP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Tym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samym </a:t>
            </a:r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nieuzasadnione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także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obowiązek ten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narusza (…);</a:t>
            </a:r>
          </a:p>
          <a:p>
            <a:pPr marL="0" indent="0">
              <a:buNone/>
            </a:pP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pl-PL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Nie </a:t>
            </a:r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można zgodzić się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twierdzeniem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wnioskodawcy, że kwestionowany przepis nakłada na kuratora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sądowego (…);</a:t>
            </a:r>
          </a:p>
          <a:p>
            <a:pPr marL="0" indent="0">
              <a:buNone/>
            </a:pP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Uważam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że cytowane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</a:t>
            </a:r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wadliwe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zarówno w sensie deskryptywnym, jak i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prospektywnym (…);</a:t>
            </a:r>
          </a:p>
          <a:p>
            <a:pPr marL="0" indent="0">
              <a:buNone/>
            </a:pP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Wbrew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twierdzeniom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wnioskodawcy art. 173 § 1 </a:t>
            </a:r>
            <a:r>
              <a:rPr lang="pl-PL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k.k.w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nie statuuje zamkniętego katalogu uprawnień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(…)</a:t>
            </a:r>
            <a:endParaRPr lang="pl-PL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32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Zbieżność w sposobie oznaczania statusu 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epistemicznego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wypowiedzi w uzasadnieniach amerykańskich i polskich;</a:t>
            </a:r>
          </a:p>
          <a:p>
            <a:r>
              <a:rPr lang="pl-PL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otion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≠ pogląd; </a:t>
            </a:r>
            <a:r>
              <a:rPr lang="pl-PL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założenie; </a:t>
            </a:r>
            <a:r>
              <a:rPr lang="pl-PL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≠ sugestia</a:t>
            </a: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Większy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stopień formuliczności w wypowiedziach sędziów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polskich</a:t>
            </a: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Większa ostrość postaw w uzasadnieniach amerykańskich; </a:t>
            </a: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Wpływ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kultury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prawnej – rola i użycie zdania odrębnego</a:t>
            </a:r>
          </a:p>
          <a:p>
            <a:r>
              <a:rPr lang="pl-PL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Uzależnienie języka wartościowania od konwencji gatunkowych i instytucjonalnych</a:t>
            </a:r>
            <a:r>
              <a:rPr lang="pl-PL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Unikalność a uniwersalność  wartościujących środków językowych w orzeczeniach sądowych – 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gatunek, rejestr, </a:t>
            </a:r>
            <a:r>
              <a:rPr lang="pl-PL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</a:t>
            </a:r>
            <a:endParaRPr lang="pl-P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Kurzon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2001. The politeness of judges: American and British judicial behaviour.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Pragmatics 33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(2001) 61-85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  <a:p>
            <a:endParaRPr lang="pl-PL" sz="2000" dirty="0"/>
          </a:p>
          <a:p>
            <a:endParaRPr lang="en-GB" sz="20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7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Funkcje i znaczenie uzasadnienia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Sposób </a:t>
            </a:r>
            <a:r>
              <a:rPr lang="pl-PL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ugruntowania rozstrzygnięcia w konkretnej </a:t>
            </a:r>
            <a:r>
              <a:rPr lang="pl-PL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sprawie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Przedstawienie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motywów i sposobu działania sędziów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Ocena zasadności zarzutu sformułowanego we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wniosku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Funkcja perswazyjna – przekonanie o racjonalności i słuszności konkretnego rozstrzygnięcia;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Funkcja edukacyjna, </a:t>
            </a:r>
            <a:r>
              <a:rPr lang="pl-PL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l-PL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nstrument </a:t>
            </a:r>
            <a:r>
              <a:rPr lang="pl-PL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komunikacji </a:t>
            </a:r>
            <a:endParaRPr lang="en-GB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Narzędzie budowania kultury prawnej</a:t>
            </a:r>
          </a:p>
          <a:p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4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 </a:t>
            </a:r>
          </a:p>
          <a:p>
            <a:pPr marL="0" indent="0" algn="ctr">
              <a:buNone/>
            </a:pPr>
            <a:endParaRPr lang="pl-PL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gozdz.roszkowski@gmail.com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09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Funkcje i znaczenie uzasadnienia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Odmienne funkcje w różnych porządkach prawnych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„w teorii 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law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uzasadnienia są prawem; znajdują się w centrum systemu prawa” (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Friedemann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inni, 1981);</a:t>
            </a:r>
          </a:p>
          <a:p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Judge-made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law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v. 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Wade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1973; 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Obergefell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v. </a:t>
            </a:r>
            <a:r>
              <a:rPr lang="pl-P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Hodges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2015)</a:t>
            </a:r>
            <a:endParaRPr lang="pl-P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Decyzje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sądów najwyższych pełnią bardzo złożone funkcje (np. interpretacyjne, polityczne, systemotwórcze);</a:t>
            </a:r>
          </a:p>
          <a:p>
            <a:r>
              <a:rPr lang="pl-PL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Czynnik korekcji i rozwijania </a:t>
            </a:r>
            <a:r>
              <a:rPr lang="pl-PL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prawa: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tworzenie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brakujących definicji legalnych i pojęć, określanie zakresu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swobody decyzyjnej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sądu niższej instancji, uzupełnianie luk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prawnych, itd.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55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Sądu </a:t>
            </a: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Najwyższego USA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Skład: prezes (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hief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8 sędziów (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zasada większości głosów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Jurysdykcja ograniczona do spraw konstytucyjnych (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jurisdiction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Jurysdykcja apelacyjna (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appellate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jurisdiction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Odgrywa kluczową rolę w tworzeniu prawa z uwagi na nadrzędną rolę precedensu sądowego w systemie prawa angloamerykańskiego (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law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661466"/>
          </a:xfrm>
        </p:spPr>
        <p:txBody>
          <a:bodyPr>
            <a:normAutofit/>
          </a:bodyPr>
          <a:lstStyle/>
          <a:p>
            <a:pPr eaLnBrk="1" hangingPunct="1"/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wyroku SN USA </a:t>
            </a:r>
            <a:endParaRPr lang="it-IT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61910777"/>
              </p:ext>
            </p:extLst>
          </p:nvPr>
        </p:nvGraphicFramePr>
        <p:xfrm>
          <a:off x="1262759" y="850106"/>
          <a:ext cx="6955706" cy="630739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955706"/>
              </a:tblGrid>
              <a:tr h="600799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 S</a:t>
                      </a:r>
                      <a:r>
                        <a:rPr lang="pl-PL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upreme</a:t>
                      </a:r>
                      <a:r>
                        <a:rPr lang="pl-PL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pl-PL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ourt</a:t>
                      </a:r>
                      <a:r>
                        <a:rPr lang="it-IT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20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Judgment</a:t>
                      </a:r>
                      <a:r>
                        <a:rPr lang="pl-PL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9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Wstęp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22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headnote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[przedstawienie</a:t>
                      </a:r>
                      <a:r>
                        <a:rPr lang="pl-PL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stron procesowych, składu sędziowskiego, typu sprawy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it-IT" sz="2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04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Historia</a:t>
                      </a:r>
                      <a:r>
                        <a:rPr lang="pl-PL" sz="2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sprawy</a:t>
                      </a:r>
                      <a:r>
                        <a:rPr lang="pl-PL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2200" b="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procedural</a:t>
                      </a:r>
                      <a:r>
                        <a:rPr lang="pl-PL" sz="22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b="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</a:t>
                      </a:r>
                      <a:r>
                        <a:rPr lang="pl-PL" sz="2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[streszczenie</a:t>
                      </a:r>
                      <a:r>
                        <a:rPr lang="pl-PL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sprawy, decyzje sądów niższej instancji; wskazanie podstaw apelacji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</a:txBody>
                  <a:tcPr/>
                </a:tc>
              </a:tr>
              <a:tr h="1039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Orzeczenie</a:t>
                      </a:r>
                      <a:r>
                        <a:rPr lang="pl-PL" sz="2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22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holding</a:t>
                      </a:r>
                      <a:r>
                        <a:rPr lang="pl-PL" sz="2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44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Uzasadnienie </a:t>
                      </a:r>
                      <a:r>
                        <a:rPr lang="pl-PL" sz="2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2200" b="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[ 1) opinia</a:t>
                      </a:r>
                      <a:r>
                        <a:rPr lang="pl-PL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większości sądu (</a:t>
                      </a:r>
                      <a:r>
                        <a:rPr lang="pl-PL" sz="22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majority</a:t>
                      </a:r>
                      <a:r>
                        <a:rPr lang="pl-PL" sz="22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2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pl-PL" sz="22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plurality</a:t>
                      </a:r>
                      <a:r>
                        <a:rPr lang="pl-PL" sz="22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2) zdanie odrębne: a) do sentencji orzeczenia (</a:t>
                      </a:r>
                      <a:r>
                        <a:rPr lang="pl-PL" sz="22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dissenting</a:t>
                      </a:r>
                      <a:r>
                        <a:rPr lang="pl-PL" sz="22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2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b) do jego uzasadnienia (</a:t>
                      </a:r>
                      <a:r>
                        <a:rPr lang="pl-PL" sz="22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concurring</a:t>
                      </a:r>
                      <a:r>
                        <a:rPr lang="pl-PL" sz="22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22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opinion</a:t>
                      </a:r>
                      <a:r>
                        <a:rPr lang="pl-PL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srgbClr val="DEDEDE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013-694A-4365-AD65-C058014377B5}" type="slidenum">
              <a:rPr lang="it-IT" smtClean="0">
                <a:solidFill>
                  <a:srgbClr val="DEDEDE">
                    <a:shade val="50000"/>
                    <a:satMod val="200000"/>
                  </a:srgbClr>
                </a:solidFill>
              </a:rPr>
              <a:pPr/>
              <a:t>6</a:t>
            </a:fld>
            <a:endParaRPr lang="it-IT">
              <a:solidFill>
                <a:srgbClr val="DEDEDE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02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wyroku TK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637956"/>
              </p:ext>
            </p:extLst>
          </p:nvPr>
        </p:nvGraphicFramePr>
        <p:xfrm>
          <a:off x="457200" y="1600200"/>
          <a:ext cx="82296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Komparycja</a:t>
                      </a:r>
                      <a:r>
                        <a:rPr lang="pl-PL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Tenor</a:t>
                      </a:r>
                      <a:endParaRPr lang="en-GB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Uzasadnienie </a:t>
                      </a:r>
                    </a:p>
                    <a:p>
                      <a:r>
                        <a:rPr lang="pl-PL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– część historyczna</a:t>
                      </a:r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– część na rozprawie</a:t>
                      </a:r>
                    </a:p>
                    <a:p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– uzasadnienie </a:t>
                      </a:r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prawne</a:t>
                      </a:r>
                    </a:p>
                    <a:p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pl-PL" sz="22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ocena dopuszczalności rozpoznania wniosku, przedmiot kontroli i problem konstytucyjny, wzorzec kontroli, okoliczności istotne z punktu widzenia zasadności zarzutu, ocena zasadności zarzutu</a:t>
                      </a:r>
                      <a:r>
                        <a:rPr lang="pl-PL" sz="2200" b="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pl-PL" sz="22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2200" b="0" i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pl-PL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Zdanie odrębne</a:t>
                      </a:r>
                      <a:endParaRPr lang="en-GB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 to jest wartościowanie? </a:t>
            </a: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środki językowe służące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wyrażeniu przez nadawcę swojego lub czyjegoś nastawienia lub stanowiska, określeniu punktu widzenia, odczuć w stosunku do innych osób, rzeczy albo twierdzeń. </a:t>
            </a:r>
            <a:endParaRPr lang="pl-PL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 </a:t>
            </a: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wartościowania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zbiór środków językowych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wyrażających  </a:t>
            </a:r>
            <a:r>
              <a:rPr lang="pl-PL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wartościowanie; </a:t>
            </a:r>
            <a:endParaRPr lang="pl-PL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Thompson i </a:t>
            </a:r>
            <a:r>
              <a:rPr lang="pl-PL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Hunston</a:t>
            </a:r>
            <a:r>
              <a:rPr lang="pl-PL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(2000: 6-7) każdy akt wartościowania wyraża i jednocześnie tworzy wspólny dla danej społeczności </a:t>
            </a:r>
            <a:r>
              <a:rPr lang="pl-PL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lang="pl-PL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wartości</a:t>
            </a:r>
            <a:r>
              <a:rPr lang="pl-PL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l-PL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</a:t>
            </a:r>
            <a:r>
              <a:rPr lang="pl-PL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‘wartości zawodowe’ (</a:t>
            </a:r>
            <a:r>
              <a:rPr lang="pl-PL" sz="22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pl-PL" sz="2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pl-PL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 odniesieniu do właściwości, które definiują co jest cenione lub  piętnowane w określonych społecznościach </a:t>
            </a:r>
            <a:r>
              <a:rPr lang="pl-PL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zawodowych</a:t>
            </a:r>
            <a:r>
              <a:rPr lang="pl-PL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Breeze</a:t>
            </a:r>
            <a:r>
              <a:rPr lang="pl-PL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2011)</a:t>
            </a:r>
            <a:endParaRPr lang="pl-PL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200" b="1" dirty="0" smtClean="0"/>
          </a:p>
          <a:p>
            <a:endParaRPr lang="pl-PL" sz="2000" dirty="0" smtClean="0"/>
          </a:p>
          <a:p>
            <a:endParaRPr lang="pl-PL" altLang="pl-PL" sz="2000" dirty="0"/>
          </a:p>
          <a:p>
            <a:pPr eaLnBrk="1" hangingPunct="1"/>
            <a:endParaRPr lang="pl-PL" altLang="pl-PL" sz="2800" dirty="0" smtClean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1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 wartościowania (ocen): cechy wspólne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200" dirty="0" smtClean="0"/>
              <a:t>wyrażanie </a:t>
            </a:r>
            <a:r>
              <a:rPr lang="pl-PL" sz="2200" dirty="0"/>
              <a:t>znaczeń o charakterze </a:t>
            </a:r>
            <a:r>
              <a:rPr lang="pl-PL" sz="2200" i="1" dirty="0" smtClean="0"/>
              <a:t>subiektywnym</a:t>
            </a:r>
            <a:r>
              <a:rPr lang="pl-PL" sz="2200" dirty="0" smtClean="0"/>
              <a:t> i </a:t>
            </a:r>
            <a:r>
              <a:rPr lang="pl-PL" sz="2200" dirty="0"/>
              <a:t>akcentującym określone postawy </a:t>
            </a:r>
            <a:r>
              <a:rPr lang="pl-PL" sz="2200" dirty="0" smtClean="0"/>
              <a:t>negocjowane w dyskursie (wyrażanie </a:t>
            </a:r>
            <a:r>
              <a:rPr lang="pl-PL" sz="2200" dirty="0"/>
              <a:t>emocji, sądów odnośnie charakteru osób czy też wartości </a:t>
            </a:r>
            <a:r>
              <a:rPr lang="pl-PL" sz="2200" dirty="0" smtClean="0"/>
              <a:t>rzeczy) (</a:t>
            </a:r>
            <a:r>
              <a:rPr lang="en-US" sz="2200" dirty="0" smtClean="0">
                <a:solidFill>
                  <a:prstClr val="black"/>
                </a:solidFill>
              </a:rPr>
              <a:t>Martin </a:t>
            </a:r>
            <a:r>
              <a:rPr lang="en-US" sz="2200" dirty="0">
                <a:solidFill>
                  <a:prstClr val="black"/>
                </a:solidFill>
              </a:rPr>
              <a:t>and </a:t>
            </a:r>
            <a:r>
              <a:rPr lang="en-US" sz="2200" dirty="0" smtClean="0">
                <a:solidFill>
                  <a:prstClr val="black"/>
                </a:solidFill>
              </a:rPr>
              <a:t>White</a:t>
            </a:r>
            <a:r>
              <a:rPr lang="pl-PL" sz="2200" dirty="0" smtClean="0">
                <a:solidFill>
                  <a:prstClr val="black"/>
                </a:solidFill>
              </a:rPr>
              <a:t>, </a:t>
            </a:r>
            <a:r>
              <a:rPr lang="en-US" sz="2200" dirty="0" smtClean="0">
                <a:solidFill>
                  <a:prstClr val="black"/>
                </a:solidFill>
              </a:rPr>
              <a:t>2005</a:t>
            </a:r>
            <a:r>
              <a:rPr lang="pl-PL" sz="2200" dirty="0" smtClean="0">
                <a:solidFill>
                  <a:prstClr val="black"/>
                </a:solidFill>
              </a:rPr>
              <a:t>);</a:t>
            </a:r>
            <a:endParaRPr lang="pl-PL" sz="2200" dirty="0" smtClean="0"/>
          </a:p>
          <a:p>
            <a:r>
              <a:rPr lang="pl-PL" sz="2200" dirty="0" smtClean="0"/>
              <a:t>Kształtowanie relacji społecznych, określanie indywidualnego stanowiska względem określonych odbiorców</a:t>
            </a:r>
            <a:r>
              <a:rPr lang="pl-PL" sz="2200" dirty="0" smtClean="0"/>
              <a:t>; </a:t>
            </a:r>
            <a:r>
              <a:rPr lang="pl-PL" altLang="pl-PL" sz="2200" i="1" dirty="0">
                <a:solidFill>
                  <a:prstClr val="black"/>
                </a:solidFill>
              </a:rPr>
              <a:t>Wartościowanie jako działanie </a:t>
            </a:r>
            <a:r>
              <a:rPr lang="pl-PL" altLang="pl-PL" sz="2200" dirty="0">
                <a:solidFill>
                  <a:prstClr val="black"/>
                </a:solidFill>
              </a:rPr>
              <a:t>(</a:t>
            </a:r>
            <a:r>
              <a:rPr lang="pl-PL" altLang="pl-PL" sz="2200" i="1" dirty="0" smtClean="0">
                <a:solidFill>
                  <a:prstClr val="black"/>
                </a:solidFill>
              </a:rPr>
              <a:t>stance-</a:t>
            </a:r>
            <a:r>
              <a:rPr lang="pl-PL" altLang="pl-PL" sz="2200" i="1" dirty="0" err="1" smtClean="0">
                <a:solidFill>
                  <a:prstClr val="black"/>
                </a:solidFill>
              </a:rPr>
              <a:t>taking</a:t>
            </a:r>
            <a:r>
              <a:rPr lang="pl-PL" altLang="pl-PL" sz="2200" dirty="0" smtClean="0">
                <a:solidFill>
                  <a:prstClr val="black"/>
                </a:solidFill>
              </a:rPr>
              <a:t>; </a:t>
            </a:r>
            <a:r>
              <a:rPr lang="pl-PL" altLang="pl-PL" sz="2200" dirty="0" err="1">
                <a:solidFill>
                  <a:prstClr val="black"/>
                </a:solidFill>
              </a:rPr>
              <a:t>du</a:t>
            </a:r>
            <a:r>
              <a:rPr lang="pl-PL" altLang="pl-PL" sz="2200" dirty="0">
                <a:solidFill>
                  <a:prstClr val="black"/>
                </a:solidFill>
              </a:rPr>
              <a:t> </a:t>
            </a:r>
            <a:r>
              <a:rPr lang="pl-PL" altLang="pl-PL" sz="2200" dirty="0" err="1">
                <a:solidFill>
                  <a:prstClr val="black"/>
                </a:solidFill>
              </a:rPr>
              <a:t>Bois</a:t>
            </a:r>
            <a:r>
              <a:rPr lang="pl-PL" altLang="pl-PL" sz="2200" dirty="0">
                <a:solidFill>
                  <a:prstClr val="black"/>
                </a:solidFill>
              </a:rPr>
              <a:t> </a:t>
            </a:r>
            <a:r>
              <a:rPr lang="pl-PL" altLang="pl-PL" sz="2200" dirty="0" smtClean="0">
                <a:solidFill>
                  <a:prstClr val="black"/>
                </a:solidFill>
              </a:rPr>
              <a:t>2007</a:t>
            </a:r>
            <a:r>
              <a:rPr lang="pl-PL" altLang="pl-PL" sz="2200" dirty="0">
                <a:solidFill>
                  <a:prstClr val="black"/>
                </a:solidFill>
              </a:rPr>
              <a:t>);</a:t>
            </a:r>
            <a:r>
              <a:rPr lang="pl-PL" sz="2200" dirty="0">
                <a:solidFill>
                  <a:prstClr val="black"/>
                </a:solidFill>
              </a:rPr>
              <a:t> </a:t>
            </a:r>
            <a:endParaRPr lang="pl-PL" sz="2200" dirty="0" smtClean="0"/>
          </a:p>
          <a:p>
            <a:r>
              <a:rPr lang="pl-PL" sz="2200" dirty="0" smtClean="0"/>
              <a:t>Wartościowanie </a:t>
            </a:r>
            <a:r>
              <a:rPr lang="pl-PL" sz="2200" dirty="0"/>
              <a:t>może być wyrażane za pomocą </a:t>
            </a:r>
            <a:r>
              <a:rPr lang="pl-PL" sz="2200" b="1" dirty="0"/>
              <a:t>wyraźnych</a:t>
            </a:r>
            <a:r>
              <a:rPr lang="pl-PL" sz="2200" dirty="0"/>
              <a:t>, jednoznacznych środków </a:t>
            </a:r>
            <a:r>
              <a:rPr lang="pl-PL" sz="2200" dirty="0" smtClean="0"/>
              <a:t>językowych </a:t>
            </a:r>
            <a:r>
              <a:rPr lang="pl-PL" sz="2200" dirty="0"/>
              <a:t>leksykalnych lub/oraz konstrukcji </a:t>
            </a:r>
            <a:r>
              <a:rPr lang="pl-PL" sz="2200" dirty="0" smtClean="0"/>
              <a:t>gramatycznych;</a:t>
            </a:r>
          </a:p>
          <a:p>
            <a:pPr lvl="0"/>
            <a:r>
              <a:rPr lang="pl-PL" sz="2200" dirty="0"/>
              <a:t>Wartościowanie może być też wyrażane w sposób bardziej </a:t>
            </a:r>
            <a:r>
              <a:rPr lang="pl-PL" sz="2200" b="1" dirty="0"/>
              <a:t>ukryty</a:t>
            </a:r>
            <a:r>
              <a:rPr lang="pl-PL" sz="2200" dirty="0"/>
              <a:t>, </a:t>
            </a:r>
            <a:r>
              <a:rPr lang="pl-PL" sz="2200" b="1" dirty="0" smtClean="0"/>
              <a:t>pośredni</a:t>
            </a:r>
            <a:r>
              <a:rPr lang="pl-PL" sz="2200" dirty="0" smtClean="0"/>
              <a:t>; </a:t>
            </a:r>
            <a:r>
              <a:rPr lang="pl-PL" sz="2200" dirty="0">
                <a:solidFill>
                  <a:prstClr val="black"/>
                </a:solidFill>
              </a:rPr>
              <a:t>Wartościowanie jest uzależnione od kontekstu </a:t>
            </a:r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en-GB" sz="20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0C4-3A16-4766-933D-4DBF63D787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2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10141</TotalTime>
  <Words>2237</Words>
  <Application>Microsoft Office PowerPoint</Application>
  <PresentationFormat>Pokaz na ekranie (4:3)</PresentationFormat>
  <Paragraphs>295</Paragraphs>
  <Slides>30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Office Theme</vt:lpstr>
      <vt:lpstr>Językowe i kulturowe aspekty wartościowania w uzasadnieniach orzeczeń sądowych</vt:lpstr>
      <vt:lpstr>Uzasadnienie – pojęcie i definicja</vt:lpstr>
      <vt:lpstr>Funkcje i znaczenie uzasadnienia</vt:lpstr>
      <vt:lpstr>Funkcje i znaczenie uzasadnienia</vt:lpstr>
      <vt:lpstr>Sądu Najwyższego USA </vt:lpstr>
      <vt:lpstr>struktura wyroku SN USA </vt:lpstr>
      <vt:lpstr>Struktura wyroku TK </vt:lpstr>
      <vt:lpstr>Co to jest wartościowanie? </vt:lpstr>
      <vt:lpstr>Język wartościowania (ocen): cechy wspólne</vt:lpstr>
      <vt:lpstr>Wartościowanie w dyskursie prawa (sądowym)</vt:lpstr>
      <vt:lpstr>przypuszczenie, pogląd  czy sugestia? Oznaczanie statusu epistemicznego wypowiedzeń </vt:lpstr>
      <vt:lpstr>Oznaczanie statusu wypowiedzeń w argumentacji prawniczej</vt:lpstr>
      <vt:lpstr>Oznaczanie statusu wypowiedzeń w argumentacji prawniczej</vt:lpstr>
      <vt:lpstr>Dane korpusowe SN USA</vt:lpstr>
      <vt:lpstr> </vt:lpstr>
      <vt:lpstr>N that + funkcje w dyskursie</vt:lpstr>
      <vt:lpstr>Prezentacja programu PowerPoint</vt:lpstr>
      <vt:lpstr>Prezentacja programu PowerPoint</vt:lpstr>
      <vt:lpstr>Sygnalizowanie miejsc spornych (sites of contention)</vt:lpstr>
      <vt:lpstr>wyrażeniem zgody lub sprzeciwu wobec decyzji, wniosków podjętych na niższym szczeblu procedury sądowej</vt:lpstr>
      <vt:lpstr>Dane korpusowe TK</vt:lpstr>
      <vt:lpstr>pogląd, że </vt:lpstr>
      <vt:lpstr>pogląd, że </vt:lpstr>
      <vt:lpstr>przekonanie</vt:lpstr>
      <vt:lpstr>założenie</vt:lpstr>
      <vt:lpstr> „Założenie” – wartościowanie negatywne </vt:lpstr>
      <vt:lpstr>przypuszczenie vis a vis założenie</vt:lpstr>
      <vt:lpstr>twierdzenie </vt:lpstr>
      <vt:lpstr>Podsumowanie  </vt:lpstr>
      <vt:lpstr>Prezentacja programu PowerPoint</vt:lpstr>
    </vt:vector>
  </TitlesOfParts>
  <Company>University of Birmingham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Hunston</dc:creator>
  <cp:lastModifiedBy>Stanisław Goźdź-Roszkowski</cp:lastModifiedBy>
  <cp:revision>415</cp:revision>
  <dcterms:created xsi:type="dcterms:W3CDTF">2014-11-15T09:36:08Z</dcterms:created>
  <dcterms:modified xsi:type="dcterms:W3CDTF">2016-10-07T12:09:34Z</dcterms:modified>
</cp:coreProperties>
</file>