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4" r:id="rId4"/>
    <p:sldId id="281" r:id="rId5"/>
    <p:sldId id="285" r:id="rId6"/>
    <p:sldId id="286" r:id="rId7"/>
    <p:sldId id="276" r:id="rId8"/>
    <p:sldId id="280" r:id="rId9"/>
    <p:sldId id="277" r:id="rId10"/>
    <p:sldId id="273" r:id="rId11"/>
    <p:sldId id="278" r:id="rId12"/>
    <p:sldId id="279" r:id="rId13"/>
    <p:sldId id="282" r:id="rId14"/>
    <p:sldId id="284" r:id="rId15"/>
    <p:sldId id="283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87" r:id="rId25"/>
    <p:sldId id="260" r:id="rId2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C7"/>
    <a:srgbClr val="2A21E7"/>
    <a:srgbClr val="295EAD"/>
    <a:srgbClr val="2C195D"/>
    <a:srgbClr val="660033"/>
    <a:srgbClr val="351E70"/>
    <a:srgbClr val="1E113F"/>
    <a:srgbClr val="79214F"/>
    <a:srgbClr val="91275F"/>
    <a:srgbClr val="A92D6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05" autoAdjust="0"/>
    <p:restoredTop sz="94660"/>
  </p:normalViewPr>
  <p:slideViewPr>
    <p:cSldViewPr>
      <p:cViewPr>
        <p:scale>
          <a:sx n="80" d="100"/>
          <a:sy n="80" d="100"/>
        </p:scale>
        <p:origin x="-132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5546C-EC1F-48FC-A114-BA28B3BBAC0D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72015-873D-4CD9-88BF-46A119F947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46CA6-3423-44D4-9A4F-B73C054EC88A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3880C-C17F-482E-BFB0-3324A07071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DD656-1121-4407-B991-6F393D1BD858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B60A9-2F8B-45A7-B928-2768C03A3DA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8063-5A89-43FA-A19D-DF85588A9F7B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6B27F-9EFD-4145-BAE8-66BAD1C17E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0181-2230-4C97-B18C-E029836B65F8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CDFFB-F948-46A0-9E48-DCB35B66F31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7904C-6B2C-4E1E-B20E-876C8882EA86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31F7B-2119-4BEF-8981-5BBFF2AFDE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499AA-B8D2-4F5C-A95A-61FB9E80E9AC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3A21E-A903-4840-AE30-693D260A64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27DB-398A-40B0-94F9-A74F7304ADD3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DAAD0-24F8-46CF-9965-685CC622BA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F3A46-8EA7-4E52-81E3-8FD8C53E4F1B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44739-9DE0-4101-BF6D-6435CE3DEFA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4769E-B532-4E3F-A77C-C5D2B7262134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244AB-65D9-4E2A-B13A-F183F6ADBF2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7B1DD-49B1-4153-9410-775E252BA5FF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CC05E-551C-4C48-BA96-E8C5BEE4BDD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60AE94-CAA1-4735-9335-40E4A4F98FEF}" type="datetimeFigureOut">
              <a:rPr lang="pl-PL"/>
              <a:pPr>
                <a:defRPr/>
              </a:pPr>
              <a:t>2015-03-14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121375-6ACB-4AB4-AD12-7C97E31BA0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7544" y="2565400"/>
            <a:ext cx="8208962" cy="14398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6675" cmpd="dbl">
            <a:solidFill>
              <a:srgbClr val="2A21E7"/>
            </a:solidFill>
            <a:prstDash val="solid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4000" b="1" dirty="0" smtClean="0">
                <a:solidFill>
                  <a:schemeClr val="bg1"/>
                </a:solidFill>
                <a:latin typeface="Cambria Math" pitchFamily="18" charset="0"/>
              </a:rPr>
              <a:t>Interpunkcja a znaczenie tekstu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1340768"/>
            <a:ext cx="6400800" cy="1127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Agata </a:t>
            </a:r>
            <a:r>
              <a:rPr lang="pl-PL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Hącia</a:t>
            </a:r>
            <a:endParaRPr lang="pl-PL" b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67544" y="5013176"/>
            <a:ext cx="82089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7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itchFamily="18" charset="0"/>
                <a:ea typeface="Cambria Math" pitchFamily="18" charset="0"/>
                <a:cs typeface="+mj-cs"/>
              </a:rPr>
              <a:t>XXIV </a:t>
            </a:r>
            <a:r>
              <a:rPr lang="pl-PL" sz="27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itchFamily="18" charset="0"/>
                <a:ea typeface="Cambria Math" pitchFamily="18" charset="0"/>
                <a:cs typeface="+mj-cs"/>
              </a:rPr>
              <a:t>Repetytorium dla Tłumaczy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7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itchFamily="18" charset="0"/>
                <a:ea typeface="Cambria Math" pitchFamily="18" charset="0"/>
                <a:cs typeface="+mj-cs"/>
              </a:rPr>
              <a:t>14 III 2015 r.</a:t>
            </a:r>
            <a:endParaRPr lang="pl-PL" sz="2700" b="1" kern="0" dirty="0">
              <a:solidFill>
                <a:schemeClr val="tx1">
                  <a:lumMod val="75000"/>
                  <a:lumOff val="25000"/>
                </a:schemeClr>
              </a:solidFill>
              <a:latin typeface="Cambria Math" pitchFamily="18" charset="0"/>
              <a:ea typeface="Cambria Math" pitchFamily="18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złożone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814393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sz="2000" dirty="0"/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000108"/>
            <a:ext cx="6274756" cy="123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786057"/>
            <a:ext cx="6188079" cy="1300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5" y="4230699"/>
            <a:ext cx="6380246" cy="1872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złożone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814393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sz="2000" dirty="0"/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785794"/>
            <a:ext cx="3354387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143380"/>
            <a:ext cx="3354387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928934"/>
            <a:ext cx="3354387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1071546"/>
            <a:ext cx="335438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5214950"/>
            <a:ext cx="335438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złożone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571480"/>
            <a:ext cx="792961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Krzysztof wiele nas nauczył i co warto podkreślić współpraca z nim była niezwykle przyjemna.</a:t>
            </a:r>
          </a:p>
          <a:p>
            <a:pPr lvl="0"/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Krzysztof wiele nas nauczył i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co warto podkreślić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współpraca z nim była niezwykle przyjemna.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sz="2000" dirty="0" smtClean="0">
              <a:latin typeface="+mj-lt"/>
            </a:endParaRPr>
          </a:p>
          <a:p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Wybrała studia w Warszawie czyli zdecydowała się na wyjazd z rodzinnego miasta.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Wybrała studia w Warszawie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czyli zdecydowała się na wyjazd z rodzinnego miasta.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Chcę żebyście to zrobili tak jak zrobił to tamten zespół.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Chcę</a:t>
            </a: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żebyście to zrobili tak</a:t>
            </a: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jak zrobił to tamten zespół.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ALBO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Chcę</a:t>
            </a: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żebyście to zrobili</a:t>
            </a: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tak jak zrobił to tamten zespół.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Przecinki a oddech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571480"/>
            <a:ext cx="792961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 związku z nowoczesnym wykorzystaniem Internetu szkołom potrzebny jest dodatkowy sprzęt komputerowy.</a:t>
            </a:r>
          </a:p>
          <a:p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Życie to zagadka. </a:t>
            </a:r>
          </a:p>
          <a:p>
            <a:pPr lvl="0"/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Życie – to zagadka. </a:t>
            </a:r>
          </a:p>
          <a:p>
            <a:pPr lvl="0"/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Życie… to zagadka. </a:t>
            </a:r>
          </a:p>
          <a:p>
            <a:pPr lvl="0"/>
            <a:r>
              <a:rPr lang="pl-PL" sz="19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Życie, to zagadka. </a:t>
            </a:r>
          </a:p>
          <a:p>
            <a:pPr lvl="0"/>
            <a:endParaRPr lang="pl-PL" sz="1900" dirty="0" smtClean="0">
              <a:latin typeface="+mj-lt"/>
            </a:endParaRPr>
          </a:p>
          <a:p>
            <a:pPr lvl="0"/>
            <a:r>
              <a:rPr lang="pl-PL" sz="19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Dziś, cały świat zna ciasto z dynią, zupę z dyni, czy choćby chlebek z dodatkiem dyniowych pestek.</a:t>
            </a:r>
          </a:p>
          <a:p>
            <a:pPr lvl="0"/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 </a:t>
            </a:r>
          </a:p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Dziś cały świat zna ciasto z dynią, zupę z dyni czy choćby chlebek z dodatkiem dyniowych pestek.</a:t>
            </a:r>
          </a:p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Dziś – cały świat zna ciasto z dynią, zupę z dyni – czy choćby chlebek z dodatkiem dyniowych pestek.</a:t>
            </a:r>
          </a:p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Dziś… cały świat zna ciasto z dynią, zupę z dyni… czy choćby chlebek z dodatkiem dyniowych pestek.</a:t>
            </a:r>
          </a:p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Dziś… cały świat zna ciasto z dynią, zupę z dyni czy choćby… chlebek z dodatkiem dyniowych pestek.</a:t>
            </a:r>
          </a:p>
          <a:p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itd.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sym typeface="Wingdings" pitchFamily="2" charset="2"/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Interpunkcja na końcu zdania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571480"/>
            <a:ext cx="821537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Spytał, jak to się mogło stać?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Spytał, jak to się mogło stać. 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ALBO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Spytał: „Jak to się mogło stać?”.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Byłeś tam?!</a:t>
            </a: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Byłeś tam!?</a:t>
            </a:r>
          </a:p>
          <a:p>
            <a:pPr lvl="0"/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Dajcie tu tego zdrajcę!.</a:t>
            </a: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Dajcie tu tego zdrajcę! </a:t>
            </a:r>
          </a:p>
          <a:p>
            <a:pPr lvl="0"/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Pierwsze zdanie słynnego wierszyka Tuwima to: „Stoi na stacji lokomotywa/ Ciężka, ogromna i pot z niej spływa:/ Tłusta oliwa.”. 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Pierwsze zdanie słynnego wierszyka Tuwima to: „Stoi na stacji lokomotywa/ Ciężka, ogromna i pot z niej spływa:/ Tłusta oliwa”. </a:t>
            </a: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endParaRPr lang="pl-P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sym typeface="Wingdings" pitchFamily="2" charset="2"/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571480"/>
            <a:ext cx="857256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Jednakże, książki elektroniczne zwykle są nabywane na podstawie umowy licencyjnej między wydawcą, a biblioteką.</a:t>
            </a: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pPr lvl="0"/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Jednakże książki elektroniczne zwykle są nabywane na podstawie umowy licencyjnej między wydawcą a biblioteką.</a:t>
            </a: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 okresie objętym kontrolą, wydano 31 zezwoleń na sprzedaż napojów alkoholowych, przeznaczonych do spożycia w miejscu sprzedaży lub poza miejscem sprzedaży, 3 zezwolenia jednorazowe, oraz 44 decyzje wygaszające zezwolenia na sprzedaż napojów alkoholowych. 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 okresie objętym kontrolą wydano 31 zezwoleń na sprzedaż napojów alkoholowych przeznaczonych do spożycia w miejscu sprzedaży lub poza miejscem sprzedaży, 3 zezwolenia jednorazowe oraz 44 decyzje wygaszające zezwolenia na sprzedaż napojów alkoholowych. </a:t>
            </a: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Mając powyższe na uwadze orzeczono, jak w rozstrzygnięciu.</a:t>
            </a:r>
          </a:p>
          <a:p>
            <a:pPr marL="342900" indent="-342900">
              <a:spcBef>
                <a:spcPct val="20000"/>
              </a:spcBef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</a:p>
          <a:p>
            <a:pPr marL="342900" indent="-342900">
              <a:spcBef>
                <a:spcPct val="20000"/>
              </a:spcBef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Mając powyższe na uwadze, orzeczono jak w rozstrzygnięciu.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928670"/>
            <a:ext cx="8572560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Proszę uzupełnić poniższy tekst odpowiednimi znakami interpunkcyjnymi.</a:t>
            </a: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Tiki mogą się objawiać wykonywaniem gwałtownych ruchów mięśni ciała zwłaszcza twarzy głowy i szyi oraz wydawaniem niewłaściwych niekontrolowanych dźwięków takich jak chrząkanie pokrzykiwanie czy skowytanie W zależności od rodzaju i nasilenia objawów postępowanie pacjentów i radzenie sobie z tikami jest zróżnicowane Niektóre osoby wykonują niewłaściwe powtarzające się rytuały lub okazują publicznie niestosowne agresywne lub wyraźnie seksualne gesty Nawet gdy już ludzie wiedzą o zaburzeniu to nie wiedzą jak traktować tiki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np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czy zwracać na nie uwagę czy ignorować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714356"/>
            <a:ext cx="857256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KLUCZ</a:t>
            </a: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Tiki mogą się objawiać wykonywaniem gwałtownych ruchów mięśni ciała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zwłaszcza twarzy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głowy i szyi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1b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oraz wydawaniem niewłaściwych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4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niekontrolowanych dźwięków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5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takich jak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6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chrząkanie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7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pokrzykiwanie czy skowytanie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8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W zależności od rodzaju i nasilenia objawów postępowanie pacjentów i radzenie sobie z tikami jest zróżnicowane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9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Niektóre osoby wykonują niewłaściwe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10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powtarzające się rytuały lub okazują publicznie niestosowne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11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11a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agresywne lub wyraźnie seksualne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11b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gesty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12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Nawet gdy już ludzie wiedzą o zaburzeniu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13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to nie wiedzą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14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jak traktować tiki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15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np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16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czy zwracać na nie uwagę</a:t>
            </a:r>
            <a:r>
              <a:rPr lang="pl-PL" sz="2000" cap="all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czy ignorować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18</a:t>
            </a: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1, 3, 5, 15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konieczny przecinek przed fragmentem zdania, który pełni funkcję dopowiedzenia, uściślenia (por. Polański, 2006 b: [386] 90.J.2. „Wyrazy i wyrażenia typu: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chyba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ewentualnie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 przykład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nawet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prawdopodobnie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przynajmniej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raczej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taki jak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zwłaszcza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poprzedzamy przecinkiem, jeśli uwypuklają one treści zapowiedziane w członie poprzedzającym i mają charakter dopowiedzenia […]”. Jak można zauważyć, dopowiedzenia są takim składnikiem zdania, który może zostać opuszczony bez większej szkody dla budowy zdania. Należy pamiętać, iż dopowiedzenie występujące wewnątrz zdania wydzielamy za pomocą przecinków z obu stron, np.: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Lubi jazz, zwłaszcza tradycyjny, choć ceni też muzykę poważną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 lvl="0"/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15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przecinek oddziela ponadto wypowiedzenia składowe, dlatego obowiązuje również zasada Wielkiego słownika ortograficznego PWN: [362] 90.A.1. „Zdanie podrzędne (określające) zawsze oddzielamy przecinkiem od zdania nadrzędnego bez względu na kolejność tych zdań”. (Polański 2006 b)</a:t>
            </a:r>
          </a:p>
          <a:p>
            <a:pPr lvl="0"/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1a, 1b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zamiast przecinków w miejscach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możliwe są dwa myślniki lub dwa nawiasy – w tej samej funkcji (por. Polański, 2006 b: „[360] 90.1. Przecinek — najczęściej używany znak rozdzielający — może wystąpić pojedynczo lub podwójnie. Przecinek podwójny służy do wydzielania wyrazu lub grupy wyrazów w obrębie wypowiedzenia, np.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Lało wtedy, pamiętam, jak z cebra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”. oraz: „[361] 90.2. Zamiast przecinków w takim wypadku można użyć myślników lub nawiasu. Należy jednak pamiętać, że: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a) myślniki oznaczają wydzielenie mocniejsze niż przecinki, a słabsze niż nawiasy;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b) nawias oznacza wydzielenie najsilniejsze.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Zasadniczo jednak przecinków używamy pojedynczo do oddzielania części wypowiedzenia”.  (Polański 2006 b)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2, 4, 7, 10, 11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konieczny przecinek między elementami wyliczenia (por. Polański, 2006 b): „[383] 90.I.1. Przecinek stawiamy pomiędzy połączonymi bezspójnikowo jednorodnymi częściami zdania […]”.</a:t>
            </a:r>
          </a:p>
          <a:p>
            <a:pPr lvl="0"/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Co to znaczy?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142844" y="642918"/>
            <a:ext cx="3071834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Niewiele trzeba by pomóc.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Niewiele trzeba</a:t>
            </a: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by pomóc.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Strzelać?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Nie czekać. 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Strzelać?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Nie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czekać. 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Jadł wolno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chodząc.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Jadł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wolno chodząc.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 bwMode="auto">
          <a:xfrm>
            <a:off x="3428992" y="64291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 Maciej babcia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 bwMode="auto">
          <a:xfrm>
            <a:off x="3428992" y="100010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Symbol zastępczy zawartości 2"/>
          <p:cNvSpPr txBox="1">
            <a:spLocks/>
          </p:cNvSpPr>
          <p:nvPr/>
        </p:nvSpPr>
        <p:spPr bwMode="auto">
          <a:xfrm>
            <a:off x="3429024" y="135729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Symbol zastępczy zawartości 2"/>
          <p:cNvSpPr txBox="1">
            <a:spLocks/>
          </p:cNvSpPr>
          <p:nvPr/>
        </p:nvSpPr>
        <p:spPr bwMode="auto">
          <a:xfrm>
            <a:off x="3428992" y="242886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Symbol zastępczy zawartości 2"/>
          <p:cNvSpPr txBox="1">
            <a:spLocks/>
          </p:cNvSpPr>
          <p:nvPr/>
        </p:nvSpPr>
        <p:spPr bwMode="auto">
          <a:xfrm>
            <a:off x="3428992" y="278605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Symbol zastępczy zawartości 2"/>
          <p:cNvSpPr txBox="1">
            <a:spLocks/>
          </p:cNvSpPr>
          <p:nvPr/>
        </p:nvSpPr>
        <p:spPr bwMode="auto">
          <a:xfrm>
            <a:off x="3428992" y="314324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Symbol zastępczy zawartości 2"/>
          <p:cNvSpPr txBox="1">
            <a:spLocks/>
          </p:cNvSpPr>
          <p:nvPr/>
        </p:nvSpPr>
        <p:spPr bwMode="auto">
          <a:xfrm>
            <a:off x="3428992" y="171448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Symbol zastępczy zawartości 2"/>
          <p:cNvSpPr txBox="1">
            <a:spLocks/>
          </p:cNvSpPr>
          <p:nvPr/>
        </p:nvSpPr>
        <p:spPr bwMode="auto">
          <a:xfrm>
            <a:off x="3429024" y="207167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Symbol zastępczy zawartości 2"/>
          <p:cNvSpPr txBox="1">
            <a:spLocks/>
          </p:cNvSpPr>
          <p:nvPr/>
        </p:nvSpPr>
        <p:spPr bwMode="auto">
          <a:xfrm>
            <a:off x="3428992" y="350043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Symbol zastępczy zawartości 2"/>
          <p:cNvSpPr txBox="1">
            <a:spLocks/>
          </p:cNvSpPr>
          <p:nvPr/>
        </p:nvSpPr>
        <p:spPr bwMode="auto">
          <a:xfrm>
            <a:off x="3428992" y="385762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Symbol zastępczy zawartości 2"/>
          <p:cNvSpPr txBox="1">
            <a:spLocks/>
          </p:cNvSpPr>
          <p:nvPr/>
        </p:nvSpPr>
        <p:spPr bwMode="auto">
          <a:xfrm>
            <a:off x="3428992" y="421481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Symbol zastępczy zawartości 2"/>
          <p:cNvSpPr txBox="1">
            <a:spLocks/>
          </p:cNvSpPr>
          <p:nvPr/>
        </p:nvSpPr>
        <p:spPr bwMode="auto">
          <a:xfrm>
            <a:off x="3428992" y="457200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Symbol zastępczy zawartości 2"/>
          <p:cNvSpPr txBox="1">
            <a:spLocks/>
          </p:cNvSpPr>
          <p:nvPr/>
        </p:nvSpPr>
        <p:spPr bwMode="auto">
          <a:xfrm>
            <a:off x="3429024" y="492919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3428992" y="528638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3428992" y="5643578"/>
            <a:ext cx="5715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Przyjechali: wujek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Karol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Maciej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babcia Ania Zosia.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11a, 11b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możliwe jest potraktowanie części zdania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agresywne lub wyraźnie seksualne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jako rozwinięcia, objaśnienia wcześniejszej przydawki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niestosowne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 zastosowanie nawiasu – por. Polański, 2011, cytowana przy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1a, 1b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reguła [360], oraz: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[361] 90.2. Zamiast przecinków w takim wypadku można użyć myślników lub nawiasu. Należy jednak pamiętać, że: 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a) myślniki oznaczają wydzielenie mocniejsze niż przecinki, a słabsze niż nawiasy;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b) nawias oznacza wydzielenie najsilniejsze.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Zasadniczo jednak przecinków używamy pojedynczo do oddzielania części wypowiedzenia. W tym wypadku należy stosować zasady wymienione i scharakteryzowane poniżej.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 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[431] 97.1. W nawiasy ujmujemy te części wypowiedzi, które uzupełniają lub objaśniają tekst główny, są jego alternatywnym sformułowaniem […]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6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możliwy dwukropek (por. Polański, 2006 b):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[428] 96.5. Jeśli przed wyliczeniem pojawia się zapowiedź w postaci wyrazów lub wyrażeń takich, jak: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jednym słowem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słowem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innymi słowy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inaczej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inaczej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mówiąc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odwrotnie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itp., możemy poprzedzić je przecinkiem i zamknąć dwukropkiem albo przecinkiem (po wyrażeniach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 mianowicie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jak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jak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np.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możemy postawić tylko dwukropek). Po takich wyrażeniach można też nie stawiać żadnego znaku […].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Dwukropek nie jest jednak konieczny, zwłaszcza jeśli spójnik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potraktować jako wskaźnik wyliczenia niekompletnego; w takich wypadkach brakowi prozodycznego wyodrębnienia wyliczenia odpowiada w zapisie brak dwukropka.</a:t>
            </a:r>
          </a:p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13, 14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konieczny przecinek rozdzielający zdania składowe nadrzędne i podrzędne (por. Polański, 2006 b): „[362] 90.A.1. Zdanie podrzędne (określające) zawsze oddzielamy przecinkiem od zdania nadrzędnego bez względu na kolejność tych zdań […].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– możliwy przecinek, zależny jednak od interpretacji składniowej wypowiedzenia. Jeśli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wprowadzające poprzednie zdanie składowe (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zwracać…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 potraktować wyłącznie jako spójnik wprowadzający zdanie podrzędne, to w miejscu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nie należałoby stawiać przecinka – wówczas bowiem wyodrębniłaby się całość składniowa o charakterze rozłącznym z jednym spójnikiem (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zwracać na nie uwagę czy ignorować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). Możliwe jest jednak nadanie pierwszemu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dwojakiej funkcji: spójnika wprowadzającego zdanie podrzędne i elementu (nazywanego niekiedy spójnikiem, niekiedy partykułą), potem powtórzonego, rozpoczynającego wypowiedzenie rozłączne. Taka interpretacja dopuszcza przecinek przed drugim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czyli w miejscu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(por. Polański, 2006 b): 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[411] 94.2. Zdania pytajne rozłączne zamykamy pytajnikiem, a gdy przed każdym członem pytania występuje partykuła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oddzielamy te człony przecinkami; jeśli poprzedza ona tylko drugi człon — przecinka nie stosujemy, np.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już zmądrzał, czy jeszcze nie?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ale: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Już zmądrzał czy jeszcze nie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? […]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[373] 90.E.2. Jeśli spójnik łączny, rozłączny, wyłączający (dotyczy to też partykuły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 został powtórzony na początku dwóch zdań współrzędnych, przecinek należy postawić przed powtórzonym spójnikiem lub partykułą, np.: […]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Czy zrobisz to sam, czy przysłać ci kogoś do pomocy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Varia 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285720" y="857232"/>
            <a:ext cx="857256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16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konieczna kropka kończąca skrót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(por. Polański, 2006 b): „[337] 87.1. Kropkę stawiamy po skrócie wyrazu, w którym została odrzucona końcowa część: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godz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(= godzina),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prof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(= profesor), 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ul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(= ulica)”.</a:t>
            </a:r>
          </a:p>
          <a:p>
            <a:pPr lvl="0"/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8, 9, 12, 18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konieczna kropka kończąca zdanie </a:t>
            </a:r>
            <a:r>
              <a:rPr lang="pl-PL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17</a:t>
            </a:r>
            <a:r>
              <a:rPr lang="pl-PL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(por. Polański, 2006 b): 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[336] Kropka zamyka wypowiedzenie (tzn. zdanie lub równoważnik zdania), będące podstawową całością składniowo-znaczeniową. W obrębie wypowiedzenia zakończonego kropką mogą występować inne znaki interpunkcyjne. Z tych powodów kropka musi być uważana za podstawowy i najważniejszy znak przestankowania.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Po co nam interpunkcja?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8143932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sz="2000" dirty="0"/>
          </a:p>
          <a:p>
            <a:pPr marL="457200" indent="-4572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1. Zapewnienie tekstowi pisanemu jednoznaczności i ułatwienie jego poprawnego odbioru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 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 razie wątpliwości – najważniejsza staje się zasada zrozumiałości (komunikatywności)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 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konieczność zastosowania takiego przestankowania, które zapewni maksymalną przejrzystość tekstu </a:t>
            </a:r>
          </a:p>
          <a:p>
            <a:pPr marL="457200" indent="-4572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2. Wyrażenie pewnych właściwości mowy, które w inny sposób nie mogłyby zostać zakomunikowane.</a:t>
            </a:r>
          </a:p>
          <a:p>
            <a:pPr marL="457200" indent="-4572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</a:t>
            </a:r>
            <a:endParaRPr lang="pl-PL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indent="-4572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3. Funkcja służebna w procesie interpretacji tekstu. 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 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sym typeface="Wingdings" pitchFamily="2" charset="2"/>
            </a:endParaRPr>
          </a:p>
          <a:p>
            <a:pPr marL="457200" indent="-4572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l-PL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364" name="Symbol zastępczy zawartości 2"/>
          <p:cNvSpPr>
            <a:spLocks noGrp="1"/>
          </p:cNvSpPr>
          <p:nvPr>
            <p:ph idx="1"/>
          </p:nvPr>
        </p:nvSpPr>
        <p:spPr>
          <a:xfrm>
            <a:off x="179388" y="620713"/>
            <a:ext cx="8785225" cy="5903912"/>
          </a:xfrm>
        </p:spPr>
        <p:txBody>
          <a:bodyPr/>
          <a:lstStyle/>
          <a:p>
            <a:pPr algn="ctr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endParaRPr lang="pl-PL" sz="3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r>
              <a:rPr lang="pl-PL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Dziękuję za uwagę</a:t>
            </a:r>
          </a:p>
          <a:p>
            <a:pPr eaLnBrk="1" hangingPunct="1"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l-PL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6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79296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chleb, mleko.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chleb, mleko i kiełbasę.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 i mleko.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 i mleko, i kiełbasę.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 i mleko, i kiełbasę, i gazetę.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kupił chleb i mleko, i kiełbasę, i gazetę </a:t>
            </a:r>
            <a:r>
              <a:rPr lang="pl-PL" sz="2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 wrócił do domu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79296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Według mnie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Jan kupił chleb.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Według mnie Jan kupił chleb.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Moim zdaniem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Jan kupił chleb.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Moim zdaniem Jan kupił chleb.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Mario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Jan kupił chleb!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Ach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Jan kupił chleb!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1071546"/>
            <a:ext cx="792961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 pierwsze, pracodawca powinien zadbać o dobre samopoczucie pracowników.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 pierwsze pracodawca powinien zadbać o dobre samopoczucie pracowników.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 pierwsze – pracodawca powinien zadbać o dobre samopoczucie pracowników.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 pierwsze: pracodawca powinien zadbać o dobre samopoczucie pracowników.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1000108"/>
            <a:ext cx="792961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!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nie wytrzymam ze śmiechu!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 bwMode="auto">
          <a:xfrm>
            <a:off x="571472" y="3714752"/>
            <a:ext cx="792961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–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Cha, </a:t>
            </a:r>
            <a:r>
              <a:rPr lang="pl-PL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!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Cha, </a:t>
            </a:r>
            <a:r>
              <a:rPr lang="pl-PL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pl-PL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nie wytrzymam ze śmiechu! </a:t>
            </a:r>
          </a:p>
          <a:p>
            <a:pPr marL="457200" lvl="0" indent="-457200">
              <a:buFont typeface="+mj-lt"/>
              <a:buAutoNum type="alphaLcPeriod"/>
            </a:pPr>
            <a:r>
              <a:rPr lang="pl-PL" sz="2000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nie wytrzymam ze śmiechu!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 bwMode="auto">
          <a:xfrm>
            <a:off x="714348" y="2786058"/>
            <a:ext cx="29194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Wingdings" pitchFamily="2" charset="2"/>
              </a:rPr>
              <a:t></a:t>
            </a: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79296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Sunęli przez 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wysokie, zielone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trawy.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Brzozy miały 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delikatne, żółtawe, drżące na wietrze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liście.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ALE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Najzdolniejszy tegoroczny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maturzysta dostanie specjalną nagrodę książkową.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Podarował jej </a:t>
            </a: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najpiękniejszą czerwoną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różę, jaka była w kwiaciarni.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642918"/>
            <a:ext cx="79296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Anna Kowalska sekretarz redakcji zaprzecza tym pogłoskom.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Anna Kowalska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sekretarz redakcji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zaprzecza tym pogłoskom.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Anna Kowalska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sekretarz redakcji zaprzecza tym pogłoskom.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Profesor Jan Kowalski miał nudny wykład.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Kowalski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profesor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miał nudny wykład.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Kowalski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profesor miał nudny wykład.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*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Jan Kowalski profesor</a:t>
            </a:r>
            <a:r>
              <a:rPr lang="pl-PL" sz="2000" b="1" dirty="0" smtClean="0">
                <a:solidFill>
                  <a:srgbClr val="FF0000"/>
                </a:solidFill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miał nudny wykład. 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stopki 6"/>
          <p:cNvSpPr>
            <a:spLocks noGrp="1"/>
          </p:cNvSpPr>
          <p:nvPr>
            <p:ph type="ftr" sz="quarter" idx="11"/>
          </p:nvPr>
        </p:nvSpPr>
        <p:spPr bwMode="auto">
          <a:xfrm>
            <a:off x="0" y="6524625"/>
            <a:ext cx="4572000" cy="333375"/>
          </a:xfrm>
          <a:solidFill>
            <a:schemeClr val="tx1">
              <a:lumMod val="75000"/>
              <a:lumOff val="25000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1000" b="1" dirty="0" smtClean="0">
                <a:solidFill>
                  <a:schemeClr val="bg1"/>
                </a:solidFill>
              </a:rPr>
              <a:t>Agata </a:t>
            </a:r>
            <a:r>
              <a:rPr lang="pl-PL" sz="1000" b="1" dirty="0" err="1" smtClean="0">
                <a:solidFill>
                  <a:schemeClr val="bg1"/>
                </a:solidFill>
              </a:rPr>
              <a:t>Hącia</a:t>
            </a:r>
            <a:r>
              <a:rPr lang="pl-PL" sz="1000" b="1" dirty="0" smtClean="0">
                <a:solidFill>
                  <a:schemeClr val="bg1"/>
                </a:solidFill>
              </a:rPr>
              <a:t>, INTERPUNKCJA A ZNACZENIE TEKSTU</a:t>
            </a:r>
          </a:p>
        </p:txBody>
      </p:sp>
      <p:sp>
        <p:nvSpPr>
          <p:cNvPr id="3076" name="Symbol zastępczy stopki 6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0" cmpd="sng">
            <a:solidFill>
              <a:srgbClr val="2A21E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200" dirty="0" smtClean="0">
                <a:solidFill>
                  <a:schemeClr val="bg1"/>
                </a:solidFill>
                <a:latin typeface="+mj-lt"/>
              </a:rPr>
              <a:t>Zdanie pojedyncze</a:t>
            </a:r>
            <a:endParaRPr lang="pl-P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571472" y="571480"/>
            <a:ext cx="792961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Koty</a:t>
            </a:r>
            <a:r>
              <a:rPr lang="pl-PL" sz="2000" dirty="0" smtClean="0">
                <a:latin typeface="+mj-lt"/>
              </a:rPr>
              <a:t>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mające 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długą sierść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powinny być często szczotkowane.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Był to człowiek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mający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wiele doświadczeń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Zwracam się z uprzejmą prośbą o dofinansowanie ogólnopolskiej konferencji naukowej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poświęconej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upowszechnianiu patriotycznych postaw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wśród młodzieży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wyjeżdżającej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za granicę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oraz wśród młodych ludzi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wahających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się do co wyjazdu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</a:p>
          <a:p>
            <a:pPr marL="342900" indent="-342900">
              <a:spcBef>
                <a:spcPct val="20000"/>
              </a:spcBef>
            </a:pPr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ALE</a:t>
            </a:r>
          </a:p>
          <a:p>
            <a:pPr marL="342900" indent="-342900">
              <a:spcBef>
                <a:spcPct val="20000"/>
              </a:spcBef>
            </a:pPr>
            <a:endParaRPr lang="pl-PL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Nasza uczelnia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mająca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wieloletnią tradycję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została uznana za najlepszą uczelnię w kraju.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ALE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Zgodnie z regulaminem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zawierającym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szczegółowe zasady zachowania obowiązującego w szkole</a:t>
            </a:r>
            <a:r>
              <a:rPr lang="pl-PL" sz="2000" b="1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dyrekcja poucza, że…</a:t>
            </a:r>
          </a:p>
          <a:p>
            <a:r>
              <a:rPr lang="pl-P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albo</a:t>
            </a: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Zgodnie z regulaminem </a:t>
            </a:r>
            <a:r>
              <a:rPr lang="pl-PL" sz="2000" b="1" dirty="0" smtClean="0">
                <a:solidFill>
                  <a:schemeClr val="tx2"/>
                </a:solidFill>
                <a:latin typeface="+mj-lt"/>
              </a:rPr>
              <a:t>zawierającym</a:t>
            </a:r>
            <a:r>
              <a:rPr lang="pl-PL" sz="2000" dirty="0" smtClean="0">
                <a:solidFill>
                  <a:schemeClr val="tx2"/>
                </a:solidFill>
                <a:latin typeface="+mj-lt"/>
              </a:rPr>
              <a:t> szczegółowe zasady zachowania obowiązującego w szkole </a:t>
            </a: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dyrekcja poucza, że…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</a:pPr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ymbol zastępczy stopki 6"/>
          <p:cNvSpPr txBox="1">
            <a:spLocks/>
          </p:cNvSpPr>
          <p:nvPr/>
        </p:nvSpPr>
        <p:spPr bwMode="auto">
          <a:xfrm>
            <a:off x="4572000" y="6524625"/>
            <a:ext cx="4572000" cy="333375"/>
          </a:xfrm>
          <a:prstGeom prst="rect">
            <a:avLst/>
          </a:prstGeom>
          <a:solidFill>
            <a:srgbClr val="2A21E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XXIV </a:t>
            </a:r>
            <a:r>
              <a:rPr lang="pl-PL" sz="1000" b="1" dirty="0" smtClean="0">
                <a:solidFill>
                  <a:schemeClr val="bg1"/>
                </a:solidFill>
                <a:latin typeface="Calibri" pitchFamily="34" charset="0"/>
              </a:rPr>
              <a:t>Repetytorium dla Tłumaczy, 14 III 2015 r.</a:t>
            </a:r>
            <a:endParaRPr lang="pl-PL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5055</TotalTime>
  <Words>2447</Words>
  <Application>Microsoft Office PowerPoint</Application>
  <PresentationFormat>Pokaz na ekranie (4:3)</PresentationFormat>
  <Paragraphs>713</Paragraphs>
  <Slides>25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Agata</dc:creator>
  <cp:lastModifiedBy>Agata</cp:lastModifiedBy>
  <cp:revision>781</cp:revision>
  <dcterms:created xsi:type="dcterms:W3CDTF">2013-10-05T12:24:51Z</dcterms:created>
  <dcterms:modified xsi:type="dcterms:W3CDTF">2015-03-14T07:50:43Z</dcterms:modified>
</cp:coreProperties>
</file>