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38" r:id="rId4"/>
    <p:sldId id="257" r:id="rId5"/>
    <p:sldId id="259" r:id="rId6"/>
    <p:sldId id="260" r:id="rId7"/>
    <p:sldId id="261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3" r:id="rId17"/>
    <p:sldId id="275" r:id="rId18"/>
    <p:sldId id="276" r:id="rId19"/>
    <p:sldId id="277" r:id="rId20"/>
    <p:sldId id="279" r:id="rId21"/>
    <p:sldId id="280" r:id="rId22"/>
    <p:sldId id="281" r:id="rId23"/>
    <p:sldId id="283" r:id="rId24"/>
    <p:sldId id="284" r:id="rId25"/>
    <p:sldId id="285" r:id="rId26"/>
    <p:sldId id="287" r:id="rId27"/>
    <p:sldId id="288" r:id="rId28"/>
    <p:sldId id="289" r:id="rId29"/>
    <p:sldId id="291" r:id="rId30"/>
    <p:sldId id="292" r:id="rId31"/>
    <p:sldId id="293" r:id="rId32"/>
    <p:sldId id="295" r:id="rId33"/>
    <p:sldId id="296" r:id="rId34"/>
    <p:sldId id="297" r:id="rId35"/>
    <p:sldId id="299" r:id="rId36"/>
    <p:sldId id="300" r:id="rId37"/>
    <p:sldId id="301" r:id="rId38"/>
    <p:sldId id="305" r:id="rId39"/>
    <p:sldId id="308" r:id="rId40"/>
    <p:sldId id="309" r:id="rId41"/>
    <p:sldId id="311" r:id="rId42"/>
    <p:sldId id="312" r:id="rId43"/>
    <p:sldId id="313" r:id="rId44"/>
    <p:sldId id="315" r:id="rId45"/>
    <p:sldId id="316" r:id="rId46"/>
    <p:sldId id="317" r:id="rId47"/>
    <p:sldId id="319" r:id="rId48"/>
    <p:sldId id="320" r:id="rId49"/>
    <p:sldId id="321" r:id="rId50"/>
    <p:sldId id="323" r:id="rId51"/>
    <p:sldId id="324" r:id="rId52"/>
    <p:sldId id="325" r:id="rId53"/>
    <p:sldId id="327" r:id="rId54"/>
    <p:sldId id="328" r:id="rId55"/>
    <p:sldId id="329" r:id="rId56"/>
    <p:sldId id="331" r:id="rId57"/>
    <p:sldId id="332" r:id="rId58"/>
    <p:sldId id="335" r:id="rId59"/>
    <p:sldId id="336" r:id="rId60"/>
    <p:sldId id="337" r:id="rId6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DBA32F-25A1-4532-81FC-4D6B43FE5D83}" type="datetimeFigureOut">
              <a:rPr lang="pl-PL" smtClean="0"/>
              <a:t>2016-10-10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CC10DF-C265-4F8F-A78F-3730DA41522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18 SCENEK </a:t>
            </a:r>
            <a:br>
              <a:rPr lang="pl-PL" b="1" dirty="0" smtClean="0"/>
            </a:br>
            <a:r>
              <a:rPr lang="pl-PL" b="1" dirty="0" smtClean="0"/>
              <a:t>Z PRZESŁUCHANIA</a:t>
            </a:r>
            <a:br>
              <a:rPr lang="pl-PL" b="1" dirty="0" smtClean="0"/>
            </a:br>
            <a:r>
              <a:rPr lang="pl-PL" b="1" dirty="0" smtClean="0"/>
              <a:t>świadka CECIL OLESEN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/>
              <a:t>JANUSZ POZNAŃSKI - PT TEPIS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54602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</a:t>
            </a:r>
            <a:r>
              <a:rPr lang="pl-PL" i="1" dirty="0" smtClean="0"/>
              <a:t>(do świadka)</a:t>
            </a:r>
            <a:r>
              <a:rPr lang="pl-PL" dirty="0" smtClean="0"/>
              <a:t> Nazywam się Jan Kowal-</a:t>
            </a:r>
            <a:r>
              <a:rPr lang="pl-PL" dirty="0" err="1" smtClean="0"/>
              <a:t>ski</a:t>
            </a:r>
            <a:r>
              <a:rPr lang="pl-PL" dirty="0" smtClean="0"/>
              <a:t>, a to jest tłumacz przysięgły języka angielskiego Anna Solska. Zostanie pani prze-słuchana w charakterze świadka w trybie artykułu 183 § 1 k.p.k. Później wyjaśnię pani, co to oznacza. </a:t>
            </a:r>
            <a:r>
              <a:rPr lang="pl-PL" i="1" dirty="0" smtClean="0"/>
              <a:t>(tłumaczenie) </a:t>
            </a:r>
            <a:r>
              <a:rPr lang="pl-PL" dirty="0" smtClean="0"/>
              <a:t>(?)</a:t>
            </a:r>
            <a:endParaRPr lang="pl-PL" i="1" dirty="0"/>
          </a:p>
          <a:p>
            <a:pPr marL="0" indent="0" algn="just">
              <a:lnSpc>
                <a:spcPct val="150000"/>
              </a:lnSpc>
              <a:buNone/>
            </a:pP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190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</a:t>
            </a:r>
            <a:r>
              <a:rPr lang="pl-PL" dirty="0"/>
              <a:t>D</a:t>
            </a:r>
            <a:r>
              <a:rPr lang="pl-PL" dirty="0" smtClean="0"/>
              <a:t>odam, że pani Solska nie jest pracownikiem policji, tylko tłumaczem </a:t>
            </a:r>
            <a:r>
              <a:rPr lang="pl-PL" dirty="0" err="1" smtClean="0"/>
              <a:t>przysię-głym</a:t>
            </a:r>
            <a:r>
              <a:rPr lang="pl-PL" dirty="0" smtClean="0"/>
              <a:t> z listy ministra sprawiedliwości</a:t>
            </a:r>
            <a:r>
              <a:rPr lang="pl-PL" dirty="0"/>
              <a:t>. (</a:t>
            </a:r>
            <a:r>
              <a:rPr lang="pl-PL" i="1" dirty="0" err="1" smtClean="0"/>
              <a:t>tłuma-czenie</a:t>
            </a:r>
            <a:r>
              <a:rPr lang="pl-PL" dirty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2844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pl-PL" dirty="0" smtClean="0"/>
              <a:t>Tłumacze muszą być </a:t>
            </a:r>
            <a:r>
              <a:rPr lang="pl-PL" b="1" dirty="0" smtClean="0"/>
              <a:t>bezstronni</a:t>
            </a:r>
            <a:r>
              <a:rPr lang="pl-PL" dirty="0" smtClean="0"/>
              <a:t>, dlatego ich zadań nie mogą wykonywać pracownicy Policji, prokuratury, a nawet sądu.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Zdarza się, że przestępcy odnoszą się wrogo do tłumacza, uważając go za funkcjonariusza Policji. </a:t>
            </a:r>
            <a:endParaRPr lang="pl-PL" dirty="0"/>
          </a:p>
          <a:p>
            <a:pPr algn="just">
              <a:lnSpc>
                <a:spcPct val="150000"/>
              </a:lnSpc>
            </a:pPr>
            <a:r>
              <a:rPr lang="pl-PL" dirty="0" smtClean="0"/>
              <a:t>Gdyby policjant nie przedstawił w ten sposób tłumacza, powinien zrobić to sam tłumacz.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234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świadek jest pani krewnym lub powinowatym?</a:t>
            </a:r>
          </a:p>
          <a:p>
            <a:pPr marL="0" indent="0" algn="just"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Nie jest ani krewnym, ani </a:t>
            </a:r>
            <a:r>
              <a:rPr lang="pl-PL" dirty="0" err="1" smtClean="0"/>
              <a:t>powino-watym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A czy była pani świadkiem tego wy-</a:t>
            </a:r>
            <a:r>
              <a:rPr lang="pl-PL" dirty="0" err="1" smtClean="0"/>
              <a:t>padku</a:t>
            </a:r>
            <a:r>
              <a:rPr lang="pl-PL" dirty="0" smtClean="0"/>
              <a:t>?</a:t>
            </a:r>
          </a:p>
          <a:p>
            <a:pPr marL="0" indent="0" algn="just"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Wypadku niestety nie widziałam. (?)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8594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To dobrze, że pani nie widziała wy-</a:t>
            </a:r>
            <a:r>
              <a:rPr lang="pl-PL" dirty="0" err="1" smtClean="0"/>
              <a:t>padku</a:t>
            </a:r>
            <a:r>
              <a:rPr lang="pl-PL" dirty="0" smtClean="0"/>
              <a:t>. Gdyby była pani świadkiem czynu, o który toczy się sprawa, wówczas nie mogłaby tłumaczyć w tej sprawie.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8372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Tłumacz podlega </a:t>
            </a:r>
            <a:r>
              <a:rPr lang="pl-PL" b="1" dirty="0" smtClean="0"/>
              <a:t>wyłączeniu</a:t>
            </a:r>
            <a:r>
              <a:rPr lang="pl-PL" dirty="0" smtClean="0"/>
              <a:t> </a:t>
            </a:r>
            <a:r>
              <a:rPr lang="pl-PL" b="1" dirty="0" smtClean="0"/>
              <a:t>od udziału w postępowaniu </a:t>
            </a:r>
            <a:r>
              <a:rPr lang="pl-PL" dirty="0" smtClean="0"/>
              <a:t>karnym na tych samych zasadach, co sędzia. Podstawy wyłączenia wymienione są w art. 40 § 1 k.p.k.</a:t>
            </a:r>
          </a:p>
          <a:p>
            <a:pPr algn="just"/>
            <a:r>
              <a:rPr lang="pl-PL" dirty="0" smtClean="0"/>
              <a:t>Jeśli tłumacz zostanie przesłuchany w chara-</a:t>
            </a:r>
            <a:r>
              <a:rPr lang="pl-PL" dirty="0" err="1" smtClean="0"/>
              <a:t>kterze</a:t>
            </a:r>
            <a:r>
              <a:rPr lang="pl-PL" dirty="0" smtClean="0"/>
              <a:t> świadka, nie może więcej wykonywać tłumaczeń w tej sprawie.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0904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Muszę panią pouczyć, że za fałszywe tłumaczenie grozi kara </a:t>
            </a:r>
            <a:r>
              <a:rPr lang="pl-PL" dirty="0" err="1" smtClean="0"/>
              <a:t>pozba-wienie</a:t>
            </a:r>
            <a:r>
              <a:rPr lang="pl-PL" dirty="0" smtClean="0"/>
              <a:t> wolności do </a:t>
            </a:r>
            <a:r>
              <a:rPr lang="pl-PL" dirty="0"/>
              <a:t>lat </a:t>
            </a:r>
            <a:r>
              <a:rPr lang="pl-PL" dirty="0" smtClean="0"/>
              <a:t>dziesięciu - z art</a:t>
            </a:r>
            <a:r>
              <a:rPr lang="pl-PL" dirty="0"/>
              <a:t>. 233 § 4 </a:t>
            </a:r>
            <a:r>
              <a:rPr lang="pl-PL" dirty="0" smtClean="0"/>
              <a:t>k.k. </a:t>
            </a:r>
          </a:p>
          <a:p>
            <a:pPr marL="0" indent="0" algn="just"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Pamiętam o tym. </a:t>
            </a:r>
          </a:p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I jest jeszcze jeden artykuł kodeksu karnego, który powinna pani znać…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0382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Nie wolno pani bez zezwolenia organu prowadzącego </a:t>
            </a:r>
            <a:r>
              <a:rPr lang="pl-PL" dirty="0"/>
              <a:t>postępowanie </a:t>
            </a:r>
            <a:r>
              <a:rPr lang="pl-PL" dirty="0" err="1" smtClean="0"/>
              <a:t>przygoto-wawcze</a:t>
            </a:r>
            <a:r>
              <a:rPr lang="pl-PL" dirty="0" smtClean="0"/>
              <a:t> rozpowszechniać wiadomości pozna-</a:t>
            </a:r>
            <a:r>
              <a:rPr lang="pl-PL" dirty="0" err="1" smtClean="0"/>
              <a:t>nych</a:t>
            </a:r>
            <a:r>
              <a:rPr lang="pl-PL" dirty="0" smtClean="0"/>
              <a:t> podczas tego postępowania.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4485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buFont typeface="Arial" charset="0"/>
              <a:buChar char="•"/>
            </a:pPr>
            <a:r>
              <a:rPr lang="pl-PL" dirty="0" smtClean="0"/>
              <a:t>Odpowiedzialność karną tłumacz ponosi za świadome przedstawienie fałszywego </a:t>
            </a:r>
            <a:r>
              <a:rPr lang="pl-PL" dirty="0" err="1" smtClean="0"/>
              <a:t>tłuma-czenia</a:t>
            </a:r>
            <a:r>
              <a:rPr lang="pl-PL" dirty="0" smtClean="0"/>
              <a:t>, a nie za pomyłkę.</a:t>
            </a:r>
          </a:p>
          <a:p>
            <a:pPr algn="just">
              <a:lnSpc>
                <a:spcPct val="110000"/>
              </a:lnSpc>
              <a:buFont typeface="Arial" charset="0"/>
              <a:buChar char="•"/>
            </a:pPr>
            <a:r>
              <a:rPr lang="pl-PL" dirty="0" smtClean="0"/>
              <a:t>W niektórych przypadkach tłumacz pouczany jest także o treści art. 241 § 1 k.k. (tj. o odpowiedzialności za publiczne </a:t>
            </a:r>
            <a:r>
              <a:rPr lang="pl-PL" dirty="0" err="1" smtClean="0"/>
              <a:t>rozpowsze-chnianie</a:t>
            </a:r>
            <a:r>
              <a:rPr lang="pl-PL" dirty="0" smtClean="0"/>
              <a:t> bez zezwolenia wiadomości z po-stępowania przygotowawczego - kara do 2 lat </a:t>
            </a:r>
            <a:r>
              <a:rPr lang="pl-PL" dirty="0" err="1" smtClean="0"/>
              <a:t>pozb</a:t>
            </a:r>
            <a:r>
              <a:rPr lang="pl-PL" dirty="0" smtClean="0"/>
              <a:t>. </a:t>
            </a:r>
            <a:r>
              <a:rPr lang="pl-PL" dirty="0" err="1" smtClean="0"/>
              <a:t>woln</a:t>
            </a:r>
            <a:r>
              <a:rPr lang="pl-PL" dirty="0" smtClean="0"/>
              <a:t>.)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9395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Proszę, żeby tłumaczyła pani możliwie wiernie zarówno treść, jak i styl wypowiedzi cudzoziemca.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Czy to oznacza, że pańskie wypowiedzi mogę tłumaczyć mniej wiernie?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301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b="1" dirty="0" smtClean="0"/>
              <a:t>Janusz Poznański </a:t>
            </a:r>
            <a:r>
              <a:rPr lang="pl-PL" dirty="0" smtClean="0"/>
              <a:t>– b. ławnik sądu </a:t>
            </a:r>
            <a:r>
              <a:rPr lang="pl-PL" dirty="0" err="1" smtClean="0"/>
              <a:t>okręgo-wego</a:t>
            </a:r>
            <a:r>
              <a:rPr lang="pl-PL" dirty="0" smtClean="0"/>
              <a:t>, tłumacz przysięgły języka rosyjskiego, autor książki </a:t>
            </a:r>
            <a:r>
              <a:rPr lang="pl-PL" i="1" dirty="0" smtClean="0"/>
              <a:t>Tłumacz w postępowaniu kar-</a:t>
            </a:r>
            <a:r>
              <a:rPr lang="pl-PL" i="1" dirty="0" err="1" smtClean="0"/>
              <a:t>nym</a:t>
            </a:r>
            <a:r>
              <a:rPr lang="pl-PL" i="1" dirty="0" smtClean="0"/>
              <a:t> </a:t>
            </a:r>
            <a:r>
              <a:rPr lang="pl-PL" dirty="0" smtClean="0"/>
              <a:t>(Wyd. </a:t>
            </a:r>
            <a:r>
              <a:rPr lang="pl-PL" dirty="0" err="1" smtClean="0"/>
              <a:t>Translegis</a:t>
            </a:r>
            <a:r>
              <a:rPr lang="pl-PL" dirty="0" smtClean="0"/>
              <a:t>)</a:t>
            </a:r>
            <a:r>
              <a:rPr lang="pl-PL" i="1" dirty="0" smtClean="0"/>
              <a:t>, </a:t>
            </a:r>
            <a:r>
              <a:rPr lang="pl-PL" dirty="0" smtClean="0"/>
              <a:t>prowadzi na studiach podyplomowych IPSKT ILS UW </a:t>
            </a:r>
            <a:r>
              <a:rPr lang="pl-PL" dirty="0" err="1" smtClean="0"/>
              <a:t>konwersato-rium</a:t>
            </a:r>
            <a:r>
              <a:rPr lang="pl-PL" dirty="0" smtClean="0"/>
              <a:t> z przedmiotu </a:t>
            </a:r>
            <a:r>
              <a:rPr lang="pl-PL" i="1" dirty="0" smtClean="0"/>
              <a:t>Metodologia przekładu sądowego</a:t>
            </a:r>
            <a:r>
              <a:rPr lang="pl-PL" dirty="0" smtClean="0"/>
              <a:t>, b. wiceprezes PT TEPIS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3460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Tak. Wpływ na ewentualny wyrok ma między innymi sposób, w jaki wypowiada się cudzoziemiec. Natomiast słowa, jakich ja </a:t>
            </a:r>
            <a:r>
              <a:rPr lang="pl-PL" dirty="0" err="1" smtClean="0"/>
              <a:t>uży</a:t>
            </a:r>
            <a:r>
              <a:rPr lang="pl-PL" dirty="0" smtClean="0"/>
              <a:t>-wam, nie mają wpływu na wyrok. Dlatego stylu moich wypowiedzi nie musi pani oddawać </a:t>
            </a:r>
            <a:r>
              <a:rPr lang="pl-PL" dirty="0" err="1" smtClean="0"/>
              <a:t>wier</a:t>
            </a:r>
            <a:r>
              <a:rPr lang="pl-PL" dirty="0" smtClean="0"/>
              <a:t>-nie, ale treść - tak.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7426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Wypowiedzi cudzoziemców należy tłumaczyć tak wiernie, jak jest to możliwe: niczego nie odejmując, nie dodając, nie zmieniając.</a:t>
            </a:r>
          </a:p>
          <a:p>
            <a:pPr algn="just"/>
            <a:r>
              <a:rPr lang="pl-PL" dirty="0" smtClean="0"/>
              <a:t>Tłumacząc na język obcy wypowiedzi </a:t>
            </a:r>
            <a:r>
              <a:rPr lang="pl-PL" dirty="0" err="1" smtClean="0"/>
              <a:t>poli-cjanta</a:t>
            </a:r>
            <a:r>
              <a:rPr lang="pl-PL" dirty="0" smtClean="0"/>
              <a:t> lub prokuratora można, za ich wiedzą, zmienić styl na zrozumiały dla cudzoziemca, np. </a:t>
            </a:r>
            <a:r>
              <a:rPr lang="pl-PL" b="1" i="1" dirty="0" smtClean="0"/>
              <a:t>ukradł</a:t>
            </a:r>
            <a:r>
              <a:rPr lang="pl-PL" i="1" dirty="0" smtClean="0"/>
              <a:t> </a:t>
            </a:r>
            <a:r>
              <a:rPr lang="pl-PL" dirty="0" smtClean="0"/>
              <a:t>zamiast: </a:t>
            </a:r>
            <a:r>
              <a:rPr lang="pl-PL" b="1" i="1" dirty="0" smtClean="0"/>
              <a:t>zabrał w celu </a:t>
            </a:r>
            <a:r>
              <a:rPr lang="pl-PL" b="1" i="1" dirty="0" err="1" smtClean="0"/>
              <a:t>przywła-szczenia</a:t>
            </a:r>
            <a:r>
              <a:rPr lang="pl-PL" b="1" i="1" dirty="0" smtClean="0"/>
              <a:t>. 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1689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język angielski zna pani na tyle dobrze, żeby składać zeznania w tym języku</a:t>
            </a:r>
            <a:r>
              <a:rPr lang="pl-PL" dirty="0"/>
              <a:t>?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Tak, dwa lata mieszka-łam w Londynie i pracowałam tam w banku</a:t>
            </a:r>
            <a:r>
              <a:rPr lang="pl-PL" dirty="0"/>
              <a:t>. (</a:t>
            </a:r>
            <a:r>
              <a:rPr lang="pl-PL" i="1" dirty="0" smtClean="0"/>
              <a:t>tłumaczenie</a:t>
            </a:r>
            <a:r>
              <a:rPr lang="pl-PL" dirty="0"/>
              <a:t>)</a:t>
            </a:r>
          </a:p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No to rozpoczynamy przesłuchanie.(?)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0558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Tłumaczka:</a:t>
            </a:r>
            <a:r>
              <a:rPr lang="pl-PL" dirty="0" smtClean="0"/>
              <a:t> (</a:t>
            </a:r>
            <a:r>
              <a:rPr lang="pl-PL" i="1" dirty="0" smtClean="0"/>
              <a:t>do policjanta</a:t>
            </a:r>
            <a:r>
              <a:rPr lang="pl-PL" dirty="0" smtClean="0"/>
              <a:t>) Proponuję najpierw wpisać do protokołu:</a:t>
            </a:r>
            <a:r>
              <a:rPr lang="pl-PL" i="1" dirty="0" smtClean="0"/>
              <a:t> </a:t>
            </a:r>
            <a:r>
              <a:rPr lang="pl-PL" dirty="0" smtClean="0"/>
              <a:t>„</a:t>
            </a:r>
            <a:r>
              <a:rPr lang="pl-PL" i="1" dirty="0" smtClean="0"/>
              <a:t>Świadek </a:t>
            </a:r>
            <a:r>
              <a:rPr lang="pl-PL" i="1" dirty="0" err="1" smtClean="0"/>
              <a:t>Olesen</a:t>
            </a:r>
            <a:r>
              <a:rPr lang="pl-PL" i="1" dirty="0" smtClean="0"/>
              <a:t> </a:t>
            </a:r>
            <a:r>
              <a:rPr lang="pl-PL" i="1" dirty="0" err="1" smtClean="0"/>
              <a:t>oświad-czyła</a:t>
            </a:r>
            <a:r>
              <a:rPr lang="pl-PL" i="1" dirty="0" smtClean="0"/>
              <a:t>, że dobrze włada językiem angielskim i chce składać zeznania w tym języku</a:t>
            </a:r>
            <a:r>
              <a:rPr lang="pl-PL" dirty="0" smtClean="0"/>
              <a:t>.”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2102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Gdyby takie oświadczenie nie zostało zaprotokołowane, wówczas cudzoziemiec (np. podejrzany) mógłby na późniejszym etapie postępowania oświadczyć, że nie znał danego języka w wystarczającym stopniu.</a:t>
            </a:r>
          </a:p>
          <a:p>
            <a:pPr algn="just"/>
            <a:r>
              <a:rPr lang="pl-PL" dirty="0" smtClean="0"/>
              <a:t>Jeśli okaże się, że cudzoziemiec nie zna języka wystarczająco dobrze, wówczas prze-słuchanie należy przerwać.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4441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Pouczam, że pisma wy-słane pod wskazany przez panią adres w Polsce będą uznane za doręczone</a:t>
            </a:r>
            <a:r>
              <a:rPr lang="pl-PL" dirty="0"/>
              <a:t>.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tłumaczy, po czym zwraca się 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Nie jestem pewna, czy pani </a:t>
            </a:r>
            <a:r>
              <a:rPr lang="pl-PL" dirty="0" err="1" smtClean="0"/>
              <a:t>Olesen</a:t>
            </a:r>
            <a:r>
              <a:rPr lang="pl-PL" dirty="0" smtClean="0"/>
              <a:t> zrozumiała tę informację. (?)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5674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może pani powie-</a:t>
            </a:r>
            <a:r>
              <a:rPr lang="pl-PL" dirty="0" err="1" smtClean="0"/>
              <a:t>dzieć</a:t>
            </a:r>
            <a:r>
              <a:rPr lang="pl-PL" dirty="0" smtClean="0"/>
              <a:t>, jak zrozumiała to pouczenie</a:t>
            </a:r>
            <a:r>
              <a:rPr lang="pl-PL" dirty="0"/>
              <a:t>? (</a:t>
            </a:r>
            <a:r>
              <a:rPr lang="pl-PL" i="1" dirty="0" err="1" smtClean="0"/>
              <a:t>tłuma-czenie</a:t>
            </a:r>
            <a:r>
              <a:rPr lang="pl-PL" dirty="0"/>
              <a:t>)</a:t>
            </a:r>
          </a:p>
          <a:p>
            <a:pPr marL="0" indent="0" algn="just"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Nawet gdybym nie odebrała listu, to i tak będzie znaczyło, że  został doręczony</a:t>
            </a:r>
            <a:r>
              <a:rPr lang="pl-PL" dirty="0"/>
              <a:t>.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Właśnie o to chodzi. </a:t>
            </a:r>
            <a:r>
              <a:rPr lang="pl-PL" dirty="0"/>
              <a:t>(</a:t>
            </a:r>
            <a:r>
              <a:rPr lang="pl-PL" i="1" dirty="0"/>
              <a:t>tłumaczenie</a:t>
            </a:r>
            <a:r>
              <a:rPr lang="pl-PL" dirty="0"/>
              <a:t>)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8618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Od czasu do czasu przesłuchujący i tłumacz powinni upewniać się, czy cudzoziemiec rozumie przetłumaczone wypowiedzi, w tym celu można zadawać także pytania kontrolne.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5117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Proszę podać miejsce pani stałego zamieszkania</a:t>
            </a:r>
            <a:r>
              <a:rPr lang="pl-PL" dirty="0"/>
              <a:t>?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Kopenhaga, </a:t>
            </a:r>
            <a:r>
              <a:rPr lang="pl-PL" dirty="0" err="1" smtClean="0"/>
              <a:t>Colbj</a:t>
            </a:r>
            <a:r>
              <a:rPr lang="pl-PL" sz="2400" dirty="0" err="1" smtClean="0"/>
              <a:t>Ø</a:t>
            </a:r>
            <a:r>
              <a:rPr lang="pl-PL" dirty="0" err="1" smtClean="0"/>
              <a:t>rsensgrade</a:t>
            </a:r>
            <a:r>
              <a:rPr lang="pl-PL" dirty="0" smtClean="0"/>
              <a:t> 12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/>
              <a:t>Policjant</a:t>
            </a:r>
            <a:r>
              <a:rPr lang="pl-PL" dirty="0" smtClean="0"/>
              <a:t>: A jak się to pisze?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9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0992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podaje świadkowi kartkę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Proszę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o czytelne napisanie swojego adresu. (</a:t>
            </a:r>
            <a:r>
              <a:rPr lang="pl-PL" i="1" dirty="0" smtClean="0"/>
              <a:t>po czym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i="1" dirty="0" smtClean="0"/>
              <a:t>przekazuje kartkę policjantowi</a:t>
            </a:r>
            <a:r>
              <a:rPr lang="pl-PL" dirty="0" smtClean="0"/>
              <a:t>)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368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Przedstawimy Państwu sytuacje, jakie mogą się zdarzać podczas przesłuchań z udziałem osoby niewładającej językiem polskim i tłumacza.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Prosimy pomyśleć, jak policjant i tłumacz powinni byli zareagować w danej sytuacji.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WSTĘP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329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Tłumacz powinien udzielać pomocy osobom protokołującym w prawidłowym zapisaniu obcojęzycznych imion, nazwisk, adresów i in-</a:t>
            </a:r>
            <a:r>
              <a:rPr lang="pl-PL" dirty="0" err="1" smtClean="0"/>
              <a:t>nych</a:t>
            </a:r>
            <a:r>
              <a:rPr lang="pl-PL" dirty="0" smtClean="0"/>
              <a:t> nazw własnych.</a:t>
            </a:r>
          </a:p>
          <a:p>
            <a:pPr algn="just"/>
            <a:r>
              <a:rPr lang="pl-PL" dirty="0" smtClean="0"/>
              <a:t>Po zakończonym przesłuchaniu należy </a:t>
            </a:r>
            <a:r>
              <a:rPr lang="pl-PL" dirty="0" err="1" smtClean="0"/>
              <a:t>uważ</a:t>
            </a:r>
            <a:r>
              <a:rPr lang="pl-PL" dirty="0" smtClean="0"/>
              <a:t>-nie sprawdzić, </a:t>
            </a:r>
            <a:r>
              <a:rPr lang="pl-PL" dirty="0"/>
              <a:t>c</a:t>
            </a:r>
            <a:r>
              <a:rPr lang="pl-PL" dirty="0" smtClean="0"/>
              <a:t>zy w protokole nie ma błędów w pisowni obcojęzycznych słów.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52899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 Czy wie pani, jakich obrażeń doznał ten chłopiec?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Tak, ma złamaną nogę.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4603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Pani </a:t>
            </a:r>
            <a:r>
              <a:rPr lang="pl-PL" dirty="0" err="1" smtClean="0"/>
              <a:t>Olesen</a:t>
            </a:r>
            <a:r>
              <a:rPr lang="pl-PL" dirty="0" smtClean="0"/>
              <a:t> pyta, ja-kich obrażeń doznał ten chłopiec</a:t>
            </a:r>
            <a:r>
              <a:rPr lang="pl-PL" dirty="0"/>
              <a:t>. </a:t>
            </a: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Został odwieziony do szpitala. Ma złamaną nogę w dwóch miejscach</a:t>
            </a:r>
            <a:r>
              <a:rPr lang="pl-PL" dirty="0"/>
              <a:t>. (</a:t>
            </a:r>
            <a:r>
              <a:rPr lang="pl-PL" i="1" dirty="0" err="1" smtClean="0"/>
              <a:t>tłuma-czenie</a:t>
            </a:r>
            <a:r>
              <a:rPr lang="pl-PL" dirty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4965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Tłumacz nie może przekazywać cudzoziemcowi poznanych wiadomości, ponieważ niektóre </a:t>
            </a:r>
            <a:r>
              <a:rPr lang="pl-PL" dirty="0" err="1" smtClean="0"/>
              <a:t>mo-gą</a:t>
            </a:r>
            <a:r>
              <a:rPr lang="pl-PL" dirty="0" smtClean="0"/>
              <a:t> być objęte tajemnicą postępowania przy-</a:t>
            </a:r>
            <a:r>
              <a:rPr lang="pl-PL" dirty="0" err="1" smtClean="0"/>
              <a:t>gotowawczego</a:t>
            </a:r>
            <a:r>
              <a:rPr lang="pl-PL" dirty="0" smtClean="0"/>
              <a:t> (do 2 lat - art.  241 § 1 k.k.).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35320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była pani karana za zeznanie nieprawdy lub zatajenie prawdy</a:t>
            </a:r>
            <a:r>
              <a:rPr lang="pl-PL" dirty="0"/>
              <a:t>? (</a:t>
            </a:r>
            <a:r>
              <a:rPr lang="pl-PL" i="1" dirty="0" smtClean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byłam co</a:t>
            </a:r>
            <a:r>
              <a:rPr lang="pl-PL" dirty="0"/>
              <a:t>? </a:t>
            </a: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/>
              <a:t>Tłumaczka</a:t>
            </a:r>
            <a:r>
              <a:rPr lang="pl-PL" dirty="0"/>
              <a:t>: </a:t>
            </a:r>
            <a:r>
              <a:rPr lang="pl-PL" dirty="0" smtClean="0"/>
              <a:t>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Pani </a:t>
            </a:r>
            <a:r>
              <a:rPr lang="pl-PL" dirty="0" err="1" smtClean="0"/>
              <a:t>Olesen</a:t>
            </a:r>
            <a:r>
              <a:rPr lang="pl-PL" dirty="0" smtClean="0"/>
              <a:t> nie zrozumiała pytania. (?)</a:t>
            </a:r>
            <a:endParaRPr lang="pl-PL" i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91958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Spróbuję powiedzieć to w inny sposób. (</a:t>
            </a:r>
            <a:r>
              <a:rPr lang="pl-PL" i="1" dirty="0" smtClean="0"/>
              <a:t>do świadka 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sąd skazał kiedyś panią za to, że </a:t>
            </a:r>
            <a:r>
              <a:rPr lang="pl-PL" dirty="0" err="1" smtClean="0"/>
              <a:t>poiedziała</a:t>
            </a:r>
            <a:r>
              <a:rPr lang="pl-PL" dirty="0" smtClean="0"/>
              <a:t> nieprawdę albo że nie powiedziała pani całej prawdy na policji, w prokuraturze lub w sądzie?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8513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Gdy cudzoziemiec słabo zna dany język obcy i nie rozumie przetłumaczonego mu zdania, tłu-</a:t>
            </a:r>
            <a:r>
              <a:rPr lang="pl-PL" dirty="0" err="1" smtClean="0"/>
              <a:t>macz</a:t>
            </a:r>
            <a:r>
              <a:rPr lang="pl-PL" dirty="0" smtClean="0"/>
              <a:t> informuje o tym przesłuchującego i prze-</a:t>
            </a:r>
            <a:r>
              <a:rPr lang="pl-PL" dirty="0" err="1" smtClean="0"/>
              <a:t>redagowuje</a:t>
            </a:r>
            <a:r>
              <a:rPr lang="pl-PL" dirty="0" smtClean="0"/>
              <a:t> zdanie w taki sposób, aby stało się zrozumiałe.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11628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Proszę o </a:t>
            </a:r>
            <a:r>
              <a:rPr lang="pl-PL" dirty="0" err="1" smtClean="0"/>
              <a:t>przetłu-maczenie</a:t>
            </a:r>
            <a:r>
              <a:rPr lang="pl-PL" dirty="0" smtClean="0"/>
              <a:t> treści artykułu 183 § 1 k.p.k.: „</a:t>
            </a:r>
            <a:r>
              <a:rPr lang="pl-PL" i="1" dirty="0" smtClean="0"/>
              <a:t>Świadek może uchylić się od odpowiedzi na pytanie, jeżeli udzielenie odpowiedzi mogłoby narazić jego lub osobę dla niego najbliższą na odpowiedzialność za przestępstwo lub prze-</a:t>
            </a:r>
            <a:r>
              <a:rPr lang="pl-PL" i="1" dirty="0" err="1" smtClean="0"/>
              <a:t>stępstwo</a:t>
            </a:r>
            <a:r>
              <a:rPr lang="pl-PL" i="1" dirty="0" smtClean="0"/>
              <a:t> skarbowe.” </a:t>
            </a:r>
          </a:p>
          <a:p>
            <a:pPr marL="0" indent="0" algn="just"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Nie wiem, co znaczy  </a:t>
            </a:r>
            <a:r>
              <a:rPr lang="pl-PL" i="1" dirty="0" smtClean="0"/>
              <a:t>„przestępstwo skarbowe”. </a:t>
            </a:r>
            <a:r>
              <a:rPr lang="pl-PL" dirty="0" smtClean="0"/>
              <a:t>(</a:t>
            </a:r>
            <a:r>
              <a:rPr lang="pl-PL" i="1" dirty="0" smtClean="0"/>
              <a:t>tłumaczenie</a:t>
            </a:r>
            <a:r>
              <a:rPr lang="pl-PL" dirty="0" smtClean="0"/>
              <a:t>) (?)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26600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Policjant:</a:t>
            </a:r>
            <a:r>
              <a:rPr lang="pl-PL" i="1" dirty="0" smtClean="0"/>
              <a:t> </a:t>
            </a:r>
            <a:r>
              <a:rPr lang="pl-PL" dirty="0" smtClean="0"/>
              <a:t>Przestępstwo skarbowe popełniłaby pani wtedy, gdyby na przykład nie zapłaciła podatku. (</a:t>
            </a:r>
            <a:r>
              <a:rPr lang="pl-PL" i="1" dirty="0"/>
              <a:t>tłumaczenie</a:t>
            </a:r>
            <a:r>
              <a:rPr lang="pl-PL" dirty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20729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Tłumacz powinien unikać wyjaśniania cudzo-</a:t>
            </a:r>
            <a:r>
              <a:rPr lang="pl-PL" dirty="0" err="1" smtClean="0"/>
              <a:t>ziemcowi</a:t>
            </a:r>
            <a:r>
              <a:rPr lang="pl-PL" dirty="0" smtClean="0"/>
              <a:t> znaczenia pojęć i </a:t>
            </a:r>
            <a:r>
              <a:rPr lang="pl-PL" b="1" dirty="0" smtClean="0"/>
              <a:t>terminów prawnych</a:t>
            </a:r>
            <a:r>
              <a:rPr lang="pl-PL" dirty="0" smtClean="0"/>
              <a:t>, a także innych </a:t>
            </a:r>
            <a:r>
              <a:rPr lang="pl-PL" b="1" dirty="0" smtClean="0"/>
              <a:t>specjalistycznych terminów</a:t>
            </a:r>
            <a:r>
              <a:rPr lang="pl-PL" dirty="0" smtClean="0"/>
              <a:t>, aby nie popełnić błędu.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311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rozmawia przez telefon z tłumaczem przysięgłym języka angielskiego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Muszę prze-słuchać obywatelkę Danii, ale nie mam </a:t>
            </a:r>
            <a:r>
              <a:rPr lang="pl-PL" dirty="0" err="1" smtClean="0"/>
              <a:t>możli-wości</a:t>
            </a:r>
            <a:r>
              <a:rPr lang="pl-PL" dirty="0" smtClean="0"/>
              <a:t> wezwania tłumacza języka duńskiego. </a:t>
            </a:r>
            <a:r>
              <a:rPr lang="pl-PL" dirty="0"/>
              <a:t>N</a:t>
            </a:r>
            <a:r>
              <a:rPr lang="pl-PL" dirty="0" smtClean="0"/>
              <a:t>a szczęście ta pani dobrze mówi po angielsku, dlatego potrzebna będzie pani pomoc.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/>
              <a:t>Tłumaczka</a:t>
            </a:r>
            <a:r>
              <a:rPr lang="pl-PL" dirty="0"/>
              <a:t>: </a:t>
            </a:r>
            <a:r>
              <a:rPr lang="pl-PL" dirty="0" smtClean="0"/>
              <a:t>Dobrze, przyjadę za godzinę. (?)</a:t>
            </a:r>
            <a:endParaRPr lang="pl-PL" dirty="0"/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257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Mam do pani prośbę. Czy mogłaby pani zadzwonić do mojego męża i opowiedzieć mu, co się stało?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Oczywiście. Gdy będzie wolna chwila, to zadzwonię.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15855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Pani </a:t>
            </a:r>
            <a:r>
              <a:rPr lang="pl-PL" dirty="0" err="1" smtClean="0"/>
              <a:t>Olesen</a:t>
            </a:r>
            <a:r>
              <a:rPr lang="pl-PL" dirty="0" smtClean="0"/>
              <a:t> prosi, żebym zadzwoniła do jej męża i opowiedziała, co się stało. Czy wyraża pan na to zgodę?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Nie ma takiej potrzeby. Przesłuchanie zaraz kończymy i sama będzie mogła </a:t>
            </a:r>
            <a:r>
              <a:rPr lang="pl-PL" dirty="0" err="1" smtClean="0"/>
              <a:t>zadzwo</a:t>
            </a:r>
            <a:r>
              <a:rPr lang="pl-PL" dirty="0" smtClean="0"/>
              <a:t>-nić.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00710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pl-PL" dirty="0" smtClean="0"/>
              <a:t>O wszelkich nietypowych prośbach cudzo-</a:t>
            </a:r>
            <a:r>
              <a:rPr lang="pl-PL" dirty="0" err="1" smtClean="0"/>
              <a:t>ziemca</a:t>
            </a:r>
            <a:r>
              <a:rPr lang="pl-PL" dirty="0" smtClean="0"/>
              <a:t> (szczególnie, gdy jest nim </a:t>
            </a:r>
            <a:r>
              <a:rPr lang="pl-PL" dirty="0" err="1" smtClean="0"/>
              <a:t>podej-rzany</a:t>
            </a:r>
            <a:r>
              <a:rPr lang="pl-PL" dirty="0" smtClean="0"/>
              <a:t>) należy informować policjanta. Prośbę można spełnić tylko wówczas, gdy policjant wyrazi na to zgodę.</a:t>
            </a:r>
          </a:p>
          <a:p>
            <a:pPr algn="just">
              <a:buFont typeface="Arial" charset="0"/>
              <a:buChar char="•"/>
            </a:pPr>
            <a:r>
              <a:rPr lang="pl-PL" dirty="0" smtClean="0"/>
              <a:t>Ze względu na swoje bezpieczeństwo tłumacz nie powinien udostępniać cudzoziemcom (szczególnie - podejrzanym) swojego </a:t>
            </a:r>
            <a:r>
              <a:rPr lang="pl-PL" dirty="0" err="1" smtClean="0"/>
              <a:t>tele</a:t>
            </a:r>
            <a:r>
              <a:rPr lang="pl-PL" dirty="0" smtClean="0"/>
              <a:t>-fonu komórkowego.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80929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A zatem, co pani może powiedzieć w tej sprawie</a:t>
            </a:r>
            <a:r>
              <a:rPr lang="pl-PL" dirty="0"/>
              <a:t>?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Dziś rano jechałam ulicą obok skweru. Nazwy tej ulicy nie znam.</a:t>
            </a:r>
          </a:p>
          <a:p>
            <a:pPr marL="0" indent="0" algn="just"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Pani </a:t>
            </a:r>
            <a:r>
              <a:rPr lang="pl-PL" dirty="0" err="1" smtClean="0"/>
              <a:t>Olesen</a:t>
            </a:r>
            <a:r>
              <a:rPr lang="pl-PL" dirty="0" smtClean="0"/>
              <a:t> powiedziała, że dziś </a:t>
            </a:r>
            <a:r>
              <a:rPr lang="pl-PL" dirty="0"/>
              <a:t>rano </a:t>
            </a:r>
            <a:r>
              <a:rPr lang="pl-PL" dirty="0" smtClean="0"/>
              <a:t>jechała </a:t>
            </a:r>
            <a:r>
              <a:rPr lang="pl-PL" dirty="0"/>
              <a:t>ulicą obok skweru. Nazwy tej ulicy nie </a:t>
            </a:r>
            <a:r>
              <a:rPr lang="pl-PL" dirty="0" smtClean="0"/>
              <a:t>zna. (?)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27934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Dziś </a:t>
            </a:r>
            <a:r>
              <a:rPr lang="pl-PL" dirty="0"/>
              <a:t>rano jechałam ulicą obok </a:t>
            </a:r>
            <a:r>
              <a:rPr lang="pl-PL" dirty="0" smtClean="0"/>
              <a:t>skweru</a:t>
            </a:r>
            <a:r>
              <a:rPr lang="pl-PL" dirty="0"/>
              <a:t>. Nazwy tej ulicy nie znam.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61709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Podczas przesłuchania należy stosować taką samą formę gramatyczną, jakiej użył cudzoziemiec, tj. 1 os. l.p. (a nie 3 os. l.p.).</a:t>
            </a:r>
          </a:p>
          <a:p>
            <a:pPr algn="just"/>
            <a:r>
              <a:rPr lang="pl-PL" dirty="0" smtClean="0"/>
              <a:t>Zasada ta nie ma zastosowania do </a:t>
            </a:r>
            <a:r>
              <a:rPr lang="pl-PL" dirty="0" err="1" smtClean="0"/>
              <a:t>wypo-wiedzi</a:t>
            </a:r>
            <a:r>
              <a:rPr lang="pl-PL" dirty="0" smtClean="0"/>
              <a:t> poza protokołem. Np. cudzoziemiec: „</a:t>
            </a:r>
            <a:r>
              <a:rPr lang="pl-PL" i="1" dirty="0" smtClean="0"/>
              <a:t>Czy mogę prosić o szklankę wody?</a:t>
            </a:r>
            <a:r>
              <a:rPr lang="pl-PL" dirty="0" smtClean="0"/>
              <a:t>”. Tłumaczenie: „</a:t>
            </a:r>
            <a:r>
              <a:rPr lang="pl-PL" i="1" dirty="0" smtClean="0"/>
              <a:t>Pani </a:t>
            </a:r>
            <a:r>
              <a:rPr lang="pl-PL" i="1" dirty="0" err="1" smtClean="0"/>
              <a:t>Olesen</a:t>
            </a:r>
            <a:r>
              <a:rPr lang="pl-PL" i="1" dirty="0" smtClean="0"/>
              <a:t> prosi o szklankę wody</a:t>
            </a:r>
            <a:r>
              <a:rPr lang="pl-PL" dirty="0" smtClean="0"/>
              <a:t>”.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7369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Skwer był z prawej czy z lewej strony</a:t>
            </a:r>
            <a:r>
              <a:rPr lang="pl-PL" dirty="0"/>
              <a:t>?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Z prawej</a:t>
            </a:r>
            <a:r>
              <a:rPr lang="pl-PL" dirty="0"/>
              <a:t>. (</a:t>
            </a:r>
            <a:r>
              <a:rPr lang="pl-PL" i="1" dirty="0"/>
              <a:t>tłumaczenie</a:t>
            </a:r>
            <a:r>
              <a:rPr lang="pl-PL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/>
              <a:t>Tłumaczka</a:t>
            </a:r>
            <a:r>
              <a:rPr lang="pl-PL" dirty="0"/>
              <a:t>: </a:t>
            </a:r>
            <a:r>
              <a:rPr lang="pl-PL" dirty="0" smtClean="0"/>
              <a:t>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Czy chłopiec wbiegł na jezdnię za piłką? (?)</a:t>
            </a:r>
            <a:endParaRPr lang="pl-PL" i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01490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</a:t>
            </a:r>
            <a:r>
              <a:rPr lang="pl-PL" i="1" dirty="0" smtClean="0"/>
              <a:t>(do policjanta) </a:t>
            </a:r>
            <a:r>
              <a:rPr lang="pl-PL" dirty="0" smtClean="0"/>
              <a:t>A może zapytać, czy wie, z jakiego powodu chłopiec znalazł się na jezdni? </a:t>
            </a:r>
            <a:endParaRPr lang="pl-PL" dirty="0"/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37829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Tłumacz nie powinien zadawać cudzo-</a:t>
            </a:r>
            <a:r>
              <a:rPr lang="pl-PL" dirty="0" err="1" smtClean="0"/>
              <a:t>ziemcowi</a:t>
            </a:r>
            <a:r>
              <a:rPr lang="pl-PL" dirty="0" smtClean="0"/>
              <a:t> własnych pytań.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Gdyby, zdaniem tłumacza, policjant nie zadał jakiegoś ważnego pytania, może dyskretnie zasugerować mu zadanie pytania. 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Nie wolno zadawać pytań sugerujących </a:t>
            </a:r>
            <a:r>
              <a:rPr lang="pl-PL" dirty="0" err="1" smtClean="0"/>
              <a:t>odpo</a:t>
            </a:r>
            <a:r>
              <a:rPr lang="pl-PL" dirty="0" smtClean="0"/>
              <a:t>-wiedź.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45631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Świadek:</a:t>
            </a:r>
            <a:r>
              <a:rPr lang="pl-PL" dirty="0" smtClean="0"/>
              <a:t>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Natychmiast zatrzyma-łam swój samochód i pobiegłam do chłopca</a:t>
            </a:r>
            <a:r>
              <a:rPr lang="pl-PL" dirty="0"/>
              <a:t>. </a:t>
            </a: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Natychmiast zatrzymałam swój pojazd i podbiegłam do chłopca. (?)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739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Chciałabym zorientować się, czy ta pani rzeczywiście zna język angielski. Czy może pan przekazać jej słuchawkę? </a:t>
            </a:r>
            <a:r>
              <a:rPr lang="pl-PL" dirty="0"/>
              <a:t>(</a:t>
            </a:r>
            <a:r>
              <a:rPr lang="pl-PL" i="1" dirty="0"/>
              <a:t>d</a:t>
            </a:r>
            <a:r>
              <a:rPr lang="pl-PL" i="1" dirty="0" smtClean="0"/>
              <a:t>o cudzoziemca</a:t>
            </a:r>
            <a:r>
              <a:rPr lang="pl-PL" dirty="0" smtClean="0"/>
              <a:t>) Proszę krótko opowiedzieć, co się stało. (</a:t>
            </a:r>
            <a:r>
              <a:rPr lang="pl-PL" i="1" dirty="0" smtClean="0"/>
              <a:t>po kilku zdaniach) </a:t>
            </a:r>
            <a:r>
              <a:rPr lang="pl-PL" dirty="0" smtClean="0"/>
              <a:t>Proszę dać słuchawkę </a:t>
            </a:r>
            <a:r>
              <a:rPr lang="pl-PL" dirty="0" err="1" smtClean="0"/>
              <a:t>poli-cjantowi</a:t>
            </a:r>
            <a:r>
              <a:rPr lang="pl-PL" dirty="0" smtClean="0"/>
              <a:t>… (</a:t>
            </a:r>
            <a:r>
              <a:rPr lang="pl-PL" i="1" dirty="0" smtClean="0"/>
              <a:t>do policjanta</a:t>
            </a:r>
            <a:r>
              <a:rPr lang="pl-PL" dirty="0" smtClean="0"/>
              <a:t>) </a:t>
            </a:r>
            <a:r>
              <a:rPr lang="pl-PL" dirty="0"/>
              <a:t>T</a:t>
            </a:r>
            <a:r>
              <a:rPr lang="pl-PL" dirty="0" smtClean="0"/>
              <a:t>a pani może składać zeznania po angielsku.</a:t>
            </a: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317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Natychmiast zatrzymałam swój </a:t>
            </a:r>
            <a:r>
              <a:rPr lang="pl-PL" dirty="0" err="1" smtClean="0"/>
              <a:t>sa-mochód</a:t>
            </a:r>
            <a:r>
              <a:rPr lang="pl-PL" dirty="0" smtClean="0"/>
              <a:t> i podbiegłam do chłopca.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37546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Tłumaczka niepotrzebnie starała się nadać swojej wypowiedzi styl „urzędowy” (</a:t>
            </a:r>
            <a:r>
              <a:rPr lang="pl-PL" i="1" dirty="0" smtClean="0"/>
              <a:t>pojazd</a:t>
            </a:r>
            <a:r>
              <a:rPr lang="pl-PL" dirty="0" smtClean="0"/>
              <a:t>)</a:t>
            </a:r>
            <a:r>
              <a:rPr lang="pl-PL" i="1" dirty="0" smtClean="0"/>
              <a:t>.</a:t>
            </a:r>
          </a:p>
          <a:p>
            <a:pPr algn="just"/>
            <a:r>
              <a:rPr lang="pl-PL" dirty="0" smtClean="0"/>
              <a:t>Również policjanci protokołując zeznania lub wyjaśnienia nie powinni zmieniać stylu wy-</a:t>
            </a:r>
            <a:r>
              <a:rPr lang="pl-PL" dirty="0" err="1" smtClean="0"/>
              <a:t>powiedzi</a:t>
            </a:r>
            <a:r>
              <a:rPr lang="pl-PL" dirty="0" smtClean="0"/>
              <a:t>. </a:t>
            </a:r>
          </a:p>
          <a:p>
            <a:pPr algn="just"/>
            <a:r>
              <a:rPr lang="pl-PL" dirty="0" smtClean="0"/>
              <a:t>Zdarza się, że gdy sąd odczytuje protokół sporządzony w taki sposób, cudzoziemiec oświadcza, że nie są to jego zeznania (lub wyjaśnienia), ponieważ on takich słów nie używa.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38968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Świadek</a:t>
            </a:r>
            <a:r>
              <a:rPr lang="pl-PL" dirty="0" smtClean="0"/>
              <a:t>: (</a:t>
            </a:r>
            <a:r>
              <a:rPr lang="pl-PL" i="1" dirty="0" smtClean="0"/>
              <a:t>po angielsku</a:t>
            </a:r>
            <a:r>
              <a:rPr lang="pl-PL" dirty="0" smtClean="0"/>
              <a:t>)</a:t>
            </a:r>
            <a:r>
              <a:rPr lang="pl-PL" i="1" dirty="0" smtClean="0"/>
              <a:t> Niestety d</a:t>
            </a:r>
            <a:r>
              <a:rPr lang="pl-PL" dirty="0" smtClean="0"/>
              <a:t>ziś rano otworzyłam w domu parasol</a:t>
            </a:r>
            <a:r>
              <a:rPr lang="pl-PL" dirty="0"/>
              <a:t>. (</a:t>
            </a:r>
            <a:r>
              <a:rPr lang="pl-PL" i="1" dirty="0"/>
              <a:t>tłumaczenie</a:t>
            </a:r>
            <a:r>
              <a:rPr lang="pl-PL" dirty="0" smtClean="0"/>
              <a:t>) (?)</a:t>
            </a:r>
            <a:endParaRPr lang="pl-PL" dirty="0"/>
          </a:p>
          <a:p>
            <a:pPr marL="0" indent="0" algn="just">
              <a:lnSpc>
                <a:spcPct val="150000"/>
              </a:lnSpc>
              <a:buNone/>
            </a:pPr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85862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Spróbuję w</a:t>
            </a:r>
            <a:r>
              <a:rPr lang="pl-PL" dirty="0" smtClean="0"/>
              <a:t>yjaśnić, o co chodzi. (</a:t>
            </a:r>
            <a:r>
              <a:rPr lang="pl-PL" i="1" dirty="0" smtClean="0"/>
              <a:t>po rozmowie ze świadkiem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Ta pani wierzy, że otwarcie parasola w domu zwiastuje nieszczęście.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92514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Niektórych wypowiedzi cudzoziemca prze-słuchujący może nie rozumieć lub rozumieć je źle z powodu </a:t>
            </a:r>
            <a:r>
              <a:rPr lang="pl-PL" b="1" dirty="0" smtClean="0"/>
              <a:t>różnic kulturowych </a:t>
            </a:r>
            <a:r>
              <a:rPr lang="pl-PL" dirty="0" smtClean="0"/>
              <a:t>i </a:t>
            </a:r>
            <a:r>
              <a:rPr lang="pl-PL" b="1" dirty="0" smtClean="0"/>
              <a:t>różnic w zwyczajach</a:t>
            </a:r>
            <a:r>
              <a:rPr lang="pl-PL" dirty="0" smtClean="0"/>
              <a:t>. Znaczenie takich wypowiedzi tłu-</a:t>
            </a:r>
            <a:r>
              <a:rPr lang="pl-PL" dirty="0" err="1" smtClean="0"/>
              <a:t>macz</a:t>
            </a:r>
            <a:r>
              <a:rPr lang="pl-PL" dirty="0" smtClean="0"/>
              <a:t> powinien wyjaśniać z własnej inicjatywy.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92891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(</a:t>
            </a:r>
            <a:r>
              <a:rPr lang="pl-PL" i="1" dirty="0" smtClean="0"/>
              <a:t>Po przesłuchaniu tłumacz przekłada ustnie treść protokołu na język obcy. Przesłuchiwany ma prawo zgłosić swoje uwagi.  Uwag nie było.</a:t>
            </a:r>
            <a:r>
              <a:rPr lang="pl-PL" dirty="0" smtClean="0"/>
              <a:t>)</a:t>
            </a:r>
            <a:endParaRPr lang="pl-PL" i="1" dirty="0" smtClean="0"/>
          </a:p>
          <a:p>
            <a:pPr marL="0" indent="0" algn="just"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świadka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Proszę napisać pod teks-</a:t>
            </a:r>
            <a:r>
              <a:rPr lang="pl-PL" dirty="0" err="1" smtClean="0"/>
              <a:t>tem</a:t>
            </a:r>
            <a:r>
              <a:rPr lang="pl-PL" dirty="0" smtClean="0"/>
              <a:t> zdanie w języku angielskim: „</a:t>
            </a:r>
            <a:r>
              <a:rPr lang="pl-PL" i="1" dirty="0" smtClean="0"/>
              <a:t>Treść </a:t>
            </a:r>
            <a:r>
              <a:rPr lang="pl-PL" i="1" dirty="0" err="1" smtClean="0"/>
              <a:t>proto</a:t>
            </a:r>
            <a:r>
              <a:rPr lang="pl-PL" i="1" dirty="0" smtClean="0"/>
              <a:t>-kołu jest zgodna z moimi zeznaniami</a:t>
            </a:r>
            <a:r>
              <a:rPr lang="pl-PL" dirty="0" smtClean="0"/>
              <a:t>”. (</a:t>
            </a:r>
            <a:r>
              <a:rPr lang="pl-PL" i="1" dirty="0" err="1" smtClean="0"/>
              <a:t>tłuma</a:t>
            </a:r>
            <a:r>
              <a:rPr lang="pl-PL" i="1" dirty="0" smtClean="0"/>
              <a:t>-czka dyktuje zdanie.</a:t>
            </a:r>
            <a:r>
              <a:rPr lang="pl-PL" dirty="0" smtClean="0"/>
              <a:t>) A teraz proszę podpisać protokół w miejscach, które pokażę</a:t>
            </a:r>
            <a:r>
              <a:rPr lang="pl-PL" dirty="0"/>
              <a:t>. (</a:t>
            </a:r>
            <a:r>
              <a:rPr lang="pl-PL" i="1" dirty="0" smtClean="0"/>
              <a:t>tłumacze-nie</a:t>
            </a:r>
            <a:r>
              <a:rPr lang="pl-PL" dirty="0" smtClean="0"/>
              <a:t>) (?)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18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42084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Tłumaczka</a:t>
            </a:r>
            <a:r>
              <a:rPr lang="pl-PL" dirty="0" smtClean="0"/>
              <a:t>: (</a:t>
            </a:r>
            <a:r>
              <a:rPr lang="pl-PL" i="1" dirty="0" smtClean="0"/>
              <a:t>do policjanta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Jedną chwileczkę, przetłumaczę </a:t>
            </a:r>
            <a:r>
              <a:rPr lang="pl-PL" dirty="0"/>
              <a:t>pisemnie </a:t>
            </a:r>
            <a:r>
              <a:rPr lang="pl-PL" dirty="0" smtClean="0"/>
              <a:t>to zdanie na język polski. </a:t>
            </a:r>
            <a:r>
              <a:rPr lang="pl-PL" i="1" dirty="0" smtClean="0"/>
              <a:t>(Tłumaczka pisze: </a:t>
            </a:r>
            <a:r>
              <a:rPr lang="pl-PL" dirty="0" smtClean="0"/>
              <a:t>„</a:t>
            </a:r>
            <a:r>
              <a:rPr lang="pl-PL" i="1" dirty="0"/>
              <a:t>Tłumaczenie z języka </a:t>
            </a:r>
            <a:r>
              <a:rPr lang="pl-PL" i="1" dirty="0" smtClean="0"/>
              <a:t>angielskiego:”, tłumaczy zdanie, podpisuje się i przystawia swoją pieczątkę)</a:t>
            </a: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13823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Każde zdanie wpisane do protokołu w języku obcym musi zostać przetłumaczone pisemnie na język polski. </a:t>
            </a:r>
          </a:p>
          <a:p>
            <a:pPr algn="just"/>
            <a:r>
              <a:rPr lang="pl-PL" dirty="0" smtClean="0"/>
              <a:t>Po przetłumaczeniu całego protokołu i </a:t>
            </a:r>
            <a:r>
              <a:rPr lang="pl-PL" dirty="0" err="1" smtClean="0"/>
              <a:t>ewen-tualnym</a:t>
            </a:r>
            <a:r>
              <a:rPr lang="pl-PL" dirty="0" smtClean="0"/>
              <a:t> wprowadzeniu poprawek protokół podpisują na każdej stronie: policjant, świadek i tłumacz (tłumacz stawia swoją pieczęć na każdej stronie).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2829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/>
              <a:t>Wynagrodzenie tłumacza oblicza się od godziny, na którą został wezwany, do godziny zwolnienia go od udziału w czynności. Rozpoczęta godzina liczy się za całą. Wynagrodzenie przysługuje także, gdy tłumaczenie nie było wykonywane.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Wystawianie rachunku za tłumaczenie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70863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Kopia rachunku dołączana jest do akt sprawy. Ze względu na to, że z aktami zaznajamiają się przestępcy, na kopii nie należy podawać swojego adresu, numeru telefonu i konta bankowego. Dane te należy umieszczać tylko na oryginale rachunku, przechowywanym w księgowości.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Wystawianie rachunku za tłumaczenie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804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Nie każdy cudzoziemiec, który mówi w obcym dla siebie języku, potrafi swobodnie wyrażać swoje myśli.</a:t>
            </a:r>
          </a:p>
          <a:p>
            <a:pPr algn="just"/>
            <a:r>
              <a:rPr lang="pl-PL" dirty="0" smtClean="0"/>
              <a:t>Cudzoziemcy, którzy składają zeznania w </a:t>
            </a:r>
            <a:r>
              <a:rPr lang="pl-PL" dirty="0" err="1" smtClean="0"/>
              <a:t>ob</a:t>
            </a:r>
            <a:r>
              <a:rPr lang="pl-PL" dirty="0" smtClean="0"/>
              <a:t>-cym dla siebie języku, nie znają zazwyczaj terminologii prawnej i innej specjalistycznej.</a:t>
            </a:r>
          </a:p>
          <a:p>
            <a:pPr algn="just"/>
            <a:r>
              <a:rPr lang="pl-PL" dirty="0" smtClean="0"/>
              <a:t>Cudzoziemiec może posługiwać się </a:t>
            </a:r>
            <a:r>
              <a:rPr lang="pl-PL" dirty="0" err="1" smtClean="0"/>
              <a:t>dia-lektem</a:t>
            </a:r>
            <a:r>
              <a:rPr lang="pl-PL" dirty="0" smtClean="0"/>
              <a:t>, którego nie zna tłumacz.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085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                              </a:t>
            </a:r>
            <a:r>
              <a:rPr lang="pl-PL" sz="9600" b="1" dirty="0" smtClean="0"/>
              <a:t>* * *</a:t>
            </a:r>
            <a:endParaRPr lang="pl-PL" sz="96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176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Dziękuję za szybkie przybycie. Tu jest dla pani egzemplarz postanowienia o powołaniu tłumacza. Zaraz zaczniemy przesłuchanie. (</a:t>
            </a:r>
            <a:r>
              <a:rPr lang="pl-PL" i="1" dirty="0" smtClean="0"/>
              <a:t>do świadka</a:t>
            </a:r>
            <a:r>
              <a:rPr lang="pl-PL" dirty="0" smtClean="0"/>
              <a:t>) Proszę o paszport. </a:t>
            </a:r>
            <a:r>
              <a:rPr lang="pl-PL" dirty="0"/>
              <a:t>(</a:t>
            </a:r>
            <a:r>
              <a:rPr lang="pl-PL" i="1" dirty="0" smtClean="0"/>
              <a:t>tłumaczenie</a:t>
            </a:r>
            <a:r>
              <a:rPr lang="pl-PL" dirty="0" smtClean="0"/>
              <a:t>) (?)</a:t>
            </a:r>
            <a:endParaRPr lang="pl-PL" dirty="0"/>
          </a:p>
          <a:p>
            <a:pPr marL="0" indent="0" algn="just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SCENKA 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422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b="1" dirty="0" smtClean="0"/>
              <a:t>Policjant</a:t>
            </a:r>
            <a:r>
              <a:rPr lang="pl-PL" dirty="0" smtClean="0"/>
              <a:t>: (</a:t>
            </a:r>
            <a:r>
              <a:rPr lang="pl-PL" i="1" dirty="0" smtClean="0"/>
              <a:t>do tłumaczki</a:t>
            </a:r>
            <a:r>
              <a:rPr lang="pl-PL" dirty="0" smtClean="0"/>
              <a:t>)</a:t>
            </a:r>
            <a:r>
              <a:rPr lang="pl-PL" i="1" dirty="0" smtClean="0"/>
              <a:t> </a:t>
            </a:r>
            <a:r>
              <a:rPr lang="pl-PL" dirty="0" smtClean="0"/>
              <a:t>Krótko opowiem pani o tym zdarzeniu. Dziś rano chłopiec wtargnął na jezdnię</a:t>
            </a:r>
            <a:r>
              <a:rPr lang="pl-PL" dirty="0"/>
              <a:t> </a:t>
            </a:r>
            <a:r>
              <a:rPr lang="pl-PL" dirty="0" smtClean="0"/>
              <a:t>i został potrącony przez samochód pani </a:t>
            </a:r>
            <a:r>
              <a:rPr lang="pl-PL" dirty="0" err="1" smtClean="0"/>
              <a:t>Olesen</a:t>
            </a:r>
            <a:r>
              <a:rPr lang="pl-PL" dirty="0" smtClean="0"/>
              <a:t>. Chłopiec ma złamaną nogę. Tę panią przesłuchamy w charakterze świadka.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Należy: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670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Tłumaczowi poinformowanemu o celach prze-słuchania łatwiej jest pomóc przesłuchującemu w osiągnięciu tych celów.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Komentarz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0849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1016</TotalTime>
  <Words>2361</Words>
  <Application>Microsoft Office PowerPoint</Application>
  <PresentationFormat>Pokaz na ekranie (4:3)</PresentationFormat>
  <Paragraphs>186</Paragraphs>
  <Slides>60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60</vt:i4>
      </vt:variant>
    </vt:vector>
  </HeadingPairs>
  <TitlesOfParts>
    <vt:vector size="61" baseType="lpstr">
      <vt:lpstr>Hol</vt:lpstr>
      <vt:lpstr>18 SCENEK  Z PRZESŁUCHANIA świadka CECIL OLESEN</vt:lpstr>
      <vt:lpstr>Prezentacja programu PowerPoint</vt:lpstr>
      <vt:lpstr>WSTĘP</vt:lpstr>
      <vt:lpstr>SCENKA 1</vt:lpstr>
      <vt:lpstr>Należy:</vt:lpstr>
      <vt:lpstr>Komentarz</vt:lpstr>
      <vt:lpstr>SCENKA 2</vt:lpstr>
      <vt:lpstr>Należy:</vt:lpstr>
      <vt:lpstr>Komentarz</vt:lpstr>
      <vt:lpstr>SCENKA 3</vt:lpstr>
      <vt:lpstr>Należy:</vt:lpstr>
      <vt:lpstr>Komentarz</vt:lpstr>
      <vt:lpstr>SCENKA 4</vt:lpstr>
      <vt:lpstr>Należy:</vt:lpstr>
      <vt:lpstr>Komentarz</vt:lpstr>
      <vt:lpstr>SCENKA 5</vt:lpstr>
      <vt:lpstr>Należy:</vt:lpstr>
      <vt:lpstr>Komentarz</vt:lpstr>
      <vt:lpstr>SCENKA 6</vt:lpstr>
      <vt:lpstr>Należy:</vt:lpstr>
      <vt:lpstr>Komentarz</vt:lpstr>
      <vt:lpstr>SCENKA 7</vt:lpstr>
      <vt:lpstr>Należy:</vt:lpstr>
      <vt:lpstr>Komentarz</vt:lpstr>
      <vt:lpstr>SCENKA 8</vt:lpstr>
      <vt:lpstr>Należy:</vt:lpstr>
      <vt:lpstr>Komentarz</vt:lpstr>
      <vt:lpstr>SCENKA 9</vt:lpstr>
      <vt:lpstr>Należy:</vt:lpstr>
      <vt:lpstr>Komentarz</vt:lpstr>
      <vt:lpstr>SCENKA 10</vt:lpstr>
      <vt:lpstr>Należy:</vt:lpstr>
      <vt:lpstr>Komentarz</vt:lpstr>
      <vt:lpstr>SCENKA 11</vt:lpstr>
      <vt:lpstr>Należy:</vt:lpstr>
      <vt:lpstr>Komentarz</vt:lpstr>
      <vt:lpstr>SCENKA 12</vt:lpstr>
      <vt:lpstr>Należy:</vt:lpstr>
      <vt:lpstr>Komentarz</vt:lpstr>
      <vt:lpstr>SCENKA 13</vt:lpstr>
      <vt:lpstr>Należy:</vt:lpstr>
      <vt:lpstr>Komentarz</vt:lpstr>
      <vt:lpstr>SCENKA 14</vt:lpstr>
      <vt:lpstr>Należy:</vt:lpstr>
      <vt:lpstr>Komentarz</vt:lpstr>
      <vt:lpstr>SCENKA 15</vt:lpstr>
      <vt:lpstr>Należy:</vt:lpstr>
      <vt:lpstr>Komentarz</vt:lpstr>
      <vt:lpstr>SCENKA 16</vt:lpstr>
      <vt:lpstr>Należy:</vt:lpstr>
      <vt:lpstr>Komentarz</vt:lpstr>
      <vt:lpstr>SCENKA 17</vt:lpstr>
      <vt:lpstr>Należy:</vt:lpstr>
      <vt:lpstr>Komentarz</vt:lpstr>
      <vt:lpstr>SCENKA 18</vt:lpstr>
      <vt:lpstr>Należy:</vt:lpstr>
      <vt:lpstr>Komentarz</vt:lpstr>
      <vt:lpstr>Wystawianie rachunku za tłumaczenie</vt:lpstr>
      <vt:lpstr>Wystawianie rachunku za tłumaczenie</vt:lpstr>
      <vt:lpstr>Prezentacja programu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SCENEK Z PRZESŁUCHANIA CECIL OLESEN</dc:title>
  <dc:creator>Janusz Poznański</dc:creator>
  <cp:lastModifiedBy>Janusz Poznański</cp:lastModifiedBy>
  <cp:revision>281</cp:revision>
  <dcterms:created xsi:type="dcterms:W3CDTF">2013-08-22T08:21:21Z</dcterms:created>
  <dcterms:modified xsi:type="dcterms:W3CDTF">2016-10-10T10:02:10Z</dcterms:modified>
</cp:coreProperties>
</file>