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4" r:id="rId3"/>
    <p:sldId id="257" r:id="rId4"/>
    <p:sldId id="268" r:id="rId5"/>
    <p:sldId id="262" r:id="rId6"/>
    <p:sldId id="258" r:id="rId7"/>
    <p:sldId id="259" r:id="rId8"/>
    <p:sldId id="260" r:id="rId9"/>
    <p:sldId id="261" r:id="rId10"/>
    <p:sldId id="263" r:id="rId11"/>
    <p:sldId id="264" r:id="rId12"/>
    <p:sldId id="265" r:id="rId13"/>
    <p:sldId id="281" r:id="rId14"/>
    <p:sldId id="273" r:id="rId15"/>
    <p:sldId id="266" r:id="rId16"/>
    <p:sldId id="267" r:id="rId17"/>
    <p:sldId id="269" r:id="rId18"/>
    <p:sldId id="270" r:id="rId19"/>
    <p:sldId id="271" r:id="rId20"/>
    <p:sldId id="272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2" r:id="rId29"/>
    <p:sldId id="283" r:id="rId3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oliniow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A274427-E82D-42F9-B98B-4924EB699B1E}" type="datetimeFigureOut">
              <a:rPr lang="pl-PL" smtClean="0"/>
              <a:t>2016-10-11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B9CABB5-5EDD-4E1D-8DB5-BB10FF8012E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274427-E82D-42F9-B98B-4924EB699B1E}" type="datetimeFigureOut">
              <a:rPr lang="pl-PL" smtClean="0"/>
              <a:t>2016-10-11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9CABB5-5EDD-4E1D-8DB5-BB10FF8012E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274427-E82D-42F9-B98B-4924EB699B1E}" type="datetimeFigureOut">
              <a:rPr lang="pl-PL" smtClean="0"/>
              <a:t>2016-10-11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9CABB5-5EDD-4E1D-8DB5-BB10FF8012E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274427-E82D-42F9-B98B-4924EB699B1E}" type="datetimeFigureOut">
              <a:rPr lang="pl-PL" smtClean="0"/>
              <a:t>2016-10-11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9CABB5-5EDD-4E1D-8DB5-BB10FF8012E5}" type="slidenum">
              <a:rPr lang="pl-PL" smtClean="0"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274427-E82D-42F9-B98B-4924EB699B1E}" type="datetimeFigureOut">
              <a:rPr lang="pl-PL" smtClean="0"/>
              <a:t>2016-10-11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9CABB5-5EDD-4E1D-8DB5-BB10FF8012E5}" type="slidenum">
              <a:rPr lang="pl-PL" smtClean="0"/>
              <a:t>‹#›</a:t>
            </a:fld>
            <a:endParaRPr lang="pl-PL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274427-E82D-42F9-B98B-4924EB699B1E}" type="datetimeFigureOut">
              <a:rPr lang="pl-PL" smtClean="0"/>
              <a:t>2016-10-11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9CABB5-5EDD-4E1D-8DB5-BB10FF8012E5}" type="slidenum">
              <a:rPr lang="pl-PL" smtClean="0"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274427-E82D-42F9-B98B-4924EB699B1E}" type="datetimeFigureOut">
              <a:rPr lang="pl-PL" smtClean="0"/>
              <a:t>2016-10-11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9CABB5-5EDD-4E1D-8DB5-BB10FF8012E5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274427-E82D-42F9-B98B-4924EB699B1E}" type="datetimeFigureOut">
              <a:rPr lang="pl-PL" smtClean="0"/>
              <a:t>2016-10-11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9CABB5-5EDD-4E1D-8DB5-BB10FF8012E5}" type="slidenum">
              <a:rPr lang="pl-PL" smtClean="0"/>
              <a:t>‹#›</a:t>
            </a:fld>
            <a:endParaRPr lang="pl-PL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274427-E82D-42F9-B98B-4924EB699B1E}" type="datetimeFigureOut">
              <a:rPr lang="pl-PL" smtClean="0"/>
              <a:t>2016-10-11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9CABB5-5EDD-4E1D-8DB5-BB10FF8012E5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A274427-E82D-42F9-B98B-4924EB699B1E}" type="datetimeFigureOut">
              <a:rPr lang="pl-PL" smtClean="0"/>
              <a:t>2016-10-11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9CABB5-5EDD-4E1D-8DB5-BB10FF8012E5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A274427-E82D-42F9-B98B-4924EB699B1E}" type="datetimeFigureOut">
              <a:rPr lang="pl-PL" smtClean="0"/>
              <a:t>2016-10-11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B9CABB5-5EDD-4E1D-8DB5-BB10FF8012E5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oliniow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oliniow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A274427-E82D-42F9-B98B-4924EB699B1E}" type="datetimeFigureOut">
              <a:rPr lang="pl-PL" smtClean="0"/>
              <a:t>2016-10-11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B9CABB5-5EDD-4E1D-8DB5-BB10FF8012E5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Trudności w odtwarzaniu pisowni polskich </a:t>
            </a:r>
            <a:r>
              <a:rPr lang="pl-PL" dirty="0" smtClean="0"/>
              <a:t>imion</a:t>
            </a:r>
            <a:br>
              <a:rPr lang="pl-PL" dirty="0" smtClean="0"/>
            </a:br>
            <a:r>
              <a:rPr lang="pl-PL" dirty="0" smtClean="0"/>
              <a:t> </a:t>
            </a:r>
            <a:r>
              <a:rPr lang="pl-PL" dirty="0" smtClean="0"/>
              <a:t>i nazwisk (na </a:t>
            </a:r>
            <a:r>
              <a:rPr lang="pl-PL" dirty="0" smtClean="0"/>
              <a:t>materiale </a:t>
            </a:r>
            <a:r>
              <a:rPr lang="pl-PL" dirty="0" smtClean="0"/>
              <a:t>dokumentów rosyjskich)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 smtClean="0"/>
              <a:t>Janusz Poznański</a:t>
            </a:r>
          </a:p>
          <a:p>
            <a:r>
              <a:rPr lang="pl-PL" dirty="0" smtClean="0"/>
              <a:t>Polskie Towarzystwo Tłumaczy Przysięgłych </a:t>
            </a:r>
            <a:endParaRPr lang="pl-PL" dirty="0" smtClean="0"/>
          </a:p>
          <a:p>
            <a:r>
              <a:rPr lang="pl-PL" dirty="0" smtClean="0"/>
              <a:t>i </a:t>
            </a:r>
            <a:r>
              <a:rPr lang="pl-PL" dirty="0" smtClean="0"/>
              <a:t>Specjalistycznych TEPIS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96297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Людвиг – </a:t>
            </a:r>
            <a:r>
              <a:rPr lang="pl-PL" dirty="0" smtClean="0"/>
              <a:t>Ludwik</a:t>
            </a:r>
            <a:endParaRPr lang="ru-RU" dirty="0" smtClean="0"/>
          </a:p>
          <a:p>
            <a:r>
              <a:rPr lang="ru-RU" dirty="0" smtClean="0"/>
              <a:t>Зигмунд, </a:t>
            </a:r>
            <a:r>
              <a:rPr lang="ru-RU" dirty="0" err="1" smtClean="0"/>
              <a:t>Зигизмунд</a:t>
            </a:r>
            <a:r>
              <a:rPr lang="ru-RU" dirty="0" smtClean="0"/>
              <a:t> – </a:t>
            </a:r>
            <a:r>
              <a:rPr lang="pl-PL" dirty="0" smtClean="0"/>
              <a:t>Zygmunt</a:t>
            </a:r>
            <a:endParaRPr lang="ru-RU" dirty="0" smtClean="0"/>
          </a:p>
          <a:p>
            <a:r>
              <a:rPr lang="ru-RU" dirty="0" smtClean="0"/>
              <a:t>Владислав – </a:t>
            </a:r>
            <a:r>
              <a:rPr lang="pl-PL" dirty="0" smtClean="0"/>
              <a:t>Władysław</a:t>
            </a:r>
          </a:p>
          <a:p>
            <a:r>
              <a:rPr lang="ru-RU" dirty="0" smtClean="0"/>
              <a:t>Базили, </a:t>
            </a:r>
            <a:r>
              <a:rPr lang="ru-RU" dirty="0" err="1" smtClean="0"/>
              <a:t>Базилий</a:t>
            </a:r>
            <a:r>
              <a:rPr lang="ru-RU" dirty="0" smtClean="0"/>
              <a:t> - </a:t>
            </a:r>
            <a:r>
              <a:rPr lang="pl-PL" dirty="0" smtClean="0"/>
              <a:t>Bazyli </a:t>
            </a:r>
          </a:p>
          <a:p>
            <a:r>
              <a:rPr lang="ru-RU" dirty="0" smtClean="0"/>
              <a:t>Клаудия – </a:t>
            </a:r>
            <a:r>
              <a:rPr lang="pl-PL" dirty="0" smtClean="0"/>
              <a:t>Klaudia</a:t>
            </a:r>
          </a:p>
          <a:p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Trudności w odtwarzaniu pisowni</a:t>
            </a:r>
            <a:br>
              <a:rPr lang="pl-PL" b="1" dirty="0" smtClean="0"/>
            </a:br>
            <a:r>
              <a:rPr lang="pl-PL" dirty="0" smtClean="0"/>
              <a:t>Tradycyjna pisownia imion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69936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Чиж - </a:t>
            </a:r>
            <a:r>
              <a:rPr lang="pl-PL" dirty="0" smtClean="0"/>
              <a:t>Czyż</a:t>
            </a:r>
          </a:p>
          <a:p>
            <a:r>
              <a:rPr lang="ru-RU" dirty="0" smtClean="0"/>
              <a:t>Шидловский, </a:t>
            </a:r>
            <a:r>
              <a:rPr lang="ru-RU" dirty="0" err="1"/>
              <a:t>Ш</a:t>
            </a:r>
            <a:r>
              <a:rPr lang="ru-RU" dirty="0" err="1" smtClean="0"/>
              <a:t>идловски</a:t>
            </a:r>
            <a:r>
              <a:rPr lang="ru-RU" dirty="0" smtClean="0"/>
              <a:t> – </a:t>
            </a:r>
            <a:r>
              <a:rPr lang="pl-PL" dirty="0" smtClean="0"/>
              <a:t>Szydłowski</a:t>
            </a:r>
          </a:p>
          <a:p>
            <a:r>
              <a:rPr lang="ru-RU" dirty="0" err="1" smtClean="0"/>
              <a:t>Циприан</a:t>
            </a:r>
            <a:r>
              <a:rPr lang="ru-RU" dirty="0" smtClean="0"/>
              <a:t> - </a:t>
            </a:r>
            <a:r>
              <a:rPr lang="pl-PL" dirty="0" smtClean="0"/>
              <a:t>Cyprian</a:t>
            </a:r>
          </a:p>
          <a:p>
            <a:r>
              <a:rPr lang="ru-RU" dirty="0" err="1" smtClean="0"/>
              <a:t>Хибовский</a:t>
            </a:r>
            <a:r>
              <a:rPr lang="ru-RU" dirty="0" smtClean="0"/>
              <a:t>, </a:t>
            </a:r>
            <a:r>
              <a:rPr lang="ru-RU" dirty="0" err="1" smtClean="0"/>
              <a:t>Хибовски</a:t>
            </a:r>
            <a:r>
              <a:rPr lang="pl-PL" dirty="0" smtClean="0"/>
              <a:t> – Chybowski</a:t>
            </a:r>
          </a:p>
          <a:p>
            <a:r>
              <a:rPr lang="ru-RU" dirty="0" err="1"/>
              <a:t>Фридерик</a:t>
            </a:r>
            <a:r>
              <a:rPr lang="ru-RU" dirty="0"/>
              <a:t> - </a:t>
            </a:r>
            <a:r>
              <a:rPr lang="pl-PL" dirty="0" smtClean="0"/>
              <a:t>Fryderyk</a:t>
            </a:r>
          </a:p>
          <a:p>
            <a:r>
              <a:rPr lang="ru-RU" dirty="0"/>
              <a:t>Филипп </a:t>
            </a:r>
            <a:r>
              <a:rPr lang="ru-RU" dirty="0" smtClean="0"/>
              <a:t>– </a:t>
            </a:r>
            <a:r>
              <a:rPr lang="pl-PL" dirty="0" smtClean="0"/>
              <a:t>Filip</a:t>
            </a:r>
            <a:endParaRPr lang="ru-RU" dirty="0" smtClean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Stosowane są zasady rosyjskiej pisowni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31175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 smtClean="0"/>
              <a:t>Домаз</a:t>
            </a:r>
            <a:r>
              <a:rPr lang="ru-RU" dirty="0" smtClean="0"/>
              <a:t> – </a:t>
            </a:r>
            <a:r>
              <a:rPr lang="pl-PL" dirty="0" err="1" smtClean="0"/>
              <a:t>Domaz</a:t>
            </a:r>
            <a:r>
              <a:rPr lang="pl-PL" dirty="0" smtClean="0"/>
              <a:t> </a:t>
            </a:r>
            <a:r>
              <a:rPr lang="pl-PL" i="1" dirty="0" smtClean="0"/>
              <a:t>[Uwaga tłumacza: zapewne - Damazy]</a:t>
            </a:r>
          </a:p>
          <a:p>
            <a:pPr algn="just"/>
            <a:r>
              <a:rPr lang="ru-RU" dirty="0" err="1" smtClean="0"/>
              <a:t>Мячеслав</a:t>
            </a:r>
            <a:r>
              <a:rPr lang="ru-RU" dirty="0" smtClean="0"/>
              <a:t>, </a:t>
            </a:r>
            <a:r>
              <a:rPr lang="ru-RU" dirty="0" err="1"/>
              <a:t>Мичеслав</a:t>
            </a:r>
            <a:r>
              <a:rPr lang="ru-RU" dirty="0"/>
              <a:t> </a:t>
            </a:r>
            <a:r>
              <a:rPr lang="ru-RU" dirty="0" smtClean="0"/>
              <a:t>– </a:t>
            </a:r>
            <a:r>
              <a:rPr lang="pl-PL" dirty="0" smtClean="0"/>
              <a:t>Mieczysław</a:t>
            </a:r>
          </a:p>
          <a:p>
            <a:pPr algn="just"/>
            <a:r>
              <a:rPr lang="ru-RU" dirty="0" smtClean="0"/>
              <a:t>Король </a:t>
            </a:r>
            <a:r>
              <a:rPr lang="pl-PL" dirty="0" smtClean="0"/>
              <a:t>– Karol (imię </a:t>
            </a:r>
            <a:r>
              <a:rPr lang="pl-PL" dirty="0" err="1" smtClean="0"/>
              <a:t>odojc</a:t>
            </a:r>
            <a:r>
              <a:rPr lang="pl-PL" dirty="0" smtClean="0"/>
              <a:t>.: </a:t>
            </a:r>
            <a:r>
              <a:rPr lang="ru-RU" dirty="0" smtClean="0"/>
              <a:t>Королевич</a:t>
            </a:r>
            <a:r>
              <a:rPr lang="pl-PL" dirty="0" smtClean="0"/>
              <a:t>)</a:t>
            </a:r>
          </a:p>
          <a:p>
            <a:pPr algn="just"/>
            <a:r>
              <a:rPr lang="ru-RU" dirty="0" err="1"/>
              <a:t>Тофиль</a:t>
            </a:r>
            <a:r>
              <a:rPr lang="ru-RU" dirty="0"/>
              <a:t> – </a:t>
            </a:r>
            <a:r>
              <a:rPr lang="pl-PL" dirty="0" smtClean="0"/>
              <a:t>Teofil</a:t>
            </a:r>
          </a:p>
          <a:p>
            <a:pPr algn="just"/>
            <a:r>
              <a:rPr lang="ru-RU" dirty="0" err="1" smtClean="0"/>
              <a:t>Зинон</a:t>
            </a:r>
            <a:r>
              <a:rPr lang="ru-RU" dirty="0" smtClean="0"/>
              <a:t> – </a:t>
            </a:r>
            <a:r>
              <a:rPr lang="pl-PL" dirty="0" smtClean="0"/>
              <a:t>Zenon</a:t>
            </a:r>
          </a:p>
          <a:p>
            <a:pPr algn="just"/>
            <a:r>
              <a:rPr lang="ru-RU" dirty="0" err="1" smtClean="0"/>
              <a:t>Чбичнев</a:t>
            </a:r>
            <a:r>
              <a:rPr lang="ru-RU" dirty="0" smtClean="0"/>
              <a:t> – </a:t>
            </a:r>
            <a:r>
              <a:rPr lang="pl-PL" dirty="0" smtClean="0"/>
              <a:t>Zbigniew (!)</a:t>
            </a:r>
          </a:p>
          <a:p>
            <a:pPr algn="just"/>
            <a:endParaRPr lang="pl-PL" dirty="0"/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Niektóre polskie imiona nie są Rosjanom znane , stąd błędy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9576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 smtClean="0"/>
              <a:t>W rosyjskich pismach sądowych i w wielu rodzajach pism urzędowych stosowana jest kolejność: nazwisko, imię, imię odojcowskie (</a:t>
            </a:r>
            <a:r>
              <a:rPr lang="ru-RU" dirty="0" smtClean="0"/>
              <a:t>ФИО</a:t>
            </a:r>
            <a:r>
              <a:rPr lang="pl-PL" dirty="0" smtClean="0"/>
              <a:t>).</a:t>
            </a:r>
          </a:p>
          <a:p>
            <a:pPr algn="just"/>
            <a:r>
              <a:rPr lang="pl-PL" dirty="0" smtClean="0"/>
              <a:t>Zapis w rosyjskim piśmie urzędowym </a:t>
            </a:r>
            <a:r>
              <a:rPr lang="ru-RU" dirty="0"/>
              <a:t>Марек Адам </a:t>
            </a:r>
            <a:r>
              <a:rPr lang="pl-PL" dirty="0" smtClean="0"/>
              <a:t>oznacza najprawdopodobniej, że </a:t>
            </a:r>
            <a:r>
              <a:rPr lang="ru-RU" dirty="0" smtClean="0"/>
              <a:t>Марек</a:t>
            </a:r>
            <a:r>
              <a:rPr lang="pl-PL" dirty="0" smtClean="0"/>
              <a:t> to nazwisko, należy wobec tego tłumaczyć: Adam Marek.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Kolejność występowania </a:t>
            </a:r>
            <a:br>
              <a:rPr lang="pl-PL" dirty="0" smtClean="0"/>
            </a:br>
            <a:r>
              <a:rPr lang="pl-PL" dirty="0" smtClean="0"/>
              <a:t>imienia i nazwiska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21851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err="1" smtClean="0"/>
              <a:t>Мачинский</a:t>
            </a:r>
            <a:r>
              <a:rPr lang="ru-RU" dirty="0" smtClean="0"/>
              <a:t> – </a:t>
            </a:r>
            <a:r>
              <a:rPr lang="pl-PL" dirty="0" err="1" smtClean="0"/>
              <a:t>Maczyński</a:t>
            </a:r>
            <a:r>
              <a:rPr lang="pl-PL" dirty="0" smtClean="0"/>
              <a:t> </a:t>
            </a:r>
            <a:r>
              <a:rPr lang="pl-PL" i="1" dirty="0" smtClean="0"/>
              <a:t>[być może: Mączyński]</a:t>
            </a:r>
            <a:endParaRPr lang="ru-RU" i="1" dirty="0" smtClean="0"/>
          </a:p>
          <a:p>
            <a:pPr algn="just"/>
            <a:r>
              <a:rPr lang="ru-RU" dirty="0" err="1" smtClean="0"/>
              <a:t>Болтуц</a:t>
            </a:r>
            <a:r>
              <a:rPr lang="ru-RU" dirty="0" smtClean="0"/>
              <a:t> – </a:t>
            </a:r>
            <a:r>
              <a:rPr lang="pl-PL" dirty="0" err="1" smtClean="0"/>
              <a:t>Bołtuc</a:t>
            </a:r>
            <a:r>
              <a:rPr lang="pl-PL" dirty="0" smtClean="0"/>
              <a:t> </a:t>
            </a:r>
            <a:r>
              <a:rPr lang="pl-PL" i="1" dirty="0" smtClean="0"/>
              <a:t>[być może: Bołtuć</a:t>
            </a:r>
            <a:r>
              <a:rPr lang="pl-PL" dirty="0" smtClean="0"/>
              <a:t>]</a:t>
            </a:r>
            <a:endParaRPr lang="ru-RU" dirty="0" smtClean="0"/>
          </a:p>
          <a:p>
            <a:pPr algn="just"/>
            <a:r>
              <a:rPr lang="ru-RU" dirty="0" err="1" smtClean="0"/>
              <a:t>Мрус</a:t>
            </a:r>
            <a:r>
              <a:rPr lang="ru-RU" dirty="0" smtClean="0"/>
              <a:t> –</a:t>
            </a:r>
            <a:r>
              <a:rPr lang="pl-PL" dirty="0" smtClean="0"/>
              <a:t> </a:t>
            </a:r>
            <a:r>
              <a:rPr lang="pl-PL" dirty="0" err="1" smtClean="0"/>
              <a:t>Mrus</a:t>
            </a:r>
            <a:r>
              <a:rPr lang="pl-PL" dirty="0" smtClean="0"/>
              <a:t> </a:t>
            </a:r>
            <a:r>
              <a:rPr lang="pl-PL" i="1" dirty="0" smtClean="0"/>
              <a:t>[być może: Mróz]</a:t>
            </a:r>
            <a:endParaRPr lang="ru-RU" i="1" dirty="0" smtClean="0"/>
          </a:p>
          <a:p>
            <a:pPr algn="just"/>
            <a:r>
              <a:rPr lang="ru-RU" dirty="0" err="1" smtClean="0"/>
              <a:t>Коледа</a:t>
            </a:r>
            <a:r>
              <a:rPr lang="ru-RU" dirty="0" smtClean="0"/>
              <a:t> – </a:t>
            </a:r>
            <a:r>
              <a:rPr lang="pl-PL" dirty="0" err="1"/>
              <a:t>K</a:t>
            </a:r>
            <a:r>
              <a:rPr lang="pl-PL" dirty="0" err="1" smtClean="0"/>
              <a:t>oleda</a:t>
            </a:r>
            <a:r>
              <a:rPr lang="pl-PL" dirty="0" smtClean="0"/>
              <a:t> </a:t>
            </a:r>
            <a:r>
              <a:rPr lang="pl-PL" i="1" dirty="0" smtClean="0"/>
              <a:t>[być może: Kolęda]</a:t>
            </a:r>
          </a:p>
          <a:p>
            <a:pPr algn="just"/>
            <a:r>
              <a:rPr lang="ru-RU" dirty="0" smtClean="0"/>
              <a:t>Мысков -</a:t>
            </a:r>
            <a:r>
              <a:rPr lang="pl-PL" dirty="0" smtClean="0"/>
              <a:t> </a:t>
            </a:r>
            <a:r>
              <a:rPr lang="pl-PL" dirty="0" err="1" smtClean="0"/>
              <a:t>Myskow</a:t>
            </a:r>
            <a:r>
              <a:rPr lang="ru-RU" dirty="0" smtClean="0"/>
              <a:t> </a:t>
            </a:r>
            <a:r>
              <a:rPr lang="pl-PL" i="1" dirty="0" smtClean="0"/>
              <a:t>[być może: </a:t>
            </a:r>
            <a:r>
              <a:rPr lang="pl-PL" i="1" dirty="0" err="1" smtClean="0"/>
              <a:t>Mysków</a:t>
            </a:r>
            <a:r>
              <a:rPr lang="pl-PL" i="1" dirty="0" smtClean="0"/>
              <a:t>, </a:t>
            </a:r>
            <a:r>
              <a:rPr lang="pl-PL" i="1" dirty="0" err="1" smtClean="0"/>
              <a:t>Myśków</a:t>
            </a:r>
            <a:r>
              <a:rPr lang="pl-PL" i="1" dirty="0" smtClean="0"/>
              <a:t>]</a:t>
            </a:r>
          </a:p>
          <a:p>
            <a:pPr algn="just"/>
            <a:r>
              <a:rPr lang="ru-RU" dirty="0" err="1" smtClean="0"/>
              <a:t>Возны</a:t>
            </a:r>
            <a:r>
              <a:rPr lang="ru-RU" dirty="0" smtClean="0"/>
              <a:t> – </a:t>
            </a:r>
            <a:r>
              <a:rPr lang="pl-PL" dirty="0" smtClean="0"/>
              <a:t>Woźny</a:t>
            </a:r>
            <a:endParaRPr lang="ru-RU" dirty="0" smtClean="0"/>
          </a:p>
          <a:p>
            <a:pPr algn="just"/>
            <a:r>
              <a:rPr lang="ru-RU" dirty="0" err="1"/>
              <a:t>Вробель</a:t>
            </a:r>
            <a:r>
              <a:rPr lang="ru-RU" dirty="0"/>
              <a:t> –</a:t>
            </a:r>
            <a:r>
              <a:rPr lang="pl-PL" dirty="0"/>
              <a:t> </a:t>
            </a:r>
            <a:r>
              <a:rPr lang="pl-PL" dirty="0" smtClean="0"/>
              <a:t>Wróbel</a:t>
            </a:r>
            <a:endParaRPr lang="ru-RU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Brak umiejętności odczytania liter </a:t>
            </a:r>
            <a:br>
              <a:rPr lang="pl-PL" dirty="0" smtClean="0"/>
            </a:br>
            <a:r>
              <a:rPr lang="pl-PL" dirty="0" smtClean="0"/>
              <a:t>ze znakami diakrytycznymi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07546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/>
              <a:t>Иван </a:t>
            </a:r>
            <a:r>
              <a:rPr lang="pl-PL" dirty="0" smtClean="0"/>
              <a:t>zamiast</a:t>
            </a:r>
            <a:r>
              <a:rPr lang="ru-RU" dirty="0" smtClean="0"/>
              <a:t> </a:t>
            </a:r>
            <a:r>
              <a:rPr lang="pl-PL" dirty="0" smtClean="0"/>
              <a:t>Jan</a:t>
            </a:r>
          </a:p>
          <a:p>
            <a:pPr marL="0" indent="0" algn="just">
              <a:buNone/>
            </a:pPr>
            <a:r>
              <a:rPr lang="pl-PL" dirty="0" smtClean="0"/>
              <a:t>Propozycja tłumaczenia: </a:t>
            </a:r>
            <a:r>
              <a:rPr lang="ru-RU" dirty="0"/>
              <a:t>Иван </a:t>
            </a:r>
            <a:r>
              <a:rPr lang="ru-RU" dirty="0" smtClean="0"/>
              <a:t>- </a:t>
            </a:r>
            <a:r>
              <a:rPr lang="pl-PL" dirty="0" smtClean="0"/>
              <a:t>Iwan </a:t>
            </a:r>
            <a:r>
              <a:rPr lang="pl-PL" i="1" dirty="0" smtClean="0"/>
              <a:t>[Uwaga tłumacza, być może - Jan]</a:t>
            </a:r>
            <a:endParaRPr lang="ru-RU" i="1" dirty="0" smtClean="0"/>
          </a:p>
          <a:p>
            <a:pPr algn="just"/>
            <a:r>
              <a:rPr lang="pl-PL" dirty="0" smtClean="0"/>
              <a:t>Inne przykłady</a:t>
            </a:r>
            <a:r>
              <a:rPr lang="pl-PL" dirty="0"/>
              <a:t>: </a:t>
            </a:r>
            <a:r>
              <a:rPr lang="pl-PL" dirty="0" smtClean="0"/>
              <a:t> </a:t>
            </a:r>
            <a:r>
              <a:rPr lang="ru-RU" dirty="0" smtClean="0"/>
              <a:t>Ирина – </a:t>
            </a:r>
            <a:r>
              <a:rPr lang="pl-PL" dirty="0" smtClean="0"/>
              <a:t>Irena, </a:t>
            </a:r>
            <a:r>
              <a:rPr lang="ru-RU" dirty="0" smtClean="0"/>
              <a:t>Михаил – </a:t>
            </a:r>
            <a:r>
              <a:rPr lang="pl-PL" dirty="0" smtClean="0"/>
              <a:t>Michał, </a:t>
            </a:r>
            <a:r>
              <a:rPr lang="ru-RU" dirty="0" smtClean="0"/>
              <a:t>Степан – </a:t>
            </a:r>
            <a:r>
              <a:rPr lang="pl-PL" dirty="0" smtClean="0"/>
              <a:t>Stefan, </a:t>
            </a:r>
            <a:r>
              <a:rPr lang="ru-RU" dirty="0" smtClean="0"/>
              <a:t>Фома - </a:t>
            </a:r>
            <a:r>
              <a:rPr lang="pl-PL" dirty="0" smtClean="0"/>
              <a:t>Tadeusz, </a:t>
            </a:r>
            <a:r>
              <a:rPr lang="ru-RU" dirty="0" smtClean="0"/>
              <a:t>Георгий -</a:t>
            </a:r>
            <a:r>
              <a:rPr lang="pl-PL" dirty="0" smtClean="0"/>
              <a:t> Jerzy, </a:t>
            </a:r>
            <a:r>
              <a:rPr lang="ru-RU" dirty="0" smtClean="0"/>
              <a:t>Григорий - </a:t>
            </a:r>
            <a:r>
              <a:rPr lang="pl-PL" dirty="0" smtClean="0"/>
              <a:t>Grzegorz</a:t>
            </a:r>
          </a:p>
          <a:p>
            <a:pPr algn="just"/>
            <a:r>
              <a:rPr lang="pl-PL" dirty="0" smtClean="0"/>
              <a:t>W języku polskim imiona zastępuje się bardzo rzadko: Józef Stalin, Jerzy Waszyngton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Zastępowanie polskich imion </a:t>
            </a:r>
            <a:br>
              <a:rPr lang="pl-PL" dirty="0" smtClean="0"/>
            </a:br>
            <a:r>
              <a:rPr lang="pl-PL" dirty="0" smtClean="0"/>
              <a:t>ich rosyjskimi odpowiednikami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27438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525963"/>
          </a:xfrm>
        </p:spPr>
        <p:txBody>
          <a:bodyPr/>
          <a:lstStyle/>
          <a:p>
            <a:r>
              <a:rPr lang="ru-RU" dirty="0"/>
              <a:t>Франц </a:t>
            </a:r>
            <a:r>
              <a:rPr lang="pl-PL" dirty="0" smtClean="0"/>
              <a:t>zamiast</a:t>
            </a:r>
            <a:r>
              <a:rPr lang="ru-RU" dirty="0" smtClean="0"/>
              <a:t> </a:t>
            </a:r>
            <a:r>
              <a:rPr lang="pl-PL" dirty="0"/>
              <a:t>Franciszek</a:t>
            </a:r>
            <a:endParaRPr lang="ru-RU" dirty="0"/>
          </a:p>
          <a:p>
            <a:pPr marL="0" indent="0">
              <a:buNone/>
            </a:pPr>
            <a:r>
              <a:rPr lang="pl-PL" dirty="0" smtClean="0"/>
              <a:t>Propozycja tłumaczenia: </a:t>
            </a:r>
            <a:r>
              <a:rPr lang="ru-RU" dirty="0"/>
              <a:t>Франц – </a:t>
            </a:r>
            <a:r>
              <a:rPr lang="pl-PL" dirty="0" smtClean="0"/>
              <a:t>Franc </a:t>
            </a:r>
            <a:r>
              <a:rPr lang="pl-PL" i="1" dirty="0"/>
              <a:t>[Uwaga tłumacza: </a:t>
            </a:r>
            <a:r>
              <a:rPr lang="pl-PL" i="1" dirty="0" smtClean="0"/>
              <a:t>zapewne </a:t>
            </a:r>
            <a:r>
              <a:rPr lang="pl-PL" i="1" dirty="0"/>
              <a:t>- Franciszek]</a:t>
            </a:r>
            <a:endParaRPr lang="ru-RU" i="1" dirty="0"/>
          </a:p>
          <a:p>
            <a:r>
              <a:rPr lang="ru-RU" dirty="0" smtClean="0"/>
              <a:t>Ричард </a:t>
            </a:r>
            <a:r>
              <a:rPr lang="pl-PL" dirty="0" smtClean="0"/>
              <a:t>zamiast</a:t>
            </a:r>
            <a:r>
              <a:rPr lang="ru-RU" dirty="0" smtClean="0"/>
              <a:t> </a:t>
            </a:r>
            <a:r>
              <a:rPr lang="pl-PL" dirty="0" smtClean="0"/>
              <a:t>Ryszard</a:t>
            </a:r>
          </a:p>
          <a:p>
            <a:pPr marL="0" indent="0">
              <a:buNone/>
            </a:pPr>
            <a:r>
              <a:rPr lang="pl-PL" dirty="0" smtClean="0"/>
              <a:t>Propozycja: </a:t>
            </a:r>
            <a:r>
              <a:rPr lang="ru-RU" dirty="0"/>
              <a:t>Ричард – </a:t>
            </a:r>
            <a:r>
              <a:rPr lang="pl-PL" dirty="0" smtClean="0"/>
              <a:t>Richard </a:t>
            </a:r>
            <a:r>
              <a:rPr lang="pl-PL" i="1" dirty="0" smtClean="0"/>
              <a:t>[Uwaga tłumacza: zapewne - Ryszard]</a:t>
            </a:r>
            <a:endParaRPr lang="ru-RU" i="1" dirty="0" smtClean="0"/>
          </a:p>
          <a:p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Stosowanie </a:t>
            </a:r>
            <a:r>
              <a:rPr lang="pl-PL" dirty="0" smtClean="0"/>
              <a:t>niemieckich</a:t>
            </a:r>
            <a:br>
              <a:rPr lang="pl-PL" dirty="0" smtClean="0"/>
            </a:br>
            <a:r>
              <a:rPr lang="pl-PL" dirty="0" smtClean="0"/>
              <a:t>lub angielskich </a:t>
            </a:r>
            <a:r>
              <a:rPr lang="pl-PL" dirty="0" smtClean="0"/>
              <a:t>odpowiedników polskich imion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93865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Arial" charset="0"/>
              <a:buChar char="•"/>
            </a:pPr>
            <a:r>
              <a:rPr lang="pl-PL" dirty="0" smtClean="0"/>
              <a:t>Przykład </a:t>
            </a:r>
            <a:r>
              <a:rPr lang="pl-PL" dirty="0"/>
              <a:t>: </a:t>
            </a:r>
            <a:r>
              <a:rPr lang="ru-RU" dirty="0"/>
              <a:t>Огурец </a:t>
            </a:r>
            <a:r>
              <a:rPr lang="pl-PL" dirty="0"/>
              <a:t>zamiast </a:t>
            </a:r>
            <a:r>
              <a:rPr lang="ru-RU" dirty="0" err="1"/>
              <a:t>Огурек</a:t>
            </a:r>
            <a:r>
              <a:rPr lang="pl-PL" dirty="0"/>
              <a:t> – Ogórek </a:t>
            </a:r>
            <a:endParaRPr lang="pl-PL" dirty="0" smtClean="0"/>
          </a:p>
          <a:p>
            <a:pPr algn="just">
              <a:buFont typeface="Arial" charset="0"/>
              <a:buChar char="•"/>
            </a:pPr>
            <a:r>
              <a:rPr lang="pl-PL" dirty="0" smtClean="0"/>
              <a:t>Ten </a:t>
            </a:r>
            <a:r>
              <a:rPr lang="pl-PL" dirty="0"/>
              <a:t>rodzaj błędu </a:t>
            </a:r>
            <a:r>
              <a:rPr lang="pl-PL" dirty="0" smtClean="0"/>
              <a:t>rzadko występuje </a:t>
            </a:r>
            <a:endParaRPr lang="pl-PL" dirty="0" smtClean="0"/>
          </a:p>
          <a:p>
            <a:pPr marL="109728" indent="0" algn="just">
              <a:buNone/>
            </a:pPr>
            <a:r>
              <a:rPr lang="pl-PL" dirty="0" smtClean="0"/>
              <a:t>   w rosyjskich </a:t>
            </a:r>
            <a:r>
              <a:rPr lang="pl-PL" dirty="0" smtClean="0"/>
              <a:t>dokumentach.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Tłumaczenie nazwisk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88022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 smtClean="0"/>
              <a:t>Czasami polskie nazwiska </a:t>
            </a:r>
            <a:r>
              <a:rPr lang="pl-PL" b="1" dirty="0" smtClean="0"/>
              <a:t>obco brzmiące nie są odmieniane:</a:t>
            </a:r>
            <a:r>
              <a:rPr lang="pl-PL" dirty="0" smtClean="0"/>
              <a:t> </a:t>
            </a:r>
            <a:r>
              <a:rPr lang="ru-RU" dirty="0" smtClean="0"/>
              <a:t>диплом </a:t>
            </a:r>
            <a:r>
              <a:rPr lang="ru-RU" dirty="0" err="1" smtClean="0"/>
              <a:t>Войдат</a:t>
            </a:r>
            <a:r>
              <a:rPr lang="ru-RU" dirty="0" smtClean="0"/>
              <a:t> Адольфа Ио</a:t>
            </a:r>
            <a:r>
              <a:rPr lang="pl-PL" dirty="0" smtClean="0"/>
              <a:t>-</a:t>
            </a:r>
            <a:r>
              <a:rPr lang="ru-RU" dirty="0" err="1" smtClean="0"/>
              <a:t>сифовича</a:t>
            </a:r>
            <a:r>
              <a:rPr lang="ru-RU" dirty="0" smtClean="0"/>
              <a:t> – </a:t>
            </a:r>
            <a:r>
              <a:rPr lang="pl-PL" dirty="0" smtClean="0"/>
              <a:t>dyplom Adolfa Wojdata s. Józefa</a:t>
            </a:r>
          </a:p>
          <a:p>
            <a:pPr algn="just"/>
            <a:r>
              <a:rPr lang="pl-PL" dirty="0" smtClean="0"/>
              <a:t>Jednakże: </a:t>
            </a:r>
            <a:r>
              <a:rPr lang="ru-RU" dirty="0"/>
              <a:t>диплом </a:t>
            </a:r>
            <a:r>
              <a:rPr lang="ru-RU" dirty="0" err="1"/>
              <a:t>Войдат</a:t>
            </a:r>
            <a:r>
              <a:rPr lang="ru-RU" dirty="0"/>
              <a:t> </a:t>
            </a:r>
            <a:r>
              <a:rPr lang="pl-PL" dirty="0" smtClean="0"/>
              <a:t>A. może oznaczać: dyplom A. (Anny) Wojdat.</a:t>
            </a:r>
          </a:p>
          <a:p>
            <a:pPr algn="just"/>
            <a:r>
              <a:rPr lang="pl-PL" b="1" dirty="0" smtClean="0"/>
              <a:t>Niebezpieczeństwo</a:t>
            </a:r>
            <a:r>
              <a:rPr lang="pl-PL" dirty="0" smtClean="0"/>
              <a:t>: zapis </a:t>
            </a:r>
            <a:r>
              <a:rPr lang="ru-RU" dirty="0" smtClean="0"/>
              <a:t>Муха </a:t>
            </a:r>
            <a:r>
              <a:rPr lang="ru-RU" dirty="0" err="1" smtClean="0"/>
              <a:t>Бронислава</a:t>
            </a:r>
            <a:r>
              <a:rPr lang="ru-RU" dirty="0" smtClean="0"/>
              <a:t> – </a:t>
            </a:r>
            <a:r>
              <a:rPr lang="pl-PL" dirty="0" smtClean="0"/>
              <a:t>może być rozumiany jak mianownik: </a:t>
            </a:r>
            <a:r>
              <a:rPr lang="pl-PL" dirty="0" smtClean="0"/>
              <a:t>Bronisława </a:t>
            </a:r>
            <a:r>
              <a:rPr lang="pl-PL" dirty="0" smtClean="0"/>
              <a:t>Mucha, tymczasem chodzi o dopełniacz: (np. list) Bronisława Muchy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Lepiej nie odmienić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niż </a:t>
            </a:r>
            <a:r>
              <a:rPr lang="pl-PL" dirty="0" smtClean="0"/>
              <a:t>popełnić błąd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51317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711349"/>
            <a:ext cx="8229600" cy="4525963"/>
          </a:xfrm>
        </p:spPr>
        <p:txBody>
          <a:bodyPr/>
          <a:lstStyle/>
          <a:p>
            <a:pPr algn="just">
              <a:buFont typeface="Arial" charset="0"/>
              <a:buChar char="•"/>
            </a:pPr>
            <a:r>
              <a:rPr lang="pl-PL" dirty="0"/>
              <a:t>Np. pomnik </a:t>
            </a:r>
            <a:r>
              <a:rPr lang="pl-PL" dirty="0" smtClean="0"/>
              <a:t>Kościuszki</a:t>
            </a:r>
            <a:r>
              <a:rPr lang="ru-RU" dirty="0" smtClean="0"/>
              <a:t> -</a:t>
            </a:r>
            <a:r>
              <a:rPr lang="pl-PL" dirty="0" smtClean="0"/>
              <a:t> </a:t>
            </a:r>
            <a:r>
              <a:rPr lang="ru-RU" dirty="0"/>
              <a:t>памятник Костюшко </a:t>
            </a:r>
            <a:r>
              <a:rPr lang="pl-PL" dirty="0" smtClean="0"/>
              <a:t>(</a:t>
            </a:r>
            <a:r>
              <a:rPr lang="ru-RU" dirty="0" smtClean="0"/>
              <a:t>Косцюшко)</a:t>
            </a:r>
          </a:p>
          <a:p>
            <a:pPr algn="just">
              <a:buFont typeface="Arial" charset="0"/>
              <a:buChar char="•"/>
            </a:pPr>
            <a:r>
              <a:rPr lang="pl-PL" dirty="0" smtClean="0"/>
              <a:t>Zapis </a:t>
            </a:r>
            <a:r>
              <a:rPr lang="ru-RU" dirty="0" err="1" smtClean="0"/>
              <a:t>Шокало</a:t>
            </a:r>
            <a:r>
              <a:rPr lang="ru-RU" dirty="0" smtClean="0"/>
              <a:t> Евгения </a:t>
            </a:r>
            <a:r>
              <a:rPr lang="pl-PL" dirty="0" smtClean="0"/>
              <a:t>może być rozumiany jako Eugenia </a:t>
            </a:r>
            <a:r>
              <a:rPr lang="pl-PL" dirty="0" err="1" smtClean="0"/>
              <a:t>Szokało</a:t>
            </a:r>
            <a:r>
              <a:rPr lang="pl-PL" dirty="0" smtClean="0"/>
              <a:t>, tymczasem z kontekstu wynika, że chodzi o dopełniacz: (np. list) </a:t>
            </a:r>
            <a:r>
              <a:rPr lang="pl-PL" dirty="0" smtClean="0"/>
              <a:t>Eugeniusza </a:t>
            </a:r>
            <a:r>
              <a:rPr lang="pl-PL" dirty="0" err="1" smtClean="0"/>
              <a:t>Szokały</a:t>
            </a:r>
            <a:r>
              <a:rPr lang="pl-PL" dirty="0" smtClean="0"/>
              <a:t>.</a:t>
            </a:r>
            <a:endParaRPr lang="ru-RU" dirty="0" smtClean="0"/>
          </a:p>
          <a:p>
            <a:pPr algn="just">
              <a:buFont typeface="Arial" charset="0"/>
              <a:buChar char="•"/>
            </a:pPr>
            <a:endParaRPr lang="ru-RU" dirty="0" smtClean="0"/>
          </a:p>
          <a:p>
            <a:pPr marL="0" indent="0" algn="just"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9296" cy="1143000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Nazwiska kończące się na -o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są </a:t>
            </a:r>
            <a:r>
              <a:rPr lang="pl-PL" dirty="0"/>
              <a:t> </a:t>
            </a:r>
            <a:r>
              <a:rPr lang="pl-PL" dirty="0" smtClean="0"/>
              <a:t>w </a:t>
            </a:r>
            <a:r>
              <a:rPr lang="pl-PL" dirty="0" smtClean="0"/>
              <a:t>języku rosyjskim nieodmienne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96469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l-PL" b="1" dirty="0"/>
              <a:t>Janusz Poznański </a:t>
            </a:r>
            <a:r>
              <a:rPr lang="pl-PL" dirty="0"/>
              <a:t>– b. ławnik sądu </a:t>
            </a:r>
            <a:r>
              <a:rPr lang="pl-PL" dirty="0" smtClean="0"/>
              <a:t>okręgowego</a:t>
            </a:r>
            <a:r>
              <a:rPr lang="pl-PL" dirty="0"/>
              <a:t>, tłumacz </a:t>
            </a:r>
            <a:r>
              <a:rPr lang="pl-PL" dirty="0" smtClean="0"/>
              <a:t>przysięgły, </a:t>
            </a:r>
            <a:r>
              <a:rPr lang="pl-PL" dirty="0"/>
              <a:t>autor książki </a:t>
            </a:r>
            <a:r>
              <a:rPr lang="pl-PL" i="1" dirty="0"/>
              <a:t>Tłumacz w </a:t>
            </a:r>
            <a:r>
              <a:rPr lang="pl-PL" i="1" dirty="0" smtClean="0"/>
              <a:t>postępowaniu </a:t>
            </a:r>
            <a:r>
              <a:rPr lang="pl-PL" i="1" dirty="0" smtClean="0"/>
              <a:t>karnym </a:t>
            </a:r>
            <a:r>
              <a:rPr lang="pl-PL" dirty="0"/>
              <a:t>(Wyd. </a:t>
            </a:r>
            <a:r>
              <a:rPr lang="pl-PL" dirty="0" err="1"/>
              <a:t>Translegis</a:t>
            </a:r>
            <a:r>
              <a:rPr lang="pl-PL" dirty="0"/>
              <a:t>)</a:t>
            </a:r>
            <a:r>
              <a:rPr lang="pl-PL" i="1" dirty="0"/>
              <a:t>, </a:t>
            </a:r>
            <a:r>
              <a:rPr lang="pl-PL" dirty="0"/>
              <a:t>prowadzi na studiach podyplomowych IPSKT ILS UW </a:t>
            </a:r>
            <a:r>
              <a:rPr lang="pl-PL" dirty="0" smtClean="0"/>
              <a:t>konwersatorium </a:t>
            </a:r>
            <a:r>
              <a:rPr lang="pl-PL" dirty="0"/>
              <a:t>z przedmiotu </a:t>
            </a:r>
            <a:r>
              <a:rPr lang="pl-PL" i="1" dirty="0"/>
              <a:t>Metodologia przekładu sądowego</a:t>
            </a:r>
            <a:r>
              <a:rPr lang="pl-PL" dirty="0"/>
              <a:t>, b. wiceprezes PT TEPIS</a:t>
            </a:r>
          </a:p>
          <a:p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5667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/>
              <a:t>Przykłady: </a:t>
            </a:r>
            <a:r>
              <a:rPr lang="ru-RU" dirty="0"/>
              <a:t>Гриневский</a:t>
            </a:r>
            <a:r>
              <a:rPr lang="pl-PL" dirty="0"/>
              <a:t> - </a:t>
            </a:r>
            <a:r>
              <a:rPr lang="pl-PL" dirty="0" err="1"/>
              <a:t>Chryniewski</a:t>
            </a:r>
            <a:r>
              <a:rPr lang="ru-RU" dirty="0"/>
              <a:t>, </a:t>
            </a:r>
            <a:r>
              <a:rPr lang="ru-RU" dirty="0" err="1" smtClean="0"/>
              <a:t>Гантковский</a:t>
            </a:r>
            <a:r>
              <a:rPr lang="pl-PL" dirty="0" smtClean="0"/>
              <a:t> </a:t>
            </a:r>
            <a:r>
              <a:rPr lang="pl-PL" dirty="0"/>
              <a:t>- </a:t>
            </a:r>
            <a:r>
              <a:rPr lang="pl-PL" dirty="0" err="1"/>
              <a:t>Hantkowski</a:t>
            </a:r>
            <a:r>
              <a:rPr lang="ru-RU" dirty="0"/>
              <a:t>, </a:t>
            </a:r>
            <a:r>
              <a:rPr lang="ru-RU" dirty="0" err="1"/>
              <a:t>Погорецкий</a:t>
            </a:r>
            <a:r>
              <a:rPr lang="pl-PL" dirty="0"/>
              <a:t> - </a:t>
            </a:r>
            <a:r>
              <a:rPr lang="pl-PL" dirty="0" err="1"/>
              <a:t>Pohorecki</a:t>
            </a:r>
            <a:r>
              <a:rPr lang="ru-RU" dirty="0"/>
              <a:t>, Гофман</a:t>
            </a:r>
            <a:r>
              <a:rPr lang="pl-PL" dirty="0"/>
              <a:t> - </a:t>
            </a:r>
            <a:r>
              <a:rPr lang="pl-PL" dirty="0" smtClean="0"/>
              <a:t>Hofman</a:t>
            </a:r>
            <a:endParaRPr lang="ru-RU" dirty="0"/>
          </a:p>
          <a:p>
            <a:pPr algn="just"/>
            <a:r>
              <a:rPr lang="pl-PL" dirty="0" smtClean="0"/>
              <a:t>W tekście tłumaczenia: </a:t>
            </a:r>
            <a:r>
              <a:rPr lang="ru-RU" dirty="0" err="1" smtClean="0"/>
              <a:t>Ганович</a:t>
            </a:r>
            <a:r>
              <a:rPr lang="ru-RU" dirty="0" smtClean="0"/>
              <a:t> – </a:t>
            </a:r>
            <a:r>
              <a:rPr lang="pl-PL" dirty="0" smtClean="0"/>
              <a:t>Ganowicz </a:t>
            </a:r>
            <a:r>
              <a:rPr lang="pl-PL" i="1" dirty="0" smtClean="0"/>
              <a:t>[Uwaga tłumacza: być może </a:t>
            </a:r>
            <a:r>
              <a:rPr lang="ru-RU" i="1" dirty="0" smtClean="0"/>
              <a:t>–</a:t>
            </a:r>
            <a:r>
              <a:rPr lang="pl-PL" i="1" dirty="0" smtClean="0"/>
              <a:t> </a:t>
            </a:r>
            <a:r>
              <a:rPr lang="pl-PL" i="1" dirty="0" err="1" smtClean="0"/>
              <a:t>Hanowicz</a:t>
            </a:r>
            <a:r>
              <a:rPr lang="pl-PL" i="1" dirty="0" smtClean="0"/>
              <a:t> lub </a:t>
            </a:r>
            <a:r>
              <a:rPr lang="pl-PL" i="1" dirty="0" err="1" smtClean="0"/>
              <a:t>Chanowicz</a:t>
            </a:r>
            <a:r>
              <a:rPr lang="pl-PL" i="1" dirty="0" smtClean="0"/>
              <a:t>]</a:t>
            </a:r>
            <a:endParaRPr lang="ru-RU" i="1" dirty="0" smtClean="0"/>
          </a:p>
          <a:p>
            <a:pPr algn="just"/>
            <a:r>
              <a:rPr lang="ru-RU" dirty="0"/>
              <a:t>Богдан</a:t>
            </a:r>
            <a:r>
              <a:rPr lang="pl-PL" dirty="0"/>
              <a:t> – Bogdan </a:t>
            </a:r>
            <a:r>
              <a:rPr lang="pl-PL" i="1" dirty="0"/>
              <a:t>[lub: Bohdan]</a:t>
            </a:r>
            <a:r>
              <a:rPr lang="ru-RU" dirty="0"/>
              <a:t>, </a:t>
            </a:r>
            <a:endParaRPr lang="pl-PL" dirty="0"/>
          </a:p>
          <a:p>
            <a:pPr algn="just"/>
            <a:r>
              <a:rPr lang="pl-PL" dirty="0" smtClean="0"/>
              <a:t>Czasami litera </a:t>
            </a:r>
            <a:r>
              <a:rPr lang="ru-RU" dirty="0" smtClean="0"/>
              <a:t>х </a:t>
            </a:r>
            <a:r>
              <a:rPr lang="pl-PL" dirty="0" smtClean="0"/>
              <a:t>zostaje jednak zachowana: </a:t>
            </a:r>
            <a:r>
              <a:rPr lang="ru-RU" dirty="0" err="1" smtClean="0"/>
              <a:t>Хейлер</a:t>
            </a:r>
            <a:r>
              <a:rPr lang="ru-RU" dirty="0" smtClean="0"/>
              <a:t>, </a:t>
            </a:r>
            <a:r>
              <a:rPr lang="ru-RU" dirty="0" err="1" smtClean="0"/>
              <a:t>Хероним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Zastępowanie litery h literą </a:t>
            </a:r>
            <a:r>
              <a:rPr lang="ru-RU" dirty="0" smtClean="0"/>
              <a:t>г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81871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ru-RU" dirty="0" err="1" smtClean="0"/>
              <a:t>Хотиловский</a:t>
            </a:r>
            <a:r>
              <a:rPr lang="pl-PL" dirty="0" smtClean="0"/>
              <a:t> –</a:t>
            </a:r>
            <a:r>
              <a:rPr lang="ru-RU" dirty="0" smtClean="0"/>
              <a:t> </a:t>
            </a:r>
            <a:r>
              <a:rPr lang="pl-PL" dirty="0" err="1" smtClean="0"/>
              <a:t>Chociłowski</a:t>
            </a:r>
            <a:r>
              <a:rPr lang="pl-PL" dirty="0" smtClean="0"/>
              <a:t> </a:t>
            </a:r>
            <a:r>
              <a:rPr lang="pl-PL" i="1" dirty="0" smtClean="0"/>
              <a:t>[być może: </a:t>
            </a:r>
            <a:r>
              <a:rPr lang="pl-PL" i="1" dirty="0" err="1" smtClean="0"/>
              <a:t>Cho-ciełowski</a:t>
            </a:r>
            <a:r>
              <a:rPr lang="pl-PL" i="1" dirty="0" smtClean="0"/>
              <a:t>]</a:t>
            </a:r>
            <a:endParaRPr lang="ru-RU" i="1" dirty="0" smtClean="0"/>
          </a:p>
          <a:p>
            <a:pPr>
              <a:buFont typeface="Arial" charset="0"/>
              <a:buChar char="•"/>
            </a:pPr>
            <a:r>
              <a:rPr lang="ru-RU" dirty="0" err="1" smtClean="0"/>
              <a:t>Лищинский</a:t>
            </a:r>
            <a:r>
              <a:rPr lang="ru-RU" dirty="0" smtClean="0"/>
              <a:t> – </a:t>
            </a:r>
            <a:r>
              <a:rPr lang="pl-PL" dirty="0" err="1" smtClean="0"/>
              <a:t>Liszczyński</a:t>
            </a:r>
            <a:r>
              <a:rPr lang="pl-PL" dirty="0" smtClean="0"/>
              <a:t> </a:t>
            </a:r>
            <a:r>
              <a:rPr lang="pl-PL" i="1" dirty="0" smtClean="0"/>
              <a:t>[być może: </a:t>
            </a:r>
            <a:r>
              <a:rPr lang="pl-PL" i="1" dirty="0" smtClean="0"/>
              <a:t>Leszczyński</a:t>
            </a:r>
            <a:r>
              <a:rPr lang="pl-PL" i="1" dirty="0" smtClean="0"/>
              <a:t>]</a:t>
            </a:r>
            <a:endParaRPr lang="ru-RU" i="1" dirty="0" smtClean="0"/>
          </a:p>
          <a:p>
            <a:pPr>
              <a:buFont typeface="Arial" charset="0"/>
              <a:buChar char="•"/>
            </a:pPr>
            <a:r>
              <a:rPr lang="ru-RU" dirty="0" err="1" smtClean="0"/>
              <a:t>Синкевич</a:t>
            </a:r>
            <a:r>
              <a:rPr lang="ru-RU" dirty="0" smtClean="0"/>
              <a:t> –</a:t>
            </a:r>
            <a:r>
              <a:rPr lang="pl-PL" dirty="0" smtClean="0"/>
              <a:t> Sinkiewicz </a:t>
            </a:r>
            <a:r>
              <a:rPr lang="pl-PL" i="1" dirty="0" smtClean="0"/>
              <a:t>[być może: Sienkiewicz]</a:t>
            </a:r>
            <a:r>
              <a:rPr lang="ru-RU" dirty="0" smtClean="0"/>
              <a:t> </a:t>
            </a:r>
          </a:p>
          <a:p>
            <a:pPr>
              <a:buFont typeface="Arial" charset="0"/>
              <a:buChar char="•"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Wpływ rosyjskiej wymowy na pisownię polskich nazwisk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56820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39341"/>
            <a:ext cx="8229600" cy="4525963"/>
          </a:xfrm>
        </p:spPr>
        <p:txBody>
          <a:bodyPr/>
          <a:lstStyle/>
          <a:p>
            <a:r>
              <a:rPr lang="ru-RU" dirty="0" smtClean="0"/>
              <a:t>Козел – </a:t>
            </a:r>
            <a:r>
              <a:rPr lang="pl-PL" dirty="0" smtClean="0"/>
              <a:t>Kozieł </a:t>
            </a:r>
            <a:r>
              <a:rPr lang="pl-PL" i="1" dirty="0" smtClean="0"/>
              <a:t>[lub Kozioł]</a:t>
            </a:r>
            <a:endParaRPr lang="ru-RU" i="1" dirty="0" smtClean="0"/>
          </a:p>
          <a:p>
            <a:r>
              <a:rPr lang="ru-RU" dirty="0" err="1" smtClean="0"/>
              <a:t>Вечерек</a:t>
            </a:r>
            <a:r>
              <a:rPr lang="ru-RU" dirty="0" smtClean="0"/>
              <a:t> – </a:t>
            </a:r>
            <a:r>
              <a:rPr lang="pl-PL" dirty="0" err="1" smtClean="0"/>
              <a:t>Wieczerek</a:t>
            </a:r>
            <a:r>
              <a:rPr lang="pl-PL" dirty="0" smtClean="0"/>
              <a:t> </a:t>
            </a:r>
            <a:r>
              <a:rPr lang="pl-PL" i="1" dirty="0" smtClean="0"/>
              <a:t>[być może: Wieczorek]</a:t>
            </a:r>
          </a:p>
          <a:p>
            <a:r>
              <a:rPr lang="ru-RU" dirty="0" err="1" smtClean="0"/>
              <a:t>Коженевский</a:t>
            </a:r>
            <a:r>
              <a:rPr lang="ru-RU" dirty="0" smtClean="0"/>
              <a:t> – </a:t>
            </a:r>
            <a:r>
              <a:rPr lang="pl-PL" dirty="0" smtClean="0"/>
              <a:t>Korzeniewski </a:t>
            </a:r>
            <a:r>
              <a:rPr lang="pl-PL" i="1" dirty="0" smtClean="0"/>
              <a:t>[być może: Ko-</a:t>
            </a:r>
            <a:r>
              <a:rPr lang="pl-PL" i="1" dirty="0" err="1" smtClean="0"/>
              <a:t>rzeniowski</a:t>
            </a:r>
            <a:r>
              <a:rPr lang="pl-PL" i="1" dirty="0" smtClean="0"/>
              <a:t>]</a:t>
            </a:r>
          </a:p>
          <a:p>
            <a:r>
              <a:rPr lang="ru-RU" dirty="0" err="1"/>
              <a:t>Заенц</a:t>
            </a:r>
            <a:r>
              <a:rPr lang="ru-RU" dirty="0"/>
              <a:t> – </a:t>
            </a:r>
            <a:r>
              <a:rPr lang="pl-PL" dirty="0" smtClean="0"/>
              <a:t>Zając</a:t>
            </a:r>
            <a:endParaRPr lang="ru-RU" dirty="0"/>
          </a:p>
          <a:p>
            <a:r>
              <a:rPr lang="ru-RU" dirty="0" err="1"/>
              <a:t>Паенк</a:t>
            </a:r>
            <a:r>
              <a:rPr lang="ru-RU" dirty="0"/>
              <a:t> </a:t>
            </a:r>
            <a:r>
              <a:rPr lang="pl-PL" dirty="0"/>
              <a:t>- </a:t>
            </a:r>
            <a:r>
              <a:rPr lang="pl-PL" dirty="0" smtClean="0"/>
              <a:t>Pająk</a:t>
            </a:r>
            <a:endParaRPr lang="ru-RU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Z reguły brak w nazwiskach </a:t>
            </a:r>
            <a:br>
              <a:rPr lang="pl-PL" dirty="0" smtClean="0"/>
            </a:br>
            <a:r>
              <a:rPr lang="pl-PL" dirty="0" smtClean="0"/>
              <a:t>kropek nad </a:t>
            </a:r>
            <a:r>
              <a:rPr lang="ru-RU" dirty="0"/>
              <a:t>ё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19107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Булай</a:t>
            </a:r>
            <a:r>
              <a:rPr lang="ru-RU" dirty="0" smtClean="0"/>
              <a:t> – </a:t>
            </a:r>
            <a:r>
              <a:rPr lang="pl-PL" dirty="0" err="1" smtClean="0"/>
              <a:t>Bułaj</a:t>
            </a:r>
            <a:r>
              <a:rPr lang="pl-PL" dirty="0" smtClean="0"/>
              <a:t> </a:t>
            </a:r>
            <a:r>
              <a:rPr lang="pl-PL" i="1" dirty="0" smtClean="0"/>
              <a:t>[lub </a:t>
            </a:r>
            <a:r>
              <a:rPr lang="pl-PL" i="1" dirty="0" err="1" smtClean="0"/>
              <a:t>Bułaj</a:t>
            </a:r>
            <a:r>
              <a:rPr lang="pl-PL" i="1" dirty="0" smtClean="0"/>
              <a:t>]</a:t>
            </a:r>
            <a:endParaRPr lang="ru-RU" i="1" dirty="0" smtClean="0"/>
          </a:p>
          <a:p>
            <a:r>
              <a:rPr lang="ru-RU" dirty="0" err="1" smtClean="0"/>
              <a:t>Малецкий</a:t>
            </a:r>
            <a:r>
              <a:rPr lang="ru-RU" dirty="0" smtClean="0"/>
              <a:t> – </a:t>
            </a:r>
            <a:r>
              <a:rPr lang="pl-PL" dirty="0" smtClean="0"/>
              <a:t>Malecki </a:t>
            </a:r>
            <a:r>
              <a:rPr lang="pl-PL" i="1" dirty="0" smtClean="0"/>
              <a:t>[lub: Małecki]</a:t>
            </a:r>
            <a:endParaRPr lang="ru-RU" i="1" dirty="0" smtClean="0"/>
          </a:p>
          <a:p>
            <a:r>
              <a:rPr lang="ru-RU" dirty="0" smtClean="0"/>
              <a:t>Галецкий – </a:t>
            </a:r>
            <a:r>
              <a:rPr lang="pl-PL" dirty="0" err="1" smtClean="0"/>
              <a:t>Galecki</a:t>
            </a:r>
            <a:r>
              <a:rPr lang="pl-PL" dirty="0" smtClean="0"/>
              <a:t> </a:t>
            </a:r>
            <a:r>
              <a:rPr lang="pl-PL" i="1" dirty="0" smtClean="0"/>
              <a:t>[lub: Gałecki]</a:t>
            </a:r>
          </a:p>
          <a:p>
            <a:r>
              <a:rPr lang="ru-RU" dirty="0" err="1" smtClean="0"/>
              <a:t>Слапа</a:t>
            </a:r>
            <a:r>
              <a:rPr lang="ru-RU" dirty="0" smtClean="0"/>
              <a:t> – </a:t>
            </a:r>
            <a:r>
              <a:rPr lang="pl-PL" dirty="0" err="1" smtClean="0"/>
              <a:t>Słapa</a:t>
            </a:r>
            <a:r>
              <a:rPr lang="pl-PL" dirty="0" smtClean="0"/>
              <a:t> </a:t>
            </a:r>
            <a:r>
              <a:rPr lang="pl-PL" i="1" dirty="0" smtClean="0"/>
              <a:t>[lub </a:t>
            </a:r>
            <a:r>
              <a:rPr lang="pl-PL" i="1" dirty="0" err="1" smtClean="0"/>
              <a:t>Slapa</a:t>
            </a:r>
            <a:r>
              <a:rPr lang="pl-PL" i="1" dirty="0" smtClean="0"/>
              <a:t>]</a:t>
            </a:r>
            <a:endParaRPr lang="ru-RU" i="1" dirty="0" smtClean="0"/>
          </a:p>
          <a:p>
            <a:r>
              <a:rPr lang="ru-RU" dirty="0" err="1" smtClean="0"/>
              <a:t>Павелчик</a:t>
            </a:r>
            <a:r>
              <a:rPr lang="ru-RU" dirty="0" smtClean="0"/>
              <a:t> – </a:t>
            </a:r>
            <a:r>
              <a:rPr lang="pl-PL" dirty="0" smtClean="0"/>
              <a:t>Pawełczyk </a:t>
            </a:r>
            <a:r>
              <a:rPr lang="pl-PL" i="1" dirty="0" smtClean="0"/>
              <a:t>[lub: Pawelczyk]</a:t>
            </a:r>
          </a:p>
          <a:p>
            <a:endParaRPr lang="pl-PL" dirty="0" smtClean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Problem z literą </a:t>
            </a:r>
            <a:r>
              <a:rPr lang="ru-RU" dirty="0" smtClean="0"/>
              <a:t>л</a:t>
            </a:r>
            <a:r>
              <a:rPr lang="pl-PL" dirty="0" smtClean="0"/>
              <a:t> – pisać ł czy l?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77519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 smtClean="0"/>
              <a:t>Na podstawie polskiego imienia ojca tworzone są imiona odojcowskie: </a:t>
            </a:r>
            <a:r>
              <a:rPr lang="ru-RU" dirty="0" smtClean="0"/>
              <a:t>Лукашевич, </a:t>
            </a:r>
            <a:r>
              <a:rPr lang="ru-RU" dirty="0" smtClean="0"/>
              <a:t>Валентинович</a:t>
            </a:r>
            <a:r>
              <a:rPr lang="ru-RU" dirty="0" smtClean="0"/>
              <a:t>, </a:t>
            </a:r>
            <a:r>
              <a:rPr lang="ru-RU" dirty="0" err="1" smtClean="0"/>
              <a:t>Юльянович</a:t>
            </a:r>
            <a:r>
              <a:rPr lang="pl-PL" dirty="0" smtClean="0"/>
              <a:t>, </a:t>
            </a:r>
            <a:r>
              <a:rPr lang="ru-RU" dirty="0" smtClean="0"/>
              <a:t>Юзефович</a:t>
            </a:r>
            <a:endParaRPr lang="pl-PL" dirty="0" smtClean="0"/>
          </a:p>
          <a:p>
            <a:pPr algn="just"/>
            <a:r>
              <a:rPr lang="pl-PL" dirty="0" smtClean="0"/>
              <a:t>Stosowane </a:t>
            </a:r>
            <a:r>
              <a:rPr lang="pl-PL" dirty="0"/>
              <a:t>są </a:t>
            </a:r>
            <a:r>
              <a:rPr lang="pl-PL" dirty="0" smtClean="0"/>
              <a:t>także rosyjskie </a:t>
            </a:r>
            <a:r>
              <a:rPr lang="pl-PL" dirty="0"/>
              <a:t>imiona </a:t>
            </a:r>
            <a:r>
              <a:rPr lang="pl-PL" dirty="0" smtClean="0"/>
              <a:t>odojcowskie</a:t>
            </a:r>
            <a:r>
              <a:rPr lang="pl-PL" dirty="0" smtClean="0"/>
              <a:t>: </a:t>
            </a:r>
            <a:r>
              <a:rPr lang="ru-RU" dirty="0"/>
              <a:t>Степанович, Иванович, </a:t>
            </a:r>
            <a:r>
              <a:rPr lang="ru-RU" dirty="0" err="1" smtClean="0"/>
              <a:t>Иосипович</a:t>
            </a:r>
            <a:r>
              <a:rPr lang="pl-PL" dirty="0" smtClean="0"/>
              <a:t>.</a:t>
            </a:r>
            <a:endParaRPr lang="ru-RU" dirty="0" smtClean="0"/>
          </a:p>
          <a:p>
            <a:pPr algn="just"/>
            <a:r>
              <a:rPr lang="pl-PL" dirty="0" smtClean="0"/>
              <a:t>W tekście tłumaczenia: </a:t>
            </a:r>
            <a:r>
              <a:rPr lang="ru-RU" dirty="0" smtClean="0"/>
              <a:t>Зелинский Павел </a:t>
            </a:r>
            <a:r>
              <a:rPr lang="ru-RU" dirty="0" smtClean="0"/>
              <a:t>Степанович </a:t>
            </a:r>
            <a:r>
              <a:rPr lang="ru-RU" dirty="0" smtClean="0"/>
              <a:t>– </a:t>
            </a:r>
            <a:r>
              <a:rPr lang="pl-PL" dirty="0" smtClean="0"/>
              <a:t>gdy tłumacz ma pewność, że chodzi o Polaka: Paweł Zieliński syn Stefana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Tworzenie niestosowanych </a:t>
            </a:r>
            <a:br>
              <a:rPr lang="pl-PL" dirty="0" smtClean="0"/>
            </a:br>
            <a:r>
              <a:rPr lang="pl-PL" dirty="0" smtClean="0"/>
              <a:t>w Polsce imion odojcowskich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37683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</p:spPr>
        <p:txBody>
          <a:bodyPr/>
          <a:lstStyle/>
          <a:p>
            <a:pPr algn="just"/>
            <a:r>
              <a:rPr lang="pl-PL" dirty="0" smtClean="0"/>
              <a:t>Pisane na </a:t>
            </a:r>
            <a:r>
              <a:rPr lang="pl-PL" dirty="0"/>
              <a:t>wzór: </a:t>
            </a:r>
            <a:r>
              <a:rPr lang="ru-RU" dirty="0"/>
              <a:t>Жан-Пьер </a:t>
            </a:r>
            <a:r>
              <a:rPr lang="ru-RU" dirty="0" err="1"/>
              <a:t>Кассель</a:t>
            </a:r>
            <a:r>
              <a:rPr lang="ru-RU" dirty="0"/>
              <a:t> – </a:t>
            </a:r>
            <a:r>
              <a:rPr lang="pl-PL" dirty="0"/>
              <a:t>Jean-Pierre </a:t>
            </a:r>
            <a:r>
              <a:rPr lang="pl-PL" dirty="0" err="1" smtClean="0"/>
              <a:t>Cassel</a:t>
            </a:r>
            <a:endParaRPr lang="pl-PL" dirty="0" smtClean="0"/>
          </a:p>
          <a:p>
            <a:pPr algn="just"/>
            <a:r>
              <a:rPr lang="ru-RU" dirty="0" err="1" smtClean="0"/>
              <a:t>Новак</a:t>
            </a:r>
            <a:r>
              <a:rPr lang="ru-RU" dirty="0" smtClean="0"/>
              <a:t> </a:t>
            </a:r>
            <a:r>
              <a:rPr lang="ru-RU" dirty="0"/>
              <a:t>Стефан-Эдвард – </a:t>
            </a:r>
            <a:r>
              <a:rPr lang="pl-PL" dirty="0"/>
              <a:t>Stefan Edward </a:t>
            </a:r>
            <a:r>
              <a:rPr lang="pl-PL" dirty="0" smtClean="0"/>
              <a:t>No-</a:t>
            </a:r>
            <a:r>
              <a:rPr lang="pl-PL" dirty="0" err="1" smtClean="0"/>
              <a:t>wak</a:t>
            </a:r>
            <a:endParaRPr lang="pl-PL" dirty="0"/>
          </a:p>
          <a:p>
            <a:pPr algn="just"/>
            <a:r>
              <a:rPr lang="pl-PL" dirty="0" smtClean="0"/>
              <a:t>Pisowni takiej nie </a:t>
            </a:r>
            <a:r>
              <a:rPr lang="pl-PL" dirty="0"/>
              <a:t>należy </a:t>
            </a:r>
            <a:r>
              <a:rPr lang="pl-PL" dirty="0" smtClean="0"/>
              <a:t>stosować, ponieważ w języku polskim nie mówimy: </a:t>
            </a:r>
            <a:r>
              <a:rPr lang="pl-PL" dirty="0"/>
              <a:t>Spotkałem się </a:t>
            </a:r>
            <a:r>
              <a:rPr lang="pl-PL" dirty="0" smtClean="0"/>
              <a:t>ze Stefanem Edwardem Nowakiem.</a:t>
            </a:r>
            <a:endParaRPr lang="pl-PL" dirty="0"/>
          </a:p>
          <a:p>
            <a:pPr marL="0" indent="0" algn="just"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Drugie imię pisane z pauzą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90666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Ковальский Ян Павлович – </a:t>
            </a:r>
            <a:r>
              <a:rPr lang="pl-PL" dirty="0" smtClean="0"/>
              <a:t>w rzeczywistości: Jan Paweł Kowalski</a:t>
            </a:r>
            <a:endParaRPr lang="ru-RU" dirty="0" smtClean="0"/>
          </a:p>
          <a:p>
            <a:r>
              <a:rPr lang="ru-RU" dirty="0" err="1" smtClean="0"/>
              <a:t>Новак</a:t>
            </a:r>
            <a:r>
              <a:rPr lang="ru-RU" dirty="0" smtClean="0"/>
              <a:t> Пётр </a:t>
            </a:r>
            <a:r>
              <a:rPr lang="ru-RU" dirty="0" err="1" smtClean="0"/>
              <a:t>Тадеушевич</a:t>
            </a:r>
            <a:r>
              <a:rPr lang="ru-RU" dirty="0" smtClean="0"/>
              <a:t> – </a:t>
            </a:r>
            <a:r>
              <a:rPr lang="pl-PL" dirty="0"/>
              <a:t>w rzeczywistości: </a:t>
            </a:r>
            <a:r>
              <a:rPr lang="pl-PL" dirty="0" smtClean="0"/>
              <a:t> Piotr Tadeusz Nowak</a:t>
            </a:r>
            <a:endParaRPr lang="ru-RU" dirty="0" smtClean="0"/>
          </a:p>
          <a:p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Drugie imię traktowane </a:t>
            </a:r>
            <a:br>
              <a:rPr lang="pl-PL" dirty="0" smtClean="0"/>
            </a:br>
            <a:r>
              <a:rPr lang="pl-PL" dirty="0" smtClean="0"/>
              <a:t>jako imię odojcowskie (!)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68015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Лятало</a:t>
            </a:r>
            <a:r>
              <a:rPr lang="ru-RU" dirty="0" smtClean="0"/>
              <a:t> – </a:t>
            </a:r>
            <a:r>
              <a:rPr lang="pl-PL" dirty="0" smtClean="0"/>
              <a:t>w rzeczywistości:  Latała</a:t>
            </a:r>
            <a:endParaRPr lang="ru-RU" dirty="0" smtClean="0"/>
          </a:p>
          <a:p>
            <a:r>
              <a:rPr lang="ru-RU" dirty="0" err="1" smtClean="0"/>
              <a:t>Радзевич</a:t>
            </a:r>
            <a:r>
              <a:rPr lang="ru-RU" dirty="0" smtClean="0"/>
              <a:t> – </a:t>
            </a:r>
            <a:r>
              <a:rPr lang="pl-PL" dirty="0"/>
              <a:t>w rzeczywistości: </a:t>
            </a:r>
            <a:r>
              <a:rPr lang="pl-PL" dirty="0" smtClean="0"/>
              <a:t> Rodziewicz</a:t>
            </a:r>
            <a:endParaRPr lang="ru-RU" dirty="0" smtClean="0"/>
          </a:p>
          <a:p>
            <a:r>
              <a:rPr lang="ru-RU" dirty="0" err="1" smtClean="0"/>
              <a:t>Мочейский</a:t>
            </a:r>
            <a:r>
              <a:rPr lang="ru-RU" dirty="0" smtClean="0"/>
              <a:t> – </a:t>
            </a:r>
            <a:r>
              <a:rPr lang="pl-PL" dirty="0"/>
              <a:t>w rzeczywistości: </a:t>
            </a:r>
            <a:r>
              <a:rPr lang="pl-PL" dirty="0" smtClean="0"/>
              <a:t> </a:t>
            </a:r>
            <a:r>
              <a:rPr lang="pl-PL" dirty="0" err="1" smtClean="0"/>
              <a:t>Maciejski</a:t>
            </a:r>
            <a:endParaRPr lang="ru-RU" dirty="0" smtClean="0"/>
          </a:p>
          <a:p>
            <a:r>
              <a:rPr lang="ru-RU" dirty="0" err="1" smtClean="0"/>
              <a:t>Главацкий</a:t>
            </a:r>
            <a:r>
              <a:rPr lang="ru-RU" dirty="0" smtClean="0"/>
              <a:t> – </a:t>
            </a:r>
            <a:r>
              <a:rPr lang="pl-PL" dirty="0"/>
              <a:t>w rzeczywistości: </a:t>
            </a:r>
            <a:r>
              <a:rPr lang="pl-PL" dirty="0" smtClean="0"/>
              <a:t> Głowacki</a:t>
            </a:r>
            <a:endParaRPr lang="ru-RU" dirty="0" smtClean="0"/>
          </a:p>
          <a:p>
            <a:r>
              <a:rPr lang="ru-RU" dirty="0" err="1" smtClean="0"/>
              <a:t>Мрачкевич</a:t>
            </a:r>
            <a:r>
              <a:rPr lang="ru-RU" dirty="0" smtClean="0"/>
              <a:t> – </a:t>
            </a:r>
            <a:r>
              <a:rPr lang="pl-PL" dirty="0"/>
              <a:t>w rzeczywistości: </a:t>
            </a:r>
            <a:r>
              <a:rPr lang="pl-PL" dirty="0" smtClean="0"/>
              <a:t> Mroczkiewicz</a:t>
            </a:r>
            <a:endParaRPr lang="ru-RU" dirty="0" smtClean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Zamiana litery </a:t>
            </a:r>
            <a:r>
              <a:rPr lang="pl-PL" b="1" dirty="0" smtClean="0"/>
              <a:t>o</a:t>
            </a:r>
            <a:r>
              <a:rPr lang="pl-PL" dirty="0" smtClean="0"/>
              <a:t> na </a:t>
            </a:r>
            <a:r>
              <a:rPr lang="pl-PL" b="1" dirty="0" smtClean="0"/>
              <a:t>a</a:t>
            </a:r>
            <a:r>
              <a:rPr lang="pl-PL" dirty="0" smtClean="0"/>
              <a:t> (i odwrotnie)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08602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Клаус – </a:t>
            </a:r>
            <a:r>
              <a:rPr lang="pl-PL" dirty="0"/>
              <a:t>Claus</a:t>
            </a:r>
          </a:p>
          <a:p>
            <a:r>
              <a:rPr lang="ru-RU" dirty="0"/>
              <a:t>Карл </a:t>
            </a:r>
            <a:r>
              <a:rPr lang="ru-RU" dirty="0" smtClean="0"/>
              <a:t>– </a:t>
            </a:r>
            <a:r>
              <a:rPr lang="pl-PL" dirty="0" smtClean="0"/>
              <a:t>Carl </a:t>
            </a:r>
            <a:endParaRPr lang="pl-PL" dirty="0"/>
          </a:p>
          <a:p>
            <a:r>
              <a:rPr lang="ru-RU" dirty="0" err="1" smtClean="0"/>
              <a:t>Эверт</a:t>
            </a:r>
            <a:r>
              <a:rPr lang="ru-RU" dirty="0" smtClean="0"/>
              <a:t> – </a:t>
            </a:r>
            <a:r>
              <a:rPr lang="pl-PL" dirty="0" err="1" smtClean="0"/>
              <a:t>Evert</a:t>
            </a:r>
            <a:endParaRPr lang="ru-RU" dirty="0" smtClean="0"/>
          </a:p>
          <a:p>
            <a:r>
              <a:rPr lang="ru-RU" dirty="0" err="1" smtClean="0"/>
              <a:t>Митке</a:t>
            </a:r>
            <a:r>
              <a:rPr lang="ru-RU" dirty="0" smtClean="0"/>
              <a:t> – </a:t>
            </a:r>
            <a:r>
              <a:rPr lang="pl-PL" dirty="0" err="1" smtClean="0"/>
              <a:t>Mietke</a:t>
            </a:r>
            <a:endParaRPr lang="ru-RU" dirty="0" smtClean="0"/>
          </a:p>
          <a:p>
            <a:r>
              <a:rPr lang="ru-RU" dirty="0" err="1" smtClean="0"/>
              <a:t>Штуббер</a:t>
            </a:r>
            <a:r>
              <a:rPr lang="ru-RU" dirty="0" smtClean="0"/>
              <a:t> – </a:t>
            </a:r>
            <a:r>
              <a:rPr lang="pl-PL" dirty="0" err="1" smtClean="0"/>
              <a:t>Stubber</a:t>
            </a:r>
            <a:endParaRPr lang="pl-PL" dirty="0" smtClean="0"/>
          </a:p>
          <a:p>
            <a:r>
              <a:rPr lang="ru-RU" dirty="0" smtClean="0"/>
              <a:t>Бур – </a:t>
            </a:r>
            <a:r>
              <a:rPr lang="pl-PL" dirty="0" err="1" smtClean="0"/>
              <a:t>Buhr</a:t>
            </a:r>
            <a:endParaRPr lang="ru-RU" dirty="0" smtClean="0"/>
          </a:p>
          <a:p>
            <a:r>
              <a:rPr lang="ru-RU" dirty="0" err="1" smtClean="0"/>
              <a:t>Богм</a:t>
            </a:r>
            <a:r>
              <a:rPr lang="ru-RU" dirty="0" smtClean="0"/>
              <a:t> – </a:t>
            </a:r>
            <a:r>
              <a:rPr lang="pl-PL" dirty="0" smtClean="0"/>
              <a:t>B</a:t>
            </a:r>
            <a:r>
              <a:rPr lang="hu-HU" dirty="0" smtClean="0"/>
              <a:t>őhm</a:t>
            </a:r>
            <a:endParaRPr lang="ru-RU" dirty="0" smtClean="0"/>
          </a:p>
          <a:p>
            <a:r>
              <a:rPr lang="ru-RU" dirty="0" smtClean="0"/>
              <a:t>Эйлер - </a:t>
            </a:r>
            <a:r>
              <a:rPr lang="pl-PL" dirty="0" err="1" smtClean="0"/>
              <a:t>Euler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Pisownia niemieckich </a:t>
            </a:r>
            <a:br>
              <a:rPr lang="pl-PL" dirty="0" smtClean="0"/>
            </a:br>
            <a:r>
              <a:rPr lang="pl-PL" dirty="0" smtClean="0"/>
              <a:t>imion i nazwisk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57517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Arial" charset="0"/>
              <a:buChar char="•"/>
            </a:pPr>
            <a:r>
              <a:rPr lang="pl-PL" dirty="0" err="1" smtClean="0"/>
              <a:t>Góratowski</a:t>
            </a:r>
            <a:r>
              <a:rPr lang="pl-PL" dirty="0" smtClean="0"/>
              <a:t> → </a:t>
            </a:r>
            <a:r>
              <a:rPr lang="ru-RU" dirty="0" err="1" smtClean="0"/>
              <a:t>Горатовский</a:t>
            </a:r>
            <a:r>
              <a:rPr lang="ru-RU" dirty="0" smtClean="0"/>
              <a:t> </a:t>
            </a:r>
            <a:r>
              <a:rPr lang="pl-PL" dirty="0" smtClean="0"/>
              <a:t>→</a:t>
            </a:r>
            <a:r>
              <a:rPr lang="ru-RU" dirty="0" err="1" smtClean="0"/>
              <a:t>Гаратовский</a:t>
            </a:r>
            <a:endParaRPr lang="pl-PL" dirty="0" smtClean="0"/>
          </a:p>
          <a:p>
            <a:pPr algn="just">
              <a:buFont typeface="Arial" charset="0"/>
              <a:buChar char="•"/>
            </a:pPr>
            <a:r>
              <a:rPr lang="pl-PL" dirty="0" smtClean="0"/>
              <a:t>Poszukiwany był </a:t>
            </a:r>
            <a:r>
              <a:rPr lang="ru-RU" dirty="0" err="1" smtClean="0"/>
              <a:t>Габшевич</a:t>
            </a:r>
            <a:r>
              <a:rPr lang="ru-RU" dirty="0"/>
              <a:t> </a:t>
            </a:r>
            <a:r>
              <a:rPr lang="ru-RU" dirty="0" smtClean="0"/>
              <a:t>или </a:t>
            </a:r>
            <a:r>
              <a:rPr lang="ru-RU" dirty="0" err="1" smtClean="0"/>
              <a:t>Бабшиевич</a:t>
            </a:r>
            <a:endParaRPr lang="pl-PL" dirty="0" smtClean="0"/>
          </a:p>
          <a:p>
            <a:pPr>
              <a:buFont typeface="Arial" charset="0"/>
              <a:buChar char="•"/>
            </a:pPr>
            <a:r>
              <a:rPr lang="pl-PL" dirty="0" smtClean="0"/>
              <a:t>Urzędy, do których kierowano pisma w tej sprawie, odpowiadały, że nazwisko </a:t>
            </a:r>
            <a:r>
              <a:rPr lang="ru-RU" dirty="0" err="1" smtClean="0"/>
              <a:t>Габсевич</a:t>
            </a:r>
            <a:r>
              <a:rPr lang="ru-RU" dirty="0" smtClean="0"/>
              <a:t>, </a:t>
            </a:r>
            <a:r>
              <a:rPr lang="ru-RU" dirty="0" err="1" smtClean="0"/>
              <a:t>Говшиевич</a:t>
            </a:r>
            <a:r>
              <a:rPr lang="ru-RU" dirty="0" smtClean="0"/>
              <a:t>, </a:t>
            </a:r>
            <a:r>
              <a:rPr lang="ru-RU" dirty="0" err="1"/>
              <a:t>Габилевич</a:t>
            </a:r>
            <a:r>
              <a:rPr lang="ru-RU" dirty="0" smtClean="0"/>
              <a:t>, </a:t>
            </a:r>
            <a:r>
              <a:rPr lang="pl-PL" dirty="0" smtClean="0"/>
              <a:t>nie zostało na </a:t>
            </a:r>
            <a:r>
              <a:rPr lang="pl-PL" smtClean="0"/>
              <a:t>listach odnalezione</a:t>
            </a:r>
            <a:r>
              <a:rPr lang="pl-PL" dirty="0" smtClean="0"/>
              <a:t>.</a:t>
            </a:r>
          </a:p>
          <a:p>
            <a:pPr marL="0" indent="0" algn="ctr">
              <a:buNone/>
            </a:pPr>
            <a:r>
              <a:rPr lang="pl-PL" sz="4000" b="1" dirty="0" smtClean="0"/>
              <a:t>* * *</a:t>
            </a:r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Błędy różnego rodzaju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20805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/>
              <a:t>Р. С. </a:t>
            </a:r>
            <a:r>
              <a:rPr lang="ru-RU" dirty="0" err="1" smtClean="0"/>
              <a:t>Гиляревский</a:t>
            </a:r>
            <a:r>
              <a:rPr lang="ru-RU" dirty="0" smtClean="0"/>
              <a:t>, Б. А. Старостин </a:t>
            </a:r>
            <a:r>
              <a:rPr lang="ru-RU" i="1" dirty="0" err="1" smtClean="0"/>
              <a:t>Ино</a:t>
            </a:r>
            <a:r>
              <a:rPr lang="ru-RU" i="1" dirty="0" smtClean="0"/>
              <a:t>-странные имена и названия в русском</a:t>
            </a:r>
            <a:r>
              <a:rPr lang="ru-RU" dirty="0" smtClean="0"/>
              <a:t> </a:t>
            </a:r>
            <a:r>
              <a:rPr lang="ru-RU" i="1" dirty="0" smtClean="0"/>
              <a:t>тексте. Справочник. </a:t>
            </a:r>
            <a:r>
              <a:rPr lang="ru-RU" dirty="0" smtClean="0"/>
              <a:t>Издательство «Меж-</a:t>
            </a:r>
            <a:r>
              <a:rPr lang="ru-RU" dirty="0" err="1" smtClean="0"/>
              <a:t>дународные</a:t>
            </a:r>
            <a:r>
              <a:rPr lang="ru-RU" dirty="0" smtClean="0"/>
              <a:t> отношения». </a:t>
            </a:r>
            <a:r>
              <a:rPr lang="ru-RU" dirty="0"/>
              <a:t>М</a:t>
            </a:r>
            <a:r>
              <a:rPr lang="ru-RU" dirty="0" smtClean="0"/>
              <a:t>осква 1969</a:t>
            </a:r>
          </a:p>
          <a:p>
            <a:pPr algn="just"/>
            <a:r>
              <a:rPr lang="pl-PL" dirty="0" smtClean="0"/>
              <a:t>Google: </a:t>
            </a:r>
            <a:r>
              <a:rPr lang="ru-RU" i="1" dirty="0" smtClean="0"/>
              <a:t>Польско-русская практическая транскрипция (</a:t>
            </a:r>
            <a:r>
              <a:rPr lang="pl-PL" dirty="0" smtClean="0"/>
              <a:t>a także: </a:t>
            </a:r>
            <a:r>
              <a:rPr lang="ru-RU" i="1" dirty="0" smtClean="0"/>
              <a:t>англо-русская и не-</a:t>
            </a:r>
            <a:r>
              <a:rPr lang="ru-RU" i="1" dirty="0" err="1" smtClean="0"/>
              <a:t>мецко</a:t>
            </a:r>
            <a:r>
              <a:rPr lang="ru-RU" i="1" dirty="0" smtClean="0"/>
              <a:t>-русская практическая </a:t>
            </a:r>
            <a:r>
              <a:rPr lang="ru-RU" i="1" dirty="0" err="1" smtClean="0"/>
              <a:t>транскрип-ция</a:t>
            </a:r>
            <a:r>
              <a:rPr lang="ru-RU" i="1" dirty="0" smtClean="0"/>
              <a:t>)</a:t>
            </a:r>
            <a:endParaRPr lang="pl-PL" i="1" dirty="0"/>
          </a:p>
          <a:p>
            <a:pPr marL="0" indent="0" algn="just">
              <a:buNone/>
            </a:pPr>
            <a:endParaRPr lang="pl-PL" i="1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Zasady transkrypcji polskich </a:t>
            </a:r>
            <a:br>
              <a:rPr lang="pl-PL" dirty="0" smtClean="0"/>
            </a:br>
            <a:r>
              <a:rPr lang="pl-PL" dirty="0" smtClean="0"/>
              <a:t>nazw cyrylicą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94208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l-PL" dirty="0" smtClean="0"/>
              <a:t>Transkrypcją nazywany odwzorowywanie </a:t>
            </a:r>
            <a:r>
              <a:rPr lang="pl-PL" b="1" dirty="0" smtClean="0"/>
              <a:t>wy</a:t>
            </a:r>
            <a:r>
              <a:rPr lang="ru-RU" b="1" dirty="0"/>
              <a:t>-</a:t>
            </a:r>
            <a:r>
              <a:rPr lang="pl-PL" b="1" dirty="0" smtClean="0"/>
              <a:t>mowy</a:t>
            </a:r>
            <a:r>
              <a:rPr lang="pl-PL" dirty="0" smtClean="0"/>
              <a:t> słów przy pomocy </a:t>
            </a:r>
            <a:r>
              <a:rPr lang="pl-PL" b="1" dirty="0" smtClean="0"/>
              <a:t>liter innego </a:t>
            </a:r>
            <a:r>
              <a:rPr lang="pl-PL" b="1" dirty="0" err="1" smtClean="0"/>
              <a:t>alfabe</a:t>
            </a:r>
            <a:r>
              <a:rPr lang="ru-RU" b="1" dirty="0" smtClean="0"/>
              <a:t>-</a:t>
            </a:r>
            <a:r>
              <a:rPr lang="pl-PL" b="1" dirty="0" smtClean="0"/>
              <a:t>tu</a:t>
            </a:r>
            <a:r>
              <a:rPr lang="pl-PL" dirty="0" smtClean="0"/>
              <a:t>, np. </a:t>
            </a:r>
            <a:r>
              <a:rPr lang="ru-RU" dirty="0"/>
              <a:t>Щеглов </a:t>
            </a:r>
            <a:r>
              <a:rPr lang="pl-PL" dirty="0"/>
              <a:t>– </a:t>
            </a:r>
            <a:r>
              <a:rPr lang="pl-PL" dirty="0" err="1"/>
              <a:t>Szczegłow</a:t>
            </a:r>
            <a:r>
              <a:rPr lang="pl-PL" dirty="0"/>
              <a:t> </a:t>
            </a:r>
            <a:r>
              <a:rPr lang="pl-PL" dirty="0" smtClean="0"/>
              <a:t>(nie </a:t>
            </a:r>
            <a:r>
              <a:rPr lang="pl-PL" dirty="0"/>
              <a:t>m</a:t>
            </a:r>
            <a:r>
              <a:rPr lang="pl-PL" dirty="0" smtClean="0"/>
              <a:t>ylić </a:t>
            </a:r>
            <a:r>
              <a:rPr lang="pl-PL" dirty="0" smtClean="0"/>
              <a:t> </a:t>
            </a:r>
          </a:p>
          <a:p>
            <a:pPr marL="109728" indent="0" algn="just">
              <a:buNone/>
            </a:pPr>
            <a:r>
              <a:rPr lang="pl-PL" dirty="0"/>
              <a:t> </a:t>
            </a:r>
            <a:r>
              <a:rPr lang="pl-PL" dirty="0" smtClean="0"/>
              <a:t>  </a:t>
            </a:r>
            <a:r>
              <a:rPr lang="pl-PL" dirty="0" smtClean="0"/>
              <a:t>z transliteracją</a:t>
            </a:r>
            <a:r>
              <a:rPr lang="pl-PL" dirty="0" smtClean="0"/>
              <a:t>: </a:t>
            </a:r>
            <a:r>
              <a:rPr lang="pl-PL" sz="4000" b="1" dirty="0" err="1" smtClean="0"/>
              <a:t>š</a:t>
            </a:r>
            <a:r>
              <a:rPr lang="pl-PL" dirty="0" err="1" smtClean="0"/>
              <a:t>čeglov</a:t>
            </a:r>
            <a:r>
              <a:rPr lang="pl-PL" dirty="0" smtClean="0"/>
              <a:t>, „</a:t>
            </a:r>
            <a:r>
              <a:rPr lang="pl-PL" dirty="0" err="1" smtClean="0"/>
              <a:t>Požarnoe</a:t>
            </a:r>
            <a:r>
              <a:rPr lang="pl-PL" dirty="0" smtClean="0"/>
              <a:t> Delo”). </a:t>
            </a:r>
          </a:p>
          <a:p>
            <a:pPr algn="just"/>
            <a:r>
              <a:rPr lang="pl-PL" dirty="0" smtClean="0"/>
              <a:t>Osoba, która nie umie prawidłowo odczytać słowa, nie może poprawnie dokonać </a:t>
            </a:r>
            <a:r>
              <a:rPr lang="pl-PL" dirty="0" smtClean="0"/>
              <a:t>transkrypcji</a:t>
            </a:r>
            <a:r>
              <a:rPr lang="pl-PL" dirty="0" smtClean="0"/>
              <a:t>: </a:t>
            </a:r>
            <a:r>
              <a:rPr lang="ru-RU" dirty="0" smtClean="0"/>
              <a:t>Бак </a:t>
            </a:r>
            <a:r>
              <a:rPr lang="pl-PL" dirty="0" smtClean="0"/>
              <a:t>- Bąk</a:t>
            </a:r>
            <a:endParaRPr lang="ru-RU" dirty="0" smtClean="0"/>
          </a:p>
          <a:p>
            <a:pPr algn="just"/>
            <a:r>
              <a:rPr lang="pl-PL" dirty="0" smtClean="0"/>
              <a:t>Wymowa nie zawsze jest możliwa </a:t>
            </a:r>
            <a:endParaRPr lang="pl-PL" dirty="0" smtClean="0"/>
          </a:p>
          <a:p>
            <a:pPr marL="109728" indent="0" algn="just">
              <a:buNone/>
            </a:pPr>
            <a:r>
              <a:rPr lang="pl-PL" dirty="0" smtClean="0"/>
              <a:t>  do odwzorowania</a:t>
            </a:r>
            <a:r>
              <a:rPr lang="pl-PL" dirty="0" smtClean="0"/>
              <a:t>, stąd: </a:t>
            </a:r>
            <a:r>
              <a:rPr lang="ru-RU" dirty="0" smtClean="0"/>
              <a:t> Войтех, </a:t>
            </a:r>
            <a:r>
              <a:rPr lang="ru-RU" dirty="0" err="1" smtClean="0"/>
              <a:t>Войчех</a:t>
            </a:r>
            <a:r>
              <a:rPr lang="ru-RU" dirty="0" smtClean="0"/>
              <a:t> – </a:t>
            </a:r>
            <a:r>
              <a:rPr lang="pl-PL" dirty="0" smtClean="0"/>
              <a:t>  </a:t>
            </a:r>
          </a:p>
          <a:p>
            <a:pPr marL="109728" indent="0" algn="just">
              <a:buNone/>
            </a:pPr>
            <a:r>
              <a:rPr lang="pl-PL" dirty="0"/>
              <a:t> </a:t>
            </a:r>
            <a:r>
              <a:rPr lang="pl-PL" dirty="0" smtClean="0"/>
              <a:t>  </a:t>
            </a:r>
            <a:r>
              <a:rPr lang="pl-PL" dirty="0" smtClean="0"/>
              <a:t>Wojciech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Transkrypcja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69512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/>
              <a:t>t</a:t>
            </a:r>
            <a:r>
              <a:rPr lang="pl-PL" dirty="0" smtClean="0"/>
              <a:t>worzona była intuicyjnie, zgodnie z rosyjską ortografią i wymową</a:t>
            </a:r>
          </a:p>
          <a:p>
            <a:pPr algn="just"/>
            <a:r>
              <a:rPr lang="pl-PL" dirty="0" smtClean="0"/>
              <a:t>polskie imiona często zastępowano ich </a:t>
            </a:r>
            <a:r>
              <a:rPr lang="pl-PL" dirty="0" err="1" smtClean="0"/>
              <a:t>rosyj-skimi</a:t>
            </a:r>
            <a:r>
              <a:rPr lang="pl-PL" dirty="0" smtClean="0"/>
              <a:t> odpowiednikami</a:t>
            </a:r>
          </a:p>
          <a:p>
            <a:pPr algn="just"/>
            <a:r>
              <a:rPr lang="pl-PL" dirty="0" smtClean="0"/>
              <a:t>często tworzono imiona </a:t>
            </a:r>
            <a:r>
              <a:rPr lang="pl-PL" dirty="0"/>
              <a:t>odojcowskie</a:t>
            </a:r>
          </a:p>
          <a:p>
            <a:pPr algn="just"/>
            <a:r>
              <a:rPr lang="pl-PL" dirty="0" smtClean="0"/>
              <a:t>nazwiska typu Płocki</a:t>
            </a:r>
            <a:r>
              <a:rPr lang="pl-PL" i="1" dirty="0" smtClean="0"/>
              <a:t> </a:t>
            </a:r>
            <a:r>
              <a:rPr lang="pl-PL" dirty="0" smtClean="0"/>
              <a:t>często pisano z końcówką </a:t>
            </a:r>
            <a:r>
              <a:rPr lang="ru-RU" dirty="0"/>
              <a:t>-</a:t>
            </a:r>
            <a:r>
              <a:rPr lang="ru-RU" dirty="0" err="1" smtClean="0"/>
              <a:t>ий</a:t>
            </a:r>
            <a:r>
              <a:rPr lang="pl-PL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Плоцк</a:t>
            </a:r>
            <a:r>
              <a:rPr lang="ru-RU" u="sng" dirty="0" err="1" smtClean="0"/>
              <a:t>ий</a:t>
            </a:r>
            <a:r>
              <a:rPr lang="pl-PL" dirty="0"/>
              <a:t> </a:t>
            </a:r>
            <a:endParaRPr lang="pl-PL" u="sng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Pisownia polskich imion </a:t>
            </a:r>
            <a:br>
              <a:rPr lang="pl-PL" dirty="0" smtClean="0"/>
            </a:br>
            <a:r>
              <a:rPr lang="pl-PL" dirty="0" smtClean="0"/>
              <a:t>i nazwisk przed 1969 r.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27178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l-PL" dirty="0" smtClean="0"/>
              <a:t>Obecnie w tłumaczeniu dokumentów stanu </a:t>
            </a:r>
            <a:r>
              <a:rPr lang="pl-PL" dirty="0" smtClean="0"/>
              <a:t>cywilnego</a:t>
            </a:r>
            <a:r>
              <a:rPr lang="pl-PL" dirty="0" smtClean="0"/>
              <a:t>, w paszportach i dyplomach przyjęło się transkrybować nazwiska typu Berdychowski, </a:t>
            </a:r>
            <a:r>
              <a:rPr lang="pl-PL" dirty="0" smtClean="0"/>
              <a:t>Dąbrowska </a:t>
            </a:r>
          </a:p>
          <a:p>
            <a:pPr algn="just"/>
            <a:r>
              <a:rPr lang="pl-PL" dirty="0" smtClean="0"/>
              <a:t>jako</a:t>
            </a:r>
            <a:r>
              <a:rPr lang="pl-PL" dirty="0" smtClean="0"/>
              <a:t>: </a:t>
            </a:r>
            <a:r>
              <a:rPr lang="ru-RU" dirty="0" err="1" smtClean="0"/>
              <a:t>Бердыховски</a:t>
            </a:r>
            <a:r>
              <a:rPr lang="pl-PL" dirty="0" smtClean="0"/>
              <a:t>, </a:t>
            </a:r>
            <a:r>
              <a:rPr lang="ru-RU" dirty="0" err="1" smtClean="0"/>
              <a:t>Домбровска</a:t>
            </a:r>
            <a:r>
              <a:rPr lang="ru-RU" dirty="0" smtClean="0"/>
              <a:t> </a:t>
            </a:r>
          </a:p>
          <a:p>
            <a:pPr algn="just"/>
            <a:r>
              <a:rPr lang="pl-PL" b="1" dirty="0" smtClean="0"/>
              <a:t>Wada</a:t>
            </a:r>
            <a:r>
              <a:rPr lang="pl-PL" dirty="0" smtClean="0"/>
              <a:t>: Tak zapisane nazwisko staje się </a:t>
            </a:r>
            <a:r>
              <a:rPr lang="pl-PL" dirty="0" smtClean="0"/>
              <a:t>nieodmienne</a:t>
            </a:r>
            <a:r>
              <a:rPr lang="pl-PL" dirty="0" smtClean="0"/>
              <a:t>:</a:t>
            </a:r>
          </a:p>
          <a:p>
            <a:pPr algn="just">
              <a:buFontTx/>
              <a:buChar char="-"/>
            </a:pPr>
            <a:r>
              <a:rPr lang="ru-RU" dirty="0"/>
              <a:t>п</a:t>
            </a:r>
            <a:r>
              <a:rPr lang="ru-RU" dirty="0" smtClean="0"/>
              <a:t>аспорт господина </a:t>
            </a:r>
            <a:r>
              <a:rPr lang="ru-RU" dirty="0" err="1" smtClean="0"/>
              <a:t>Бердыховски</a:t>
            </a:r>
            <a:endParaRPr lang="ru-RU" dirty="0" smtClean="0"/>
          </a:p>
          <a:p>
            <a:pPr algn="just">
              <a:buFontTx/>
              <a:buChar char="-"/>
            </a:pPr>
            <a:r>
              <a:rPr lang="ru-RU" dirty="0" err="1" smtClean="0"/>
              <a:t>Домбровска</a:t>
            </a:r>
            <a:r>
              <a:rPr lang="ru-RU" dirty="0" smtClean="0"/>
              <a:t> </a:t>
            </a:r>
            <a:r>
              <a:rPr lang="ru-RU" dirty="0" err="1" smtClean="0"/>
              <a:t>Дануте</a:t>
            </a:r>
            <a:r>
              <a:rPr lang="ru-RU" dirty="0" smtClean="0"/>
              <a:t> присвоена ученая степень</a:t>
            </a:r>
          </a:p>
          <a:p>
            <a:pPr algn="just">
              <a:buFontTx/>
              <a:buChar char="-"/>
            </a:pPr>
            <a:r>
              <a:rPr lang="ru-RU" dirty="0" smtClean="0"/>
              <a:t>Суд в составе: судьи </a:t>
            </a:r>
            <a:r>
              <a:rPr lang="ru-RU" dirty="0" err="1" smtClean="0"/>
              <a:t>Ковальска</a:t>
            </a:r>
            <a:r>
              <a:rPr lang="ru-RU" dirty="0" smtClean="0"/>
              <a:t> Анны</a:t>
            </a:r>
          </a:p>
          <a:p>
            <a:pPr>
              <a:buFontTx/>
              <a:buChar char="-"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Домбровская </a:t>
            </a:r>
            <a:r>
              <a:rPr lang="pl-PL" dirty="0" smtClean="0"/>
              <a:t>czy </a:t>
            </a:r>
            <a:r>
              <a:rPr lang="ru-RU" dirty="0" err="1" smtClean="0"/>
              <a:t>Домбровска</a:t>
            </a:r>
            <a:r>
              <a:rPr lang="ru-RU" dirty="0" smtClean="0"/>
              <a:t>?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57051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39341"/>
            <a:ext cx="822960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 smtClean="0"/>
              <a:t>Pisownia nazwiska z niepełną końcówką przy-</a:t>
            </a:r>
            <a:r>
              <a:rPr lang="pl-PL" dirty="0" err="1" smtClean="0"/>
              <a:t>miotnika</a:t>
            </a:r>
            <a:r>
              <a:rPr lang="pl-PL" dirty="0" smtClean="0"/>
              <a:t> w zestawieniu z imieniem, które się nie odmienia w języku rosyjskim, </a:t>
            </a:r>
            <a:r>
              <a:rPr lang="pl-PL" b="1" dirty="0"/>
              <a:t>uniemożliwia </a:t>
            </a:r>
            <a:r>
              <a:rPr lang="pl-PL" b="1" dirty="0" smtClean="0"/>
              <a:t>ustalenie przypadka.</a:t>
            </a:r>
            <a:r>
              <a:rPr lang="ru-RU" dirty="0" smtClean="0"/>
              <a:t> </a:t>
            </a:r>
            <a:r>
              <a:rPr lang="pl-PL" dirty="0" smtClean="0"/>
              <a:t>Wówczas jedynie kontekst sygnalizuje, o jaki przypadek chodzi:</a:t>
            </a:r>
          </a:p>
          <a:p>
            <a:pPr algn="just">
              <a:buFontTx/>
              <a:buChar char="-"/>
            </a:pPr>
            <a:r>
              <a:rPr lang="ru-RU" dirty="0" smtClean="0"/>
              <a:t>Это Алексы </a:t>
            </a:r>
            <a:r>
              <a:rPr lang="ru-RU" dirty="0" err="1" smtClean="0"/>
              <a:t>Бедрыховски</a:t>
            </a:r>
            <a:r>
              <a:rPr lang="ru-RU" dirty="0" smtClean="0"/>
              <a:t>.</a:t>
            </a:r>
          </a:p>
          <a:p>
            <a:pPr algn="just">
              <a:buFontTx/>
              <a:buChar char="-"/>
            </a:pPr>
            <a:r>
              <a:rPr lang="ru-RU" dirty="0" smtClean="0"/>
              <a:t>Нет Алексы </a:t>
            </a:r>
            <a:r>
              <a:rPr lang="ru-RU" dirty="0" err="1" smtClean="0"/>
              <a:t>Бердыховски</a:t>
            </a:r>
            <a:r>
              <a:rPr lang="ru-RU" dirty="0" smtClean="0"/>
              <a:t>.</a:t>
            </a:r>
          </a:p>
          <a:p>
            <a:pPr algn="just">
              <a:buFontTx/>
              <a:buChar char="-"/>
            </a:pPr>
            <a:r>
              <a:rPr lang="ru-RU" dirty="0" smtClean="0"/>
              <a:t>С </a:t>
            </a:r>
            <a:r>
              <a:rPr lang="ru-RU" dirty="0"/>
              <a:t>Алексы </a:t>
            </a:r>
            <a:r>
              <a:rPr lang="ru-RU" dirty="0" err="1" smtClean="0"/>
              <a:t>Бедрыховски</a:t>
            </a:r>
            <a:r>
              <a:rPr lang="ru-RU" dirty="0" smtClean="0"/>
              <a:t>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Trudności ciąg dalszy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25393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2314219"/>
            <a:ext cx="8229600" cy="4525963"/>
          </a:xfrm>
        </p:spPr>
        <p:txBody>
          <a:bodyPr/>
          <a:lstStyle/>
          <a:p>
            <a:pPr algn="just"/>
            <a:r>
              <a:rPr lang="pl-PL" dirty="0" smtClean="0"/>
              <a:t>Język rosyjski i polski są językami </a:t>
            </a:r>
            <a:r>
              <a:rPr lang="pl-PL" b="1" dirty="0" smtClean="0"/>
              <a:t>fleksyjnymi</a:t>
            </a:r>
            <a:r>
              <a:rPr lang="pl-PL" dirty="0" smtClean="0"/>
              <a:t>, dlatego w komunikacji ustnej oraz w </a:t>
            </a:r>
            <a:r>
              <a:rPr lang="pl-PL" dirty="0" smtClean="0"/>
              <a:t>publikacjach </a:t>
            </a:r>
            <a:r>
              <a:rPr lang="pl-PL" dirty="0" smtClean="0"/>
              <a:t>stosuje się pełną końcówkę </a:t>
            </a:r>
            <a:r>
              <a:rPr lang="pl-PL" dirty="0" smtClean="0"/>
              <a:t>przymiotnika</a:t>
            </a:r>
            <a:r>
              <a:rPr lang="ru-RU" dirty="0" smtClean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Бердыховский</a:t>
            </a:r>
            <a:r>
              <a:rPr lang="ru-RU" dirty="0" smtClean="0"/>
              <a:t>, Домбровская)</a:t>
            </a:r>
            <a:r>
              <a:rPr lang="pl-PL" dirty="0" smtClean="0"/>
              <a:t> i </a:t>
            </a:r>
            <a:r>
              <a:rPr lang="pl-PL" dirty="0" smtClean="0"/>
              <a:t>nazwiska </a:t>
            </a:r>
            <a:r>
              <a:rPr lang="pl-PL" dirty="0" smtClean="0"/>
              <a:t>się </a:t>
            </a:r>
            <a:r>
              <a:rPr lang="pl-PL" b="1" dirty="0" smtClean="0"/>
              <a:t>odmienia</a:t>
            </a:r>
            <a:r>
              <a:rPr lang="pl-PL" dirty="0" smtClean="0"/>
              <a:t>:</a:t>
            </a:r>
          </a:p>
          <a:p>
            <a:pPr algn="just">
              <a:buFontTx/>
              <a:buChar char="-"/>
            </a:pPr>
            <a:r>
              <a:rPr lang="ru-RU" dirty="0" smtClean="0"/>
              <a:t>передать привет господину </a:t>
            </a:r>
            <a:r>
              <a:rPr lang="ru-RU" dirty="0" err="1" smtClean="0"/>
              <a:t>Бердыховскому</a:t>
            </a:r>
            <a:endParaRPr lang="ru-RU" dirty="0" smtClean="0"/>
          </a:p>
          <a:p>
            <a:pPr algn="just">
              <a:buFontTx/>
              <a:buChar char="-"/>
            </a:pPr>
            <a:r>
              <a:rPr lang="ru-RU" dirty="0"/>
              <a:t>с</a:t>
            </a:r>
            <a:r>
              <a:rPr lang="ru-RU" dirty="0" smtClean="0"/>
              <a:t>татья </a:t>
            </a:r>
            <a:r>
              <a:rPr lang="ru-RU" dirty="0" err="1" smtClean="0"/>
              <a:t>Дануты</a:t>
            </a:r>
            <a:r>
              <a:rPr lang="ru-RU" dirty="0" smtClean="0"/>
              <a:t> Домбровской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W komunikacji ustnej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i </a:t>
            </a:r>
            <a:r>
              <a:rPr lang="pl-PL" dirty="0" smtClean="0"/>
              <a:t>w publikacjach nazwiska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są </a:t>
            </a:r>
            <a:r>
              <a:rPr lang="pl-PL" dirty="0" smtClean="0"/>
              <a:t>odmieniane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63526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Arial" charset="0"/>
              <a:buChar char="•"/>
            </a:pPr>
            <a:r>
              <a:rPr lang="pl-PL" dirty="0" smtClean="0"/>
              <a:t>W tłumaczonych na język rosyjski </a:t>
            </a:r>
            <a:r>
              <a:rPr lang="pl-PL" dirty="0" err="1" smtClean="0"/>
              <a:t>dokumen-tach</a:t>
            </a:r>
            <a:r>
              <a:rPr lang="pl-PL" dirty="0" smtClean="0"/>
              <a:t> stanu cywilnego, w paszportach i </a:t>
            </a:r>
            <a:r>
              <a:rPr lang="pl-PL" dirty="0" err="1" smtClean="0"/>
              <a:t>dyplo</a:t>
            </a:r>
            <a:r>
              <a:rPr lang="pl-PL" dirty="0" smtClean="0"/>
              <a:t>-mach pisać: </a:t>
            </a:r>
            <a:r>
              <a:rPr lang="ru-RU" b="1" dirty="0" err="1" smtClean="0"/>
              <a:t>Домбровска</a:t>
            </a:r>
            <a:r>
              <a:rPr lang="ru-RU" b="1" dirty="0" smtClean="0"/>
              <a:t> </a:t>
            </a:r>
            <a:r>
              <a:rPr lang="ru-RU" b="1" dirty="0" err="1" smtClean="0"/>
              <a:t>Данута</a:t>
            </a:r>
            <a:r>
              <a:rPr lang="ru-RU" b="1" dirty="0" smtClean="0"/>
              <a:t> </a:t>
            </a:r>
            <a:r>
              <a:rPr lang="pl-PL" b="1" i="1" dirty="0" smtClean="0"/>
              <a:t>[</a:t>
            </a:r>
            <a:r>
              <a:rPr lang="ru-RU" b="1" i="1" dirty="0" smtClean="0"/>
              <a:t>в </a:t>
            </a:r>
            <a:r>
              <a:rPr lang="ru-RU" b="1" i="1" dirty="0" err="1" smtClean="0"/>
              <a:t>повседн</a:t>
            </a:r>
            <a:r>
              <a:rPr lang="ru-RU" b="1" i="1" dirty="0" smtClean="0"/>
              <a:t>. речи:</a:t>
            </a:r>
            <a:r>
              <a:rPr lang="pl-PL" b="1" i="1" dirty="0" smtClean="0"/>
              <a:t> </a:t>
            </a:r>
            <a:r>
              <a:rPr lang="ru-RU" b="1" i="1" dirty="0" smtClean="0"/>
              <a:t>Домбровская </a:t>
            </a:r>
            <a:r>
              <a:rPr lang="ru-RU" b="1" i="1" dirty="0" err="1" smtClean="0"/>
              <a:t>Данута</a:t>
            </a:r>
            <a:r>
              <a:rPr lang="ru-RU" b="1" i="1" dirty="0" smtClean="0"/>
              <a:t>, </a:t>
            </a:r>
            <a:r>
              <a:rPr lang="ru-RU" b="1" i="1" dirty="0" err="1" smtClean="0"/>
              <a:t>поль</a:t>
            </a:r>
            <a:r>
              <a:rPr lang="ru-RU" b="1" i="1" dirty="0" smtClean="0"/>
              <a:t>: </a:t>
            </a:r>
            <a:r>
              <a:rPr lang="pl-PL" b="1" i="1" dirty="0" err="1" smtClean="0"/>
              <a:t>Dąbrow</a:t>
            </a:r>
            <a:r>
              <a:rPr lang="pl-PL" b="1" i="1" dirty="0" smtClean="0"/>
              <a:t>-ska Danuta]</a:t>
            </a:r>
            <a:r>
              <a:rPr lang="pl-PL" b="1" dirty="0"/>
              <a:t> </a:t>
            </a:r>
            <a:endParaRPr lang="pl-PL" b="1" dirty="0" smtClean="0"/>
          </a:p>
          <a:p>
            <a:pPr algn="just">
              <a:buFont typeface="Arial" charset="0"/>
              <a:buChar char="•"/>
            </a:pPr>
            <a:r>
              <a:rPr lang="pl-PL" dirty="0" smtClean="0"/>
              <a:t>Niepełną </a:t>
            </a:r>
            <a:r>
              <a:rPr lang="pl-PL" dirty="0"/>
              <a:t>końcówkę </a:t>
            </a:r>
            <a:r>
              <a:rPr lang="pl-PL" dirty="0" smtClean="0"/>
              <a:t>przymiotnika </a:t>
            </a:r>
            <a:r>
              <a:rPr lang="ru-RU" dirty="0" smtClean="0"/>
              <a:t>(</a:t>
            </a:r>
            <a:r>
              <a:rPr lang="ru-RU" dirty="0" err="1" smtClean="0"/>
              <a:t>Бердыхов</a:t>
            </a:r>
            <a:r>
              <a:rPr lang="pl-PL" dirty="0" smtClean="0"/>
              <a:t>-</a:t>
            </a:r>
            <a:r>
              <a:rPr lang="ru-RU" dirty="0" err="1" smtClean="0"/>
              <a:t>ски</a:t>
            </a:r>
            <a:r>
              <a:rPr lang="ru-RU" dirty="0"/>
              <a:t>, </a:t>
            </a:r>
            <a:r>
              <a:rPr lang="ru-RU" dirty="0" err="1"/>
              <a:t>Домбровска</a:t>
            </a:r>
            <a:r>
              <a:rPr lang="ru-RU" dirty="0"/>
              <a:t>) </a:t>
            </a:r>
            <a:r>
              <a:rPr lang="pl-PL" dirty="0"/>
              <a:t>stosować tylko </a:t>
            </a:r>
            <a:r>
              <a:rPr lang="pl-PL" b="1" dirty="0"/>
              <a:t>w </a:t>
            </a:r>
            <a:r>
              <a:rPr lang="pl-PL" b="1" dirty="0" smtClean="0"/>
              <a:t>miano-</a:t>
            </a:r>
            <a:r>
              <a:rPr lang="pl-PL" b="1" dirty="0" err="1" smtClean="0"/>
              <a:t>wniku</a:t>
            </a:r>
            <a:r>
              <a:rPr lang="pl-PL" dirty="0"/>
              <a:t>. </a:t>
            </a:r>
            <a:endParaRPr lang="pl-PL" dirty="0" smtClean="0"/>
          </a:p>
          <a:p>
            <a:pPr algn="just">
              <a:buFont typeface="Arial" charset="0"/>
              <a:buChar char="•"/>
            </a:pPr>
            <a:endParaRPr lang="ru-RU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Propozycja rozwiązania problemu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51559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649</TotalTime>
  <Words>1226</Words>
  <Application>Microsoft Office PowerPoint</Application>
  <PresentationFormat>Pokaz na ekranie (4:3)</PresentationFormat>
  <Paragraphs>147</Paragraphs>
  <Slides>29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29</vt:i4>
      </vt:variant>
    </vt:vector>
  </HeadingPairs>
  <TitlesOfParts>
    <vt:vector size="30" baseType="lpstr">
      <vt:lpstr>Hol</vt:lpstr>
      <vt:lpstr>Trudności w odtwarzaniu pisowni polskich imion  i nazwisk (na materiale dokumentów rosyjskich)</vt:lpstr>
      <vt:lpstr>Prezentacja programu PowerPoint</vt:lpstr>
      <vt:lpstr>Zasady transkrypcji polskich  nazw cyrylicą</vt:lpstr>
      <vt:lpstr>Transkrypcja</vt:lpstr>
      <vt:lpstr>Pisownia polskich imion  i nazwisk przed 1969 r.</vt:lpstr>
      <vt:lpstr>Домбровская czy Домбровска?</vt:lpstr>
      <vt:lpstr>Trudności ciąg dalszy</vt:lpstr>
      <vt:lpstr>W komunikacji ustnej  i w publikacjach nazwiska  są odmieniane</vt:lpstr>
      <vt:lpstr>Propozycja rozwiązania problemu</vt:lpstr>
      <vt:lpstr>Trudności w odtwarzaniu pisowni Tradycyjna pisownia imion</vt:lpstr>
      <vt:lpstr>Stosowane są zasady rosyjskiej pisowni</vt:lpstr>
      <vt:lpstr>Niektóre polskie imiona nie są Rosjanom znane , stąd błędy</vt:lpstr>
      <vt:lpstr>Kolejność występowania  imienia i nazwiska</vt:lpstr>
      <vt:lpstr>Brak umiejętności odczytania liter  ze znakami diakrytycznymi</vt:lpstr>
      <vt:lpstr>Zastępowanie polskich imion  ich rosyjskimi odpowiednikami</vt:lpstr>
      <vt:lpstr>Stosowanie niemieckich lub angielskich odpowiedników polskich imion</vt:lpstr>
      <vt:lpstr>Tłumaczenie nazwisk</vt:lpstr>
      <vt:lpstr>Lepiej nie odmienić  niż popełnić błąd</vt:lpstr>
      <vt:lpstr>Nazwiska kończące się na -o  są  w języku rosyjskim nieodmienne</vt:lpstr>
      <vt:lpstr>Zastępowanie litery h literą г</vt:lpstr>
      <vt:lpstr>Wpływ rosyjskiej wymowy na pisownię polskich nazwisk</vt:lpstr>
      <vt:lpstr>Z reguły brak w nazwiskach  kropek nad ё</vt:lpstr>
      <vt:lpstr>Problem z literą л – pisać ł czy l?</vt:lpstr>
      <vt:lpstr>Tworzenie niestosowanych  w Polsce imion odojcowskich</vt:lpstr>
      <vt:lpstr>Drugie imię pisane z pauzą</vt:lpstr>
      <vt:lpstr>Drugie imię traktowane  jako imię odojcowskie (!)</vt:lpstr>
      <vt:lpstr>Zamiana litery o na a (i odwrotnie)</vt:lpstr>
      <vt:lpstr>Pisownia niemieckich  imion i nazwisk</vt:lpstr>
      <vt:lpstr>Błędy różnego rodzaju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Transkrypcja</dc:title>
  <dc:creator>Janusz Poznański</dc:creator>
  <cp:lastModifiedBy>Janusz Poznański</cp:lastModifiedBy>
  <cp:revision>132</cp:revision>
  <dcterms:created xsi:type="dcterms:W3CDTF">2015-03-02T18:29:32Z</dcterms:created>
  <dcterms:modified xsi:type="dcterms:W3CDTF">2016-10-11T10:50:27Z</dcterms:modified>
</cp:coreProperties>
</file>