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26" r:id="rId3"/>
    <p:sldId id="257" r:id="rId4"/>
    <p:sldId id="259" r:id="rId5"/>
    <p:sldId id="260" r:id="rId6"/>
    <p:sldId id="261" r:id="rId7"/>
    <p:sldId id="32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324" r:id="rId32"/>
    <p:sldId id="287" r:id="rId33"/>
    <p:sldId id="288" r:id="rId34"/>
    <p:sldId id="325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23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615" autoAdjust="0"/>
    <p:restoredTop sz="86397" autoAdjust="0"/>
  </p:normalViewPr>
  <p:slideViewPr>
    <p:cSldViewPr>
      <p:cViewPr varScale="1">
        <p:scale>
          <a:sx n="70" d="100"/>
          <a:sy n="70" d="100"/>
        </p:scale>
        <p:origin x="-192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28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" Type="http://schemas.openxmlformats.org/officeDocument/2006/relationships/slide" Target="slides/slide6.xml"/><Relationship Id="rId71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ójkąt prostokątny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ytuł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7" name="Podtytuł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grpSp>
        <p:nvGrpSpPr>
          <p:cNvPr id="2" name="Grup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Dowolny kształt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Dowolny kształt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Dowolny kształt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Łącznik prostoliniowy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Symbol zastępczy daty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6C81C5-46F1-41A7-8D44-E91CB633384B}" type="datetimeFigureOut">
              <a:rPr lang="pl-PL" smtClean="0"/>
              <a:pPr/>
              <a:t>2016-10-10</a:t>
            </a:fld>
            <a:endParaRPr lang="pl-PL"/>
          </a:p>
        </p:txBody>
      </p:sp>
      <p:sp>
        <p:nvSpPr>
          <p:cNvPr id="19" name="Symbol zastępczy stopki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27" name="Symbol zastępczy numeru slajd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FF9D34D-6651-4A36-AC2F-09C4485269A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6C81C5-46F1-41A7-8D44-E91CB633384B}" type="datetimeFigureOut">
              <a:rPr lang="pl-PL" smtClean="0"/>
              <a:pPr/>
              <a:t>2016-10-10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F9D34D-6651-4A36-AC2F-09C4485269A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6C81C5-46F1-41A7-8D44-E91CB633384B}" type="datetimeFigureOut">
              <a:rPr lang="pl-PL" smtClean="0"/>
              <a:pPr/>
              <a:t>2016-10-10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F9D34D-6651-4A36-AC2F-09C4485269A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6C81C5-46F1-41A7-8D44-E91CB633384B}" type="datetimeFigureOut">
              <a:rPr lang="pl-PL" smtClean="0"/>
              <a:pPr/>
              <a:t>2016-10-10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F9D34D-6651-4A36-AC2F-09C4485269AE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7" name="Tytuł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6C81C5-46F1-41A7-8D44-E91CB633384B}" type="datetimeFigureOut">
              <a:rPr lang="pl-PL" smtClean="0"/>
              <a:pPr/>
              <a:t>2016-10-10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F9D34D-6651-4A36-AC2F-09C4485269AE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7" name="Pag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Pag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6C81C5-46F1-41A7-8D44-E91CB633384B}" type="datetimeFigureOut">
              <a:rPr lang="pl-PL" smtClean="0"/>
              <a:pPr/>
              <a:t>2016-10-10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F9D34D-6651-4A36-AC2F-09C4485269AE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8" name="Tytuł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6C81C5-46F1-41A7-8D44-E91CB633384B}" type="datetimeFigureOut">
              <a:rPr lang="pl-PL" smtClean="0"/>
              <a:pPr/>
              <a:t>2016-10-10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F9D34D-6651-4A36-AC2F-09C4485269A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6C81C5-46F1-41A7-8D44-E91CB633384B}" type="datetimeFigureOut">
              <a:rPr lang="pl-PL" smtClean="0"/>
              <a:pPr/>
              <a:t>2016-10-10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F9D34D-6651-4A36-AC2F-09C4485269AE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6" name="Tytuł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6C81C5-46F1-41A7-8D44-E91CB633384B}" type="datetimeFigureOut">
              <a:rPr lang="pl-PL" smtClean="0"/>
              <a:pPr/>
              <a:t>2016-10-10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F9D34D-6651-4A36-AC2F-09C4485269A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6C81C5-46F1-41A7-8D44-E91CB633384B}" type="datetimeFigureOut">
              <a:rPr lang="pl-PL" smtClean="0"/>
              <a:pPr/>
              <a:t>2016-10-10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F9D34D-6651-4A36-AC2F-09C4485269A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6C81C5-46F1-41A7-8D44-E91CB633384B}" type="datetimeFigureOut">
              <a:rPr lang="pl-PL" smtClean="0"/>
              <a:pPr/>
              <a:t>2016-10-10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FF9D34D-6651-4A36-AC2F-09C4485269AE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8" name="Dowolny kształt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Dowolny kształt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ójkąt prostokątny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Łącznik prostoliniowy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Pag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Pag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owolny kształt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Dowolny kształt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ójkąt prostokątny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Łącznik prostoliniowy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ymbol zastępczy tytułu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0" name="Symbol zastępczy tekstu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10" name="Symbol zastępczy daty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6C81C5-46F1-41A7-8D44-E91CB633384B}" type="datetimeFigureOut">
              <a:rPr lang="pl-PL" smtClean="0"/>
              <a:pPr/>
              <a:t>2016-10-10</a:t>
            </a:fld>
            <a:endParaRPr lang="pl-PL"/>
          </a:p>
        </p:txBody>
      </p:sp>
      <p:sp>
        <p:nvSpPr>
          <p:cNvPr id="22" name="Symbol zastępczy stopki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18" name="Symbol zastępczy numeru slajdu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FF9D34D-6651-4A36-AC2F-09C4485269AE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PRZESŁUCHANIE CUDZOZIEMCA </a:t>
            </a:r>
            <a:br>
              <a:rPr lang="pl-PL" dirty="0" smtClean="0"/>
            </a:br>
            <a:r>
              <a:rPr lang="pl-PL" dirty="0" smtClean="0"/>
              <a:t>W POSTĘPOWANIU KARNYM</a:t>
            </a:r>
            <a:br>
              <a:rPr lang="pl-PL" dirty="0" smtClean="0"/>
            </a:b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Janusz Poznański, PT TEPIS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 dirty="0" smtClean="0"/>
          </a:p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pl-PL" dirty="0" smtClean="0"/>
              <a:t>	§ 1. Każda osoba wezwana w charakterze świadka ma obowiązek stawić się i złożyć ze-</a:t>
            </a:r>
            <a:r>
              <a:rPr lang="pl-PL" dirty="0" err="1" smtClean="0"/>
              <a:t>znania</a:t>
            </a:r>
            <a:r>
              <a:rPr lang="pl-PL" dirty="0" smtClean="0"/>
              <a:t>.</a:t>
            </a:r>
          </a:p>
          <a:p>
            <a:pPr algn="just">
              <a:buNone/>
            </a:pPr>
            <a:r>
              <a:rPr lang="pl-PL" dirty="0" smtClean="0"/>
              <a:t>	§ 1a. Przesłuchanie świadka może nastąpić przy użyciu urządzeń technicznych </a:t>
            </a:r>
            <a:r>
              <a:rPr lang="pl-PL" dirty="0" err="1" smtClean="0"/>
              <a:t>umożli-wiających</a:t>
            </a:r>
            <a:r>
              <a:rPr lang="pl-PL" dirty="0" smtClean="0"/>
              <a:t> przeprowadzenie tej czynności na odległość.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Art. 177 k.p.k.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pl-PL" dirty="0" smtClean="0"/>
              <a:t>Nie wolno przesłuchiwać jako świadków:</a:t>
            </a:r>
          </a:p>
          <a:p>
            <a:pPr marL="514350" indent="-514350" algn="just">
              <a:buAutoNum type="arabicParenR"/>
            </a:pPr>
            <a:r>
              <a:rPr lang="pl-PL" dirty="0" smtClean="0"/>
              <a:t>obrońcy co do faktów, o których dowiedział się udzielając pomocy prawnej lub </a:t>
            </a:r>
            <a:r>
              <a:rPr lang="pl-PL" dirty="0" err="1" smtClean="0"/>
              <a:t>prowa-dząc</a:t>
            </a:r>
            <a:r>
              <a:rPr lang="pl-PL" dirty="0" smtClean="0"/>
              <a:t> sprawę,</a:t>
            </a:r>
          </a:p>
          <a:p>
            <a:pPr marL="514350" indent="-514350" algn="just">
              <a:buAutoNum type="arabicParenR"/>
            </a:pPr>
            <a:r>
              <a:rPr lang="pl-PL" dirty="0" smtClean="0"/>
              <a:t>duchownego co do faktów, o których dowie-dział się przy spowiedzi.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Art. 178 k.p.k.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pl-PL" dirty="0" smtClean="0"/>
              <a:t>	§ 1. Osoba najbliższa dla oskarżonego może odmówić zeznań.</a:t>
            </a:r>
          </a:p>
          <a:p>
            <a:pPr algn="just">
              <a:buNone/>
            </a:pPr>
            <a:r>
              <a:rPr lang="pl-PL" dirty="0" smtClean="0"/>
              <a:t>	§ 2. Prawo odmowy zeznań trwa mimo ustania małżeństwa lub przysposobienia.</a:t>
            </a:r>
          </a:p>
          <a:p>
            <a:pPr algn="just">
              <a:buNone/>
            </a:pPr>
            <a:r>
              <a:rPr lang="pl-PL" dirty="0" smtClean="0"/>
              <a:t>	§ 3. Prawo odmowy zeznań przysługuje także świadkowi, który w innej toczącej się sprawie jest oskarżony o współudział w przestępstwie objętym postępowaniem.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Art. 182 k.p.k.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pl-PL" dirty="0" smtClean="0"/>
              <a:t>	§ 1. Świadek może uchylić się od odpowiedzi na pytanie, jeżeli udzielenie odpowiedzi </a:t>
            </a:r>
            <a:r>
              <a:rPr lang="pl-PL" dirty="0" err="1" smtClean="0"/>
              <a:t>mo-głoby</a:t>
            </a:r>
            <a:r>
              <a:rPr lang="pl-PL" dirty="0" smtClean="0"/>
              <a:t> narazić jego lub osobę dla niego najbliższą na odpowiedzialność za </a:t>
            </a:r>
            <a:r>
              <a:rPr lang="pl-PL" dirty="0" err="1" smtClean="0"/>
              <a:t>przestę-pstwo</a:t>
            </a:r>
            <a:r>
              <a:rPr lang="pl-PL" dirty="0" smtClean="0"/>
              <a:t> lub przestępstwo skarbowe.</a:t>
            </a:r>
          </a:p>
          <a:p>
            <a:pPr algn="just">
              <a:buNone/>
            </a:pPr>
            <a:r>
              <a:rPr lang="pl-PL" dirty="0" smtClean="0"/>
              <a:t>	§ 2. Świadek może żądać, aby przesłuchano go na rozprawie z wyłączeniem jawności, jeśli treść zeznań mogłaby narazić na hańbę jego lub osobę dla niego najbliższą.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Art. 183 k.p.k.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pl-PL" dirty="0" smtClean="0"/>
              <a:t>	§ 1. Jeżeli zachodzi uzasadniona obawa nie-bezpieczeństwa dla życia, zdrowia, wolności albo mienia w znacznych rozmiarach świadka lub osoby dla niego najbliższej (…), można wydać postanowienie o zachowaniu w </a:t>
            </a:r>
            <a:r>
              <a:rPr lang="pl-PL" dirty="0" err="1" smtClean="0"/>
              <a:t>tajem</a:t>
            </a:r>
            <a:r>
              <a:rPr lang="pl-PL" dirty="0" smtClean="0"/>
              <a:t>-nicy okoliczności umożliwiających ujawnienie tożsamości świadka, w tym danych osobo-</a:t>
            </a:r>
            <a:r>
              <a:rPr lang="pl-PL" dirty="0" err="1" smtClean="0"/>
              <a:t>wych</a:t>
            </a:r>
            <a:r>
              <a:rPr lang="pl-PL" dirty="0" smtClean="0"/>
              <a:t> (…).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Art. 184 k.p.k.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pl-PL" dirty="0" smtClean="0"/>
              <a:t>	Można zwolnić od złożenia zeznania lub odpowiedzi na pytania osobę pozostającą z skarżonym w szczególnie bliskim stosunku osobistym, jeżeli osoba taka wnosi o </a:t>
            </a:r>
            <a:r>
              <a:rPr lang="pl-PL" dirty="0" err="1" smtClean="0"/>
              <a:t>zwol-nienie</a:t>
            </a:r>
            <a:r>
              <a:rPr lang="pl-PL" dirty="0" smtClean="0"/>
              <a:t>.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Art. 185 k.p.k.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l-PL" dirty="0" smtClean="0"/>
              <a:t>	§ 1. Świadek składa przyrzeczenie powtarzając za sędzią słowa: </a:t>
            </a:r>
          </a:p>
          <a:p>
            <a:pPr>
              <a:buNone/>
            </a:pPr>
            <a:r>
              <a:rPr lang="pl-PL" dirty="0" smtClean="0"/>
              <a:t>	„Świadomy znaczenia moich słów || i </a:t>
            </a:r>
            <a:r>
              <a:rPr lang="pl-PL" dirty="0" err="1" smtClean="0"/>
              <a:t>odpo-wiedzialności</a:t>
            </a:r>
            <a:r>
              <a:rPr lang="pl-PL" dirty="0" smtClean="0"/>
              <a:t> przed prawem || przyrzekam uroczyście, || że będę mówił szczerą prawdę, || niczego nie ukrywając z tego, || co jest mi wiadome”.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Art. 188 k.p.k.</a:t>
            </a:r>
            <a:endParaRPr lang="pl-PL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pl-PL" dirty="0" smtClean="0"/>
              <a:t>	§ 1. Przed rozpoczęciem przesłuchania należy uprzedzić świadka o </a:t>
            </a:r>
            <a:r>
              <a:rPr lang="pl-PL" dirty="0" err="1" smtClean="0"/>
              <a:t>odpowiedzial-ności</a:t>
            </a:r>
            <a:r>
              <a:rPr lang="pl-PL" dirty="0" smtClean="0"/>
              <a:t> karnej za zeznanie nieprawdy lub </a:t>
            </a:r>
            <a:r>
              <a:rPr lang="pl-PL" dirty="0" err="1" smtClean="0"/>
              <a:t>zata</a:t>
            </a:r>
            <a:r>
              <a:rPr lang="pl-PL" dirty="0" smtClean="0"/>
              <a:t>-jenie prawdy.</a:t>
            </a:r>
          </a:p>
          <a:p>
            <a:pPr algn="just">
              <a:buNone/>
            </a:pPr>
            <a:r>
              <a:rPr lang="pl-PL" dirty="0" smtClean="0"/>
              <a:t>	§ 2. W postępowaniu przygotowawczym świadek podpisuje oświadczenie, że został uprzedzony o tej odpowiedzialności.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Art. 190 k.p.k.</a:t>
            </a:r>
            <a:endParaRPr lang="pl-PL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pl-PL" dirty="0" smtClean="0"/>
              <a:t>	§ 1. Przesłuchanie rozpoczyna się od zapytania świadka o imię, nazwisko, wiek, zajęcie, miejsce zamieszkania, karalność za fałszywe zeznanie lub oskarżenie oraz sto-</a:t>
            </a:r>
            <a:r>
              <a:rPr lang="pl-PL" dirty="0" err="1" smtClean="0"/>
              <a:t>sunek</a:t>
            </a:r>
            <a:r>
              <a:rPr lang="pl-PL" dirty="0" smtClean="0"/>
              <a:t> do stron.</a:t>
            </a:r>
          </a:p>
          <a:p>
            <a:pPr>
              <a:buNone/>
            </a:pP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Art. 191 k.p.k.</a:t>
            </a:r>
            <a:endParaRPr lang="pl-PL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pl-PL" dirty="0" smtClean="0"/>
              <a:t>	§ 3. Jeżeli zachodzi uzasadniona obawa użycia przemocy lub groźby bezprawnej wobec świadka lub osoby najbliższej w związku z jego czynnościami, może on zastrzec dane dotyczące miejsca </a:t>
            </a:r>
            <a:r>
              <a:rPr lang="pl-PL" dirty="0" err="1" smtClean="0"/>
              <a:t>zamie-szkania</a:t>
            </a:r>
            <a:r>
              <a:rPr lang="pl-PL" dirty="0" smtClean="0"/>
              <a:t> do wyłącznej wiadomości prokuratora lub sądu. Pisma procesowe doręcza się wówczas instytucji, w której świadek jest zatrudniony, lub na inny wskazany przez niego adres.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Art. 191 k.p.k. (c.d.)</a:t>
            </a:r>
            <a:endParaRPr lang="pl-PL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b="1" dirty="0"/>
              <a:t>Janusz Poznański </a:t>
            </a:r>
            <a:r>
              <a:rPr lang="pl-PL" dirty="0"/>
              <a:t>– b. ławnik sądu </a:t>
            </a:r>
            <a:r>
              <a:rPr lang="pl-PL" dirty="0" err="1"/>
              <a:t>okręgo-wego</a:t>
            </a:r>
            <a:r>
              <a:rPr lang="pl-PL" dirty="0"/>
              <a:t>, tłumacz przysięgły języka rosyjskiego, autor książki </a:t>
            </a:r>
            <a:r>
              <a:rPr lang="pl-PL" i="1" dirty="0"/>
              <a:t>Tłumacz w postępowaniu kar-</a:t>
            </a:r>
            <a:r>
              <a:rPr lang="pl-PL" i="1" dirty="0" err="1"/>
              <a:t>nym</a:t>
            </a:r>
            <a:r>
              <a:rPr lang="pl-PL" i="1" dirty="0"/>
              <a:t> </a:t>
            </a:r>
            <a:r>
              <a:rPr lang="pl-PL" dirty="0"/>
              <a:t>(Wyd. </a:t>
            </a:r>
            <a:r>
              <a:rPr lang="pl-PL" dirty="0" err="1"/>
              <a:t>Translegis</a:t>
            </a:r>
            <a:r>
              <a:rPr lang="pl-PL" dirty="0"/>
              <a:t>)</a:t>
            </a:r>
            <a:r>
              <a:rPr lang="pl-PL" i="1" dirty="0"/>
              <a:t>, </a:t>
            </a:r>
            <a:r>
              <a:rPr lang="pl-PL" dirty="0"/>
              <a:t>prowadzi na studiach podyplomowych IPSKT ILS UW </a:t>
            </a:r>
            <a:r>
              <a:rPr lang="pl-PL" dirty="0" err="1"/>
              <a:t>konwersato-rium</a:t>
            </a:r>
            <a:r>
              <a:rPr lang="pl-PL" dirty="0"/>
              <a:t> z przedmiotu </a:t>
            </a:r>
            <a:r>
              <a:rPr lang="pl-PL" i="1" dirty="0"/>
              <a:t>Metodologia przekładu sądowego</a:t>
            </a:r>
            <a:r>
              <a:rPr lang="pl-PL" dirty="0"/>
              <a:t>, b. wiceprezes PT TEPIS</a:t>
            </a:r>
          </a:p>
          <a:p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67331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w postępowaniu przygotowawczym  </a:t>
            </a:r>
          </a:p>
          <a:p>
            <a:pPr>
              <a:buNone/>
            </a:pPr>
            <a:r>
              <a:rPr lang="pl-PL" dirty="0" smtClean="0"/>
              <a:t>	- w charakterze podejrzanego, </a:t>
            </a:r>
            <a:r>
              <a:rPr lang="pl-PL" dirty="0" err="1" smtClean="0"/>
              <a:t>pokrzywdzo-nego</a:t>
            </a:r>
            <a:r>
              <a:rPr lang="pl-PL" dirty="0" smtClean="0"/>
              <a:t>, świadka;</a:t>
            </a:r>
          </a:p>
          <a:p>
            <a:r>
              <a:rPr lang="pl-PL" dirty="0" smtClean="0"/>
              <a:t>w postępowaniu przed sądem </a:t>
            </a:r>
          </a:p>
          <a:p>
            <a:pPr>
              <a:buNone/>
            </a:pPr>
            <a:r>
              <a:rPr lang="pl-PL" dirty="0" smtClean="0"/>
              <a:t>	- w charakterze oskarżonego, </a:t>
            </a:r>
            <a:r>
              <a:rPr lang="pl-PL" dirty="0" err="1" smtClean="0"/>
              <a:t>pokrzywdzo-nego</a:t>
            </a:r>
            <a:r>
              <a:rPr lang="pl-PL" dirty="0" smtClean="0"/>
              <a:t>, oskarżyciela posiłkowego, świadka.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Cudzoziemiec może być przesłuchiwany:</a:t>
            </a:r>
            <a:endParaRPr lang="pl-PL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l-PL" dirty="0" smtClean="0"/>
              <a:t>Świadek i pokrzywdzony składają </a:t>
            </a:r>
            <a:r>
              <a:rPr lang="pl-PL" b="1" dirty="0" smtClean="0"/>
              <a:t>zeznania (zeznają).</a:t>
            </a:r>
          </a:p>
          <a:p>
            <a:pPr algn="just"/>
            <a:r>
              <a:rPr lang="pl-PL" dirty="0" smtClean="0"/>
              <a:t>Podejrzany i oskarżony składają </a:t>
            </a:r>
            <a:r>
              <a:rPr lang="pl-PL" b="1" dirty="0" smtClean="0"/>
              <a:t>wyjaśnienia (wyjaśniają).</a:t>
            </a:r>
          </a:p>
          <a:p>
            <a:pPr algn="just"/>
            <a:r>
              <a:rPr lang="pl-PL" dirty="0" smtClean="0"/>
              <a:t>Biegły daje ustną </a:t>
            </a:r>
            <a:r>
              <a:rPr lang="pl-PL" b="1" dirty="0" smtClean="0"/>
              <a:t>opinię</a:t>
            </a:r>
            <a:r>
              <a:rPr lang="pl-PL" dirty="0" smtClean="0"/>
              <a:t>.</a:t>
            </a:r>
          </a:p>
          <a:p>
            <a:pPr algn="just">
              <a:buNone/>
            </a:pPr>
            <a:r>
              <a:rPr lang="pl-PL" dirty="0" smtClean="0"/>
              <a:t>Świadek, pokrzywdzony i biegły muszą mówić prawdę.</a:t>
            </a:r>
          </a:p>
          <a:p>
            <a:pPr algn="just">
              <a:buNone/>
            </a:pPr>
            <a:r>
              <a:rPr lang="pl-PL" dirty="0" smtClean="0"/>
              <a:t>Podejrzany i oskarżony nie muszą mówić prawdy.</a:t>
            </a:r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Zeznania a wyjaśnienia</a:t>
            </a:r>
            <a:endParaRPr lang="pl-PL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w postępowaniu przygotowawczym </a:t>
            </a:r>
          </a:p>
          <a:p>
            <a:pPr>
              <a:buNone/>
            </a:pPr>
            <a:r>
              <a:rPr lang="pl-PL" dirty="0" smtClean="0"/>
              <a:t>	– policjant i prokurator,</a:t>
            </a:r>
          </a:p>
          <a:p>
            <a:r>
              <a:rPr lang="pl-PL" dirty="0" smtClean="0"/>
              <a:t>w postępowaniu przed sądem </a:t>
            </a:r>
          </a:p>
          <a:p>
            <a:pPr>
              <a:buNone/>
            </a:pPr>
            <a:r>
              <a:rPr lang="pl-PL" dirty="0" smtClean="0"/>
              <a:t>	– sąd (ale prawo zadawania pytań oskarżone-mu, pokrzywdzonemu, świadkowi i biegłemu ma także prokurator, oskarżony i jego obrońca).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Przesłuchanie przeprowadza:</a:t>
            </a:r>
            <a:endParaRPr lang="pl-PL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 smtClean="0"/>
          </a:p>
          <a:p>
            <a:pPr algn="just"/>
            <a:r>
              <a:rPr lang="pl-PL" dirty="0" smtClean="0"/>
              <a:t>ustne zawiadomienie o przestępstwie,</a:t>
            </a:r>
          </a:p>
          <a:p>
            <a:pPr algn="just"/>
            <a:r>
              <a:rPr lang="pl-PL" dirty="0" smtClean="0"/>
              <a:t>przesłuchanie pokrzywdzonego, </a:t>
            </a:r>
            <a:r>
              <a:rPr lang="pl-PL" dirty="0" err="1" smtClean="0"/>
              <a:t>podejrza-nego</a:t>
            </a:r>
            <a:r>
              <a:rPr lang="pl-PL" dirty="0" smtClean="0"/>
              <a:t> i świadka,</a:t>
            </a:r>
          </a:p>
          <a:p>
            <a:pPr algn="just"/>
            <a:r>
              <a:rPr lang="pl-PL" dirty="0" smtClean="0"/>
              <a:t>konfrontacja („stawienie sobie osób do oczu”),</a:t>
            </a:r>
          </a:p>
          <a:p>
            <a:pPr algn="just"/>
            <a:r>
              <a:rPr lang="pl-PL" dirty="0" smtClean="0"/>
              <a:t>eksperyment procesowy („wizja lokalna”) i in.</a:t>
            </a:r>
          </a:p>
          <a:p>
            <a:pPr>
              <a:buNone/>
            </a:pP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Czynności, podczas których prze-prowadzane są przesłuchania</a:t>
            </a:r>
            <a:endParaRPr lang="pl-PL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 smtClean="0"/>
          </a:p>
          <a:p>
            <a:pPr algn="just"/>
            <a:r>
              <a:rPr lang="pl-PL" dirty="0" smtClean="0"/>
              <a:t>Jest to przesłuchanie przy użyciu urządzeń do wideokonferencji. </a:t>
            </a:r>
          </a:p>
          <a:p>
            <a:pPr algn="just"/>
            <a:r>
              <a:rPr lang="pl-PL" dirty="0" smtClean="0"/>
              <a:t>Świadek może znajdować się w jednym kraju (mieście), a przesłuchujący – w innym. </a:t>
            </a:r>
          </a:p>
          <a:p>
            <a:pPr algn="just"/>
            <a:r>
              <a:rPr lang="pl-PL" dirty="0" smtClean="0"/>
              <a:t>W ten sposób można także korzystać z po-mocy tłumacza języka znajdującego się w in-</a:t>
            </a:r>
            <a:r>
              <a:rPr lang="pl-PL" dirty="0" err="1" smtClean="0"/>
              <a:t>nym</a:t>
            </a:r>
            <a:r>
              <a:rPr lang="pl-PL" dirty="0" smtClean="0"/>
              <a:t> kraju (mieście).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Przesłuchanie na odległość </a:t>
            </a:r>
            <a:br>
              <a:rPr lang="pl-PL" dirty="0" smtClean="0"/>
            </a:br>
            <a:r>
              <a:rPr lang="pl-PL" dirty="0" smtClean="0"/>
              <a:t>(art. 177 § 1a k.p.k.)</a:t>
            </a:r>
            <a:endParaRPr lang="pl-PL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endParaRPr lang="pl-PL" dirty="0" smtClean="0"/>
          </a:p>
          <a:p>
            <a:pPr marL="514350" indent="-514350" algn="just">
              <a:buAutoNum type="arabicPeriod"/>
            </a:pPr>
            <a:r>
              <a:rPr lang="pl-PL" dirty="0" smtClean="0"/>
              <a:t>ogólnonarodowy język literacki – leksyka ogólna,</a:t>
            </a:r>
          </a:p>
          <a:p>
            <a:pPr marL="514350" indent="-514350" algn="just">
              <a:buAutoNum type="arabicPeriod"/>
            </a:pPr>
            <a:r>
              <a:rPr lang="pl-PL" dirty="0" smtClean="0"/>
              <a:t>język specjalistyczny – terminologia tekstów prawnych (np. dopuścić dowód z biegłego),</a:t>
            </a:r>
          </a:p>
          <a:p>
            <a:pPr marL="514350" indent="-514350" algn="just">
              <a:buAutoNum type="arabicPeriod"/>
            </a:pPr>
            <a:r>
              <a:rPr lang="pl-PL" dirty="0" smtClean="0"/>
              <a:t>język specjalistyczny – terminologia </a:t>
            </a:r>
            <a:r>
              <a:rPr lang="pl-PL" dirty="0" err="1" smtClean="0"/>
              <a:t>niezbę-dna</a:t>
            </a:r>
            <a:r>
              <a:rPr lang="pl-PL" dirty="0" smtClean="0"/>
              <a:t> do opisu konkretnego przestępstwa </a:t>
            </a:r>
          </a:p>
          <a:p>
            <a:pPr marL="514350" indent="-514350" algn="just">
              <a:buNone/>
            </a:pPr>
            <a:r>
              <a:rPr lang="pl-PL" dirty="0" smtClean="0"/>
              <a:t>	(np. X umieszczał na domenie linijki kodu skryptu).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Uczestnicy postępowania karnego posługują się nast. stylami:</a:t>
            </a:r>
            <a:endParaRPr lang="pl-PL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l-PL" dirty="0" smtClean="0"/>
              <a:t>Należy pisemnie zwrócić się do </a:t>
            </a:r>
            <a:r>
              <a:rPr lang="pl-PL" dirty="0" err="1" smtClean="0"/>
              <a:t>przewodni-czącego</a:t>
            </a:r>
            <a:r>
              <a:rPr lang="pl-PL" dirty="0" smtClean="0"/>
              <a:t> wydziału o udostępnienie akt sprawy (aby wynotować specjalistyczne terminy itp.)</a:t>
            </a:r>
          </a:p>
          <a:p>
            <a:pPr algn="just"/>
            <a:r>
              <a:rPr lang="pl-PL" dirty="0" smtClean="0"/>
              <a:t>Gdy tłumacz zorientuje się, że jego </a:t>
            </a:r>
            <a:r>
              <a:rPr lang="pl-PL" dirty="0" err="1" smtClean="0"/>
              <a:t>znajo</a:t>
            </a:r>
            <a:r>
              <a:rPr lang="pl-PL" dirty="0" smtClean="0"/>
              <a:t>-mość tematyki przekładu (np. przestępstwo komputerowe) nie jest wystarczająca, </a:t>
            </a:r>
            <a:r>
              <a:rPr lang="pl-PL" b="1" dirty="0" err="1" smtClean="0"/>
              <a:t>obo</a:t>
            </a:r>
            <a:r>
              <a:rPr lang="pl-PL" b="1" dirty="0" smtClean="0"/>
              <a:t>-wiązany</a:t>
            </a:r>
            <a:r>
              <a:rPr lang="pl-PL" dirty="0" smtClean="0"/>
              <a:t> </a:t>
            </a:r>
            <a:r>
              <a:rPr lang="pl-PL" b="1" dirty="0" smtClean="0"/>
              <a:t>jest </a:t>
            </a:r>
            <a:r>
              <a:rPr lang="pl-PL" dirty="0" smtClean="0"/>
              <a:t>prosić o wyłączenie.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Przygotowanie się do przekładu przesłuchań podczas </a:t>
            </a:r>
            <a:r>
              <a:rPr lang="pl-PL" dirty="0" err="1" smtClean="0"/>
              <a:t>rozpr</a:t>
            </a:r>
            <a:r>
              <a:rPr lang="pl-PL" dirty="0" smtClean="0"/>
              <a:t>. sąd.</a:t>
            </a:r>
            <a:endParaRPr lang="pl-PL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l-PL" dirty="0" smtClean="0"/>
              <a:t>sprawa dotyczy go bezpośrednio,</a:t>
            </a:r>
          </a:p>
          <a:p>
            <a:pPr algn="just"/>
            <a:r>
              <a:rPr lang="pl-PL" dirty="0" smtClean="0"/>
              <a:t>jest osobą najbliższą dla oskarżonego,</a:t>
            </a:r>
          </a:p>
          <a:p>
            <a:pPr algn="just"/>
            <a:r>
              <a:rPr lang="pl-PL" dirty="0" smtClean="0"/>
              <a:t>pozostaje z oskarżonym w szczególnie </a:t>
            </a:r>
            <a:r>
              <a:rPr lang="pl-PL" dirty="0" err="1" smtClean="0"/>
              <a:t>blis</a:t>
            </a:r>
            <a:r>
              <a:rPr lang="pl-PL" dirty="0" smtClean="0"/>
              <a:t>-kim stosunku,</a:t>
            </a:r>
          </a:p>
          <a:p>
            <a:pPr algn="just"/>
            <a:r>
              <a:rPr lang="pl-PL" dirty="0" smtClean="0"/>
              <a:t>był powołany w sprawie w charakterze świadka,</a:t>
            </a:r>
          </a:p>
          <a:p>
            <a:pPr algn="just"/>
            <a:r>
              <a:rPr lang="pl-PL" dirty="0" smtClean="0"/>
              <a:t>jest małżonkiem strony lub pokrzywdzonego albo ich obrońcy, pełnomocnika, przedstawi-</a:t>
            </a:r>
            <a:r>
              <a:rPr lang="pl-PL" dirty="0" err="1" smtClean="0"/>
              <a:t>ciela</a:t>
            </a:r>
            <a:r>
              <a:rPr lang="pl-PL" dirty="0" smtClean="0"/>
              <a:t> ustawowego albo pozostaje z jedną z tych osób we wspólnym pożyciu.</a:t>
            </a:r>
          </a:p>
          <a:p>
            <a:endParaRPr lang="pl-PL" dirty="0" smtClean="0"/>
          </a:p>
          <a:p>
            <a:pPr>
              <a:buNone/>
            </a:pP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Tłumacz podlega wyłączeniu </a:t>
            </a:r>
            <a:br>
              <a:rPr lang="pl-PL" dirty="0" smtClean="0"/>
            </a:br>
            <a:r>
              <a:rPr lang="pl-PL" dirty="0" smtClean="0"/>
              <a:t>od udziału w sprawie, gdy:</a:t>
            </a:r>
            <a:endParaRPr lang="pl-PL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l-PL" dirty="0" smtClean="0"/>
              <a:t>(gdy) jest krewnym lub powinowatym </a:t>
            </a:r>
            <a:r>
              <a:rPr lang="pl-PL" dirty="0" err="1" smtClean="0"/>
              <a:t>ucze-stników</a:t>
            </a:r>
            <a:r>
              <a:rPr lang="pl-PL" dirty="0" smtClean="0"/>
              <a:t> postępowania (…) albo jest związany z jedną z tych osób węzłem przysposobienia, opieki lub kurateli.</a:t>
            </a:r>
          </a:p>
          <a:p>
            <a:pPr algn="just"/>
            <a:r>
              <a:rPr lang="pl-PL" dirty="0" smtClean="0"/>
              <a:t>Jeśli wystąpią powyższe okoliczności, tłumacz informuje o nich sąd i prosi o wyłączenie od udziału w sprawie.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Wyłączenie tłumacza (c.d.)</a:t>
            </a:r>
            <a:endParaRPr lang="pl-PL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pl-PL" dirty="0" smtClean="0"/>
              <a:t>	Tłumacz powinien znać podstawowe różnice </a:t>
            </a:r>
          </a:p>
          <a:p>
            <a:pPr algn="just">
              <a:buNone/>
            </a:pPr>
            <a:r>
              <a:rPr lang="pl-PL" dirty="0" smtClean="0"/>
              <a:t>	w obu systemach prawnych. Taką wiedzą może nie dysponować nikt inny na sali rozpraw. </a:t>
            </a:r>
          </a:p>
          <a:p>
            <a:pPr algn="just">
              <a:buNone/>
            </a:pPr>
            <a:r>
              <a:rPr lang="pl-PL" dirty="0" smtClean="0"/>
              <a:t>	W razie potrzeby przekład należy uzupełnić komentarzem.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Różnice w systemach prawnych</a:t>
            </a:r>
            <a:endParaRPr lang="pl-PL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Cele przesłuchania</a:t>
            </a:r>
          </a:p>
          <a:p>
            <a:r>
              <a:rPr lang="pl-PL" dirty="0" smtClean="0"/>
              <a:t>Przepisy k.p.k. i k.k. regulujące przesłuchanie</a:t>
            </a:r>
          </a:p>
          <a:p>
            <a:r>
              <a:rPr lang="pl-PL" dirty="0" smtClean="0"/>
              <a:t>Uwagi na temat przekładu przesłuchań</a:t>
            </a:r>
          </a:p>
          <a:p>
            <a:r>
              <a:rPr lang="pl-PL" dirty="0" smtClean="0"/>
              <a:t>Inscenizacja przesłuchania cudzoziemca </a:t>
            </a:r>
          </a:p>
          <a:p>
            <a:pPr>
              <a:buNone/>
            </a:pPr>
            <a:r>
              <a:rPr lang="pl-PL" dirty="0" smtClean="0"/>
              <a:t>	w charakterze świadka</a:t>
            </a:r>
          </a:p>
          <a:p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 L A N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 smtClean="0"/>
          </a:p>
          <a:p>
            <a:pPr algn="just"/>
            <a:r>
              <a:rPr lang="pl-PL" dirty="0" smtClean="0"/>
              <a:t>kodeksy (k.k., k.p.k. i </a:t>
            </a:r>
            <a:r>
              <a:rPr lang="pl-PL" dirty="0" err="1" smtClean="0"/>
              <a:t>k.k.w</a:t>
            </a:r>
            <a:r>
              <a:rPr lang="pl-PL" dirty="0" smtClean="0"/>
              <a:t>. danego kraju)</a:t>
            </a:r>
          </a:p>
          <a:p>
            <a:pPr algn="just"/>
            <a:r>
              <a:rPr lang="pl-PL" dirty="0" smtClean="0"/>
              <a:t>wzory pism procesowych wydawane w danym kraju na użytek organów ścigania i wymiaru sprawiedliwości</a:t>
            </a:r>
          </a:p>
          <a:p>
            <a:pPr algn="just"/>
            <a:r>
              <a:rPr lang="pl-PL" dirty="0" smtClean="0"/>
              <a:t>słowniki prawnicze, encyklopedie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Źródła prawidłowej obcojęzycznej terminologii i frazeologii prawnej</a:t>
            </a:r>
            <a:endParaRPr lang="pl-PL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pl-PL" sz="4000" dirty="0" smtClean="0"/>
              <a:t>TECHNIKI PRZEKŁADU USTNEGO </a:t>
            </a:r>
          </a:p>
          <a:p>
            <a:pPr algn="ctr">
              <a:buNone/>
            </a:pPr>
            <a:r>
              <a:rPr lang="pl-PL" sz="4000" dirty="0" smtClean="0"/>
              <a:t>STOSOWANE PODCZAS PRZESŁUCHAŃ</a:t>
            </a:r>
            <a:endParaRPr lang="pl-PL" sz="4000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>
              <a:buNone/>
            </a:pPr>
            <a:r>
              <a:rPr lang="pl-PL" dirty="0" smtClean="0"/>
              <a:t>	Np. tłumaczenie pytań zadawanych </a:t>
            </a:r>
            <a:r>
              <a:rPr lang="pl-PL" dirty="0" err="1" smtClean="0"/>
              <a:t>cudzoziem-cowi</a:t>
            </a:r>
            <a:r>
              <a:rPr lang="pl-PL" dirty="0" smtClean="0"/>
              <a:t> przez sąd i odpowiedzi przesłuchiwanego</a:t>
            </a:r>
          </a:p>
          <a:p>
            <a:pPr algn="just">
              <a:buNone/>
            </a:pPr>
            <a:r>
              <a:rPr lang="pl-PL" dirty="0" smtClean="0"/>
              <a:t>	</a:t>
            </a:r>
            <a:r>
              <a:rPr lang="pl-PL" b="1" dirty="0" smtClean="0"/>
              <a:t>Zalety</a:t>
            </a:r>
            <a:r>
              <a:rPr lang="pl-PL" dirty="0" smtClean="0"/>
              <a:t>: czas na budowanie przez tłumacza </a:t>
            </a:r>
            <a:r>
              <a:rPr lang="pl-PL" dirty="0" err="1" smtClean="0"/>
              <a:t>wypo-wiedzi</a:t>
            </a:r>
            <a:r>
              <a:rPr lang="pl-PL" dirty="0" smtClean="0"/>
              <a:t>, możliwość wykonywania notatek</a:t>
            </a:r>
          </a:p>
          <a:p>
            <a:pPr algn="just">
              <a:buNone/>
            </a:pPr>
            <a:r>
              <a:rPr lang="pl-PL" dirty="0" smtClean="0"/>
              <a:t>	</a:t>
            </a:r>
            <a:r>
              <a:rPr lang="pl-PL" b="1" dirty="0"/>
              <a:t>W</a:t>
            </a:r>
            <a:r>
              <a:rPr lang="pl-PL" b="1" dirty="0" smtClean="0"/>
              <a:t>ady</a:t>
            </a:r>
            <a:r>
              <a:rPr lang="pl-PL" dirty="0" smtClean="0"/>
              <a:t>: uczestnicy postępowania muszą pamiętać, aby robić przerwy w wypowiedziach, technika ta wydłuża rozprawę, sąd może mieć trudności z połączeniem wypowiedzi cudzoziemca z </a:t>
            </a:r>
            <a:r>
              <a:rPr lang="pl-PL" dirty="0" err="1" smtClean="0"/>
              <a:t>ele-mentami</a:t>
            </a:r>
            <a:r>
              <a:rPr lang="pl-PL" dirty="0" smtClean="0"/>
              <a:t> pozawerbalnymi (mimika, gest) 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Tłumaczenie konsekutywne</a:t>
            </a:r>
            <a:br>
              <a:rPr lang="pl-PL" dirty="0" smtClean="0"/>
            </a:br>
            <a:r>
              <a:rPr lang="pl-PL" dirty="0" smtClean="0"/>
              <a:t>(następcze)</a:t>
            </a:r>
            <a:endParaRPr lang="pl-PL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pl-PL" dirty="0" smtClean="0"/>
              <a:t>	Tłumaczenie </a:t>
            </a:r>
            <a:r>
              <a:rPr lang="pl-PL" dirty="0" err="1" smtClean="0"/>
              <a:t>symult</a:t>
            </a:r>
            <a:r>
              <a:rPr lang="pl-PL" dirty="0" smtClean="0"/>
              <a:t>. bez użycia urządzeń technicznych</a:t>
            </a:r>
          </a:p>
          <a:p>
            <a:pPr algn="just">
              <a:buNone/>
            </a:pPr>
            <a:r>
              <a:rPr lang="pl-PL" dirty="0" smtClean="0"/>
              <a:t>	Np. tłumaczenie dłuższych wypowiedzi </a:t>
            </a:r>
            <a:r>
              <a:rPr lang="pl-PL" dirty="0" err="1" smtClean="0"/>
              <a:t>ucze-stnika</a:t>
            </a:r>
            <a:r>
              <a:rPr lang="pl-PL" dirty="0" smtClean="0"/>
              <a:t> rozprawy, gdy ten zapomni o potrzebie przerywania swojej wypowiedzi</a:t>
            </a:r>
          </a:p>
          <a:p>
            <a:pPr algn="just">
              <a:buNone/>
            </a:pPr>
            <a:r>
              <a:rPr lang="pl-PL" dirty="0" smtClean="0"/>
              <a:t>	</a:t>
            </a:r>
            <a:r>
              <a:rPr lang="pl-PL" b="1" dirty="0"/>
              <a:t>Z</a:t>
            </a:r>
            <a:r>
              <a:rPr lang="pl-PL" b="1" dirty="0" smtClean="0"/>
              <a:t>alety</a:t>
            </a:r>
            <a:r>
              <a:rPr lang="pl-PL" dirty="0" smtClean="0"/>
              <a:t>: nie wydłuża rozprawy, nie zmusza uczestników rozprawy do przerywania </a:t>
            </a:r>
            <a:r>
              <a:rPr lang="pl-PL" dirty="0" err="1" smtClean="0"/>
              <a:t>wypo-wiedzi</a:t>
            </a:r>
            <a:r>
              <a:rPr lang="pl-PL" dirty="0" smtClean="0"/>
              <a:t>, nie dekoncentruje ich</a:t>
            </a:r>
          </a:p>
          <a:p>
            <a:pPr algn="just">
              <a:buNone/>
            </a:pPr>
            <a:r>
              <a:rPr lang="pl-PL" dirty="0" smtClean="0"/>
              <a:t>	</a:t>
            </a:r>
            <a:r>
              <a:rPr lang="pl-PL" b="1" dirty="0"/>
              <a:t>W</a:t>
            </a:r>
            <a:r>
              <a:rPr lang="pl-PL" b="1" dirty="0" smtClean="0"/>
              <a:t>ady</a:t>
            </a:r>
            <a:r>
              <a:rPr lang="pl-PL" dirty="0" smtClean="0"/>
              <a:t>: dobrze słyszą tylko dwaj uczestnicy, podczas nagrywania rozprawy głos tłumacza nakłada się na głos przesłuchiwanego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l-PL" dirty="0" smtClean="0"/>
              <a:t>Tłumaczenie symultaniczne szeptane (równoczesne)</a:t>
            </a:r>
            <a:endParaRPr lang="pl-PL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pl-PL" dirty="0" smtClean="0"/>
              <a:t>	</a:t>
            </a:r>
            <a:r>
              <a:rPr lang="pl-PL" b="1" dirty="0" smtClean="0"/>
              <a:t>W postępowaniu przygotowawczym</a:t>
            </a:r>
            <a:r>
              <a:rPr lang="pl-PL" dirty="0" smtClean="0"/>
              <a:t>:</a:t>
            </a:r>
          </a:p>
          <a:p>
            <a:pPr algn="just"/>
            <a:r>
              <a:rPr lang="pl-PL" dirty="0"/>
              <a:t>t</a:t>
            </a:r>
            <a:r>
              <a:rPr lang="pl-PL" dirty="0" smtClean="0"/>
              <a:t>łumaczenie pouczenia prawnego </a:t>
            </a:r>
            <a:r>
              <a:rPr lang="pl-PL" dirty="0" err="1" smtClean="0"/>
              <a:t>podejrza-nego</a:t>
            </a:r>
            <a:r>
              <a:rPr lang="pl-PL" dirty="0" smtClean="0"/>
              <a:t> i pokrzywdzonego, tłumaczenie </a:t>
            </a:r>
            <a:r>
              <a:rPr lang="pl-PL" dirty="0" err="1" smtClean="0"/>
              <a:t>proto</a:t>
            </a:r>
            <a:r>
              <a:rPr lang="pl-PL" dirty="0" smtClean="0"/>
              <a:t>-kołu przesłuchania – bezpośrednio po prze-słuchaniu.</a:t>
            </a:r>
          </a:p>
          <a:p>
            <a:pPr algn="just"/>
            <a:r>
              <a:rPr lang="pl-PL" dirty="0"/>
              <a:t>z</a:t>
            </a:r>
            <a:r>
              <a:rPr lang="pl-PL" dirty="0" smtClean="0"/>
              <a:t>aznajamianie podejrzanego z aktami sprawy</a:t>
            </a:r>
          </a:p>
          <a:p>
            <a:pPr marL="0" indent="0" algn="just">
              <a:buNone/>
            </a:pPr>
            <a:r>
              <a:rPr lang="pl-PL" dirty="0" smtClean="0"/>
              <a:t>    </a:t>
            </a:r>
            <a:r>
              <a:rPr lang="pl-PL" b="1" dirty="0" smtClean="0"/>
              <a:t>Podczas rozprawy sądowej </a:t>
            </a:r>
            <a:r>
              <a:rPr lang="pl-PL" dirty="0" smtClean="0"/>
              <a:t>(rzadko):</a:t>
            </a:r>
          </a:p>
          <a:p>
            <a:pPr algn="just"/>
            <a:r>
              <a:rPr lang="pl-PL" dirty="0"/>
              <a:t>t</a:t>
            </a:r>
            <a:r>
              <a:rPr lang="pl-PL" dirty="0" smtClean="0"/>
              <a:t>łumaczenie dokumentu, który został przed-stawiony sądowi dopiero na rozprawie </a:t>
            </a:r>
          </a:p>
          <a:p>
            <a:pPr marL="0" indent="0"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endParaRPr lang="pl-PL" dirty="0" smtClean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Tłumaczenie a vista</a:t>
            </a:r>
            <a:br>
              <a:rPr lang="pl-PL" dirty="0" smtClean="0"/>
            </a:br>
            <a:r>
              <a:rPr lang="pl-PL" dirty="0" smtClean="0"/>
              <a:t>(ustne tłumaczenie „z kartki”)</a:t>
            </a:r>
            <a:endParaRPr lang="pl-PL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pl-PL" dirty="0" smtClean="0"/>
              <a:t>	Przed przesłuchaniem tłumacz przekłada ustnie pouczenia:</a:t>
            </a:r>
          </a:p>
          <a:p>
            <a:pPr algn="just">
              <a:buNone/>
            </a:pPr>
            <a:r>
              <a:rPr lang="pl-PL" dirty="0" smtClean="0"/>
              <a:t>	- pokrzywdzonego o podstawowych </a:t>
            </a:r>
            <a:r>
              <a:rPr lang="pl-PL" dirty="0" err="1" smtClean="0"/>
              <a:t>upra-wnieniach</a:t>
            </a:r>
            <a:r>
              <a:rPr lang="pl-PL" dirty="0" smtClean="0"/>
              <a:t> i obowiązkach,</a:t>
            </a:r>
          </a:p>
          <a:p>
            <a:pPr algn="just">
              <a:buNone/>
            </a:pPr>
            <a:r>
              <a:rPr lang="pl-PL" dirty="0" smtClean="0"/>
              <a:t>	- podejrzanego o uprawnieniach i </a:t>
            </a:r>
            <a:r>
              <a:rPr lang="pl-PL" dirty="0" err="1" smtClean="0"/>
              <a:t>obowią-zkach</a:t>
            </a:r>
            <a:r>
              <a:rPr lang="pl-PL" dirty="0" smtClean="0"/>
              <a:t>.</a:t>
            </a:r>
          </a:p>
          <a:p>
            <a:pPr algn="just">
              <a:buNone/>
            </a:pPr>
            <a:r>
              <a:rPr lang="pl-PL" dirty="0" smtClean="0"/>
              <a:t>	Pouczenie świadka wydrukowane jest na </a:t>
            </a:r>
            <a:r>
              <a:rPr lang="pl-PL" dirty="0" err="1" smtClean="0"/>
              <a:t>pro-tokole</a:t>
            </a:r>
            <a:r>
              <a:rPr lang="pl-PL" dirty="0" smtClean="0"/>
              <a:t> przesłuchania.</a:t>
            </a:r>
          </a:p>
          <a:p>
            <a:endParaRPr lang="pl-PL" dirty="0" smtClean="0"/>
          </a:p>
          <a:p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Pouczenia prawne</a:t>
            </a:r>
            <a:endParaRPr lang="pl-PL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l-PL" dirty="0" smtClean="0"/>
              <a:t>Protokół stwierdza możliwie wiernie formę i treść przesłuchania, sporządzony jest w formie nakazanej przez prawo i podpisany przez osoby uczestniczące.</a:t>
            </a:r>
          </a:p>
          <a:p>
            <a:pPr algn="just"/>
            <a:r>
              <a:rPr lang="pl-PL" dirty="0" smtClean="0"/>
              <a:t>Natychmiastowe tłumaczenie pozwala na we-</a:t>
            </a:r>
            <a:r>
              <a:rPr lang="pl-PL" dirty="0" err="1" smtClean="0"/>
              <a:t>ryfikację</a:t>
            </a:r>
            <a:r>
              <a:rPr lang="pl-PL" dirty="0" smtClean="0"/>
              <a:t> treści protokołu.</a:t>
            </a:r>
          </a:p>
          <a:p>
            <a:pPr algn="just"/>
            <a:r>
              <a:rPr lang="pl-PL" dirty="0" smtClean="0"/>
              <a:t>Osoba przesłuchiwana może zgłosić zarzuty co do treści protokołu.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Protokół przesłuchania</a:t>
            </a:r>
            <a:endParaRPr lang="pl-PL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pl-PL" dirty="0" smtClean="0"/>
              <a:t>	Protokołujący powinien zachować styl </a:t>
            </a:r>
            <a:r>
              <a:rPr lang="pl-PL" dirty="0" err="1" smtClean="0"/>
              <a:t>wypo-wiedzi</a:t>
            </a:r>
            <a:r>
              <a:rPr lang="pl-PL" dirty="0" smtClean="0"/>
              <a:t>, może jednak:</a:t>
            </a:r>
          </a:p>
          <a:p>
            <a:pPr algn="just"/>
            <a:r>
              <a:rPr lang="pl-PL" dirty="0" smtClean="0"/>
              <a:t>pomijać powtórzenia i nieistotne informacje</a:t>
            </a:r>
          </a:p>
          <a:p>
            <a:pPr algn="just"/>
            <a:r>
              <a:rPr lang="pl-PL" dirty="0" smtClean="0"/>
              <a:t>przeredagowywać niejasne wypowiedzi</a:t>
            </a:r>
          </a:p>
          <a:p>
            <a:pPr algn="just"/>
            <a:r>
              <a:rPr lang="pl-PL" dirty="0" smtClean="0"/>
              <a:t>prostować oczywiste omyłki</a:t>
            </a:r>
          </a:p>
          <a:p>
            <a:pPr algn="just"/>
            <a:r>
              <a:rPr lang="pl-PL" dirty="0" smtClean="0"/>
              <a:t>poprawiać błędy gramatyczne itp.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Redagowanie zeznań i wyjaśnień</a:t>
            </a:r>
            <a:endParaRPr lang="pl-PL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l-PL" dirty="0" smtClean="0"/>
              <a:t>Świadek: Wtedy X wystrzelił trzy razy (itd.).</a:t>
            </a:r>
          </a:p>
          <a:p>
            <a:pPr algn="just">
              <a:buNone/>
            </a:pPr>
            <a:r>
              <a:rPr lang="pl-PL" dirty="0" smtClean="0"/>
              <a:t>	Tłumacz przekłada, a przesłuchujący </a:t>
            </a:r>
            <a:r>
              <a:rPr lang="pl-PL" dirty="0" err="1" smtClean="0"/>
              <a:t>proto</a:t>
            </a:r>
            <a:r>
              <a:rPr lang="pl-PL" dirty="0" smtClean="0"/>
              <a:t>-kołuje.</a:t>
            </a:r>
          </a:p>
          <a:p>
            <a:pPr algn="just"/>
            <a:r>
              <a:rPr lang="pl-PL" dirty="0" smtClean="0"/>
              <a:t>Przesłuchujący: Co było później?</a:t>
            </a:r>
          </a:p>
          <a:p>
            <a:pPr algn="just"/>
            <a:r>
              <a:rPr lang="pl-PL" dirty="0" smtClean="0"/>
              <a:t>Zdarza się, że przesłuchiwany zapomniał, na czym mu przerwano, wówczas przesłuchujący lub tłumacz przypomina mu: „X wystrzelił”. Co było potem?”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Wypowiedzi są przerywane na tłumaczenie i protokołowanie</a:t>
            </a:r>
            <a:endParaRPr lang="pl-PL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l-PL" dirty="0" smtClean="0"/>
              <a:t>Cudzoziemiec może słabo znać język ogólnonarodowy, może też nie znać </a:t>
            </a:r>
            <a:r>
              <a:rPr lang="pl-PL" dirty="0" err="1" smtClean="0"/>
              <a:t>termi-nologii</a:t>
            </a:r>
            <a:r>
              <a:rPr lang="pl-PL" dirty="0" smtClean="0"/>
              <a:t> prawniczej.</a:t>
            </a:r>
          </a:p>
          <a:p>
            <a:pPr algn="just"/>
            <a:r>
              <a:rPr lang="pl-PL" dirty="0" smtClean="0"/>
              <a:t>Należy jak najszybciej zorientować się, czy cudzoziemiec nas rozumie. Jeśli istnieją trudności w komunikacji językowej, należy poinformować o tym przesłuchującego.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Czy cudzoziemiec dobrze nas rozumie?</a:t>
            </a:r>
            <a:endParaRPr lang="pl-PL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poznanie prawdy materialnej (obiektywnej) </a:t>
            </a:r>
          </a:p>
          <a:p>
            <a:r>
              <a:rPr lang="pl-PL" dirty="0" smtClean="0"/>
              <a:t>zdobycie dowodu (dowód to środek </a:t>
            </a:r>
            <a:r>
              <a:rPr lang="pl-PL" dirty="0" err="1" smtClean="0"/>
              <a:t>wykaza-nia</a:t>
            </a:r>
            <a:r>
              <a:rPr lang="pl-PL" dirty="0" smtClean="0"/>
              <a:t> prawdziwości okoliczności istotnych dla rozstrzygnięcia sprawy)</a:t>
            </a:r>
          </a:p>
          <a:p>
            <a:r>
              <a:rPr lang="pl-PL" dirty="0" smtClean="0"/>
              <a:t>uzyskanie odpowiedzi na 7 „złotych” pytań kryminalistyki: </a:t>
            </a:r>
          </a:p>
          <a:p>
            <a:pPr>
              <a:buNone/>
            </a:pPr>
            <a:r>
              <a:rPr lang="pl-PL" dirty="0" smtClean="0"/>
              <a:t>	co, kto, gdzie, kiedy, jak, czym, dlaczego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Cele przesłuchania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l-PL" dirty="0" smtClean="0"/>
              <a:t>Przed podyktowaniem zdania do protokołu należy wyjaśnić, co cudzoziemiec miał na myśli.</a:t>
            </a:r>
          </a:p>
          <a:p>
            <a:pPr algn="just"/>
            <a:r>
              <a:rPr lang="pl-PL" dirty="0" smtClean="0"/>
              <a:t>Należy poinformować cudzoziemca, jakie zda-nie zamierzamy podyktować i uzyskać jego aprobatę.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Wypowiedź cudzoziemca </a:t>
            </a:r>
            <a:br>
              <a:rPr lang="pl-PL" dirty="0" smtClean="0"/>
            </a:br>
            <a:r>
              <a:rPr lang="pl-PL" dirty="0" smtClean="0"/>
              <a:t>nie jest jasna</a:t>
            </a:r>
            <a:endParaRPr lang="pl-PL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l-PL" dirty="0" smtClean="0"/>
              <a:t>W protokole przesłuchania nie powinno być skreśleń ani zmian.</a:t>
            </a:r>
          </a:p>
          <a:p>
            <a:pPr algn="just"/>
            <a:r>
              <a:rPr lang="pl-PL" dirty="0" smtClean="0"/>
              <a:t>Nazwiska, nazwy geograficzne, dane liczbowe itp. należy napisać na kartce i podyktować do protokołu dopiero po uzyskania </a:t>
            </a:r>
            <a:r>
              <a:rPr lang="pl-PL" dirty="0" err="1" smtClean="0"/>
              <a:t>potwierdze-nia</a:t>
            </a:r>
            <a:r>
              <a:rPr lang="pl-PL" dirty="0" smtClean="0"/>
              <a:t>, że nie ma błędu.</a:t>
            </a:r>
          </a:p>
          <a:p>
            <a:pPr algn="just"/>
            <a:r>
              <a:rPr lang="pl-PL" dirty="0" smtClean="0"/>
              <a:t>Gdy przesłuchiwany popełnił błąd:</a:t>
            </a:r>
          </a:p>
          <a:p>
            <a:pPr algn="just">
              <a:buNone/>
            </a:pPr>
            <a:r>
              <a:rPr lang="pl-PL" dirty="0" smtClean="0"/>
              <a:t>	Było ich dwóch. Prostuję, było ich trzech.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Niejasna wypowiedź (c.d.)</a:t>
            </a:r>
            <a:endParaRPr lang="pl-PL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pl-PL" dirty="0" smtClean="0"/>
              <a:t>	1) Pyt. do Rosjanina: Pana imię i nazwisko?</a:t>
            </a:r>
          </a:p>
          <a:p>
            <a:pPr algn="just">
              <a:buNone/>
            </a:pPr>
            <a:r>
              <a:rPr lang="pl-PL" dirty="0" smtClean="0"/>
              <a:t>	Odp.: Pietrow Piotr </a:t>
            </a:r>
            <a:r>
              <a:rPr lang="pl-PL" dirty="0" err="1" smtClean="0"/>
              <a:t>Pietrowicz</a:t>
            </a:r>
            <a:r>
              <a:rPr lang="pl-PL" dirty="0" smtClean="0"/>
              <a:t>.</a:t>
            </a:r>
          </a:p>
          <a:p>
            <a:pPr algn="just">
              <a:buNone/>
            </a:pPr>
            <a:r>
              <a:rPr lang="pl-PL" dirty="0" smtClean="0"/>
              <a:t>	2) Pyt. do Koreańczyka: Imiona rodziców?</a:t>
            </a:r>
          </a:p>
          <a:p>
            <a:pPr algn="just">
              <a:buNone/>
            </a:pPr>
            <a:r>
              <a:rPr lang="pl-PL" dirty="0" smtClean="0"/>
              <a:t>	Odp.: Rodzice nie żyją.</a:t>
            </a:r>
          </a:p>
          <a:p>
            <a:pPr algn="just">
              <a:buNone/>
            </a:pPr>
            <a:r>
              <a:rPr lang="pl-PL" dirty="0" smtClean="0"/>
              <a:t>	3) Pyt. do Czeczeńca: Czy ma pan dzieci?</a:t>
            </a:r>
          </a:p>
          <a:p>
            <a:pPr algn="just">
              <a:buNone/>
            </a:pPr>
            <a:r>
              <a:rPr lang="pl-PL" dirty="0" smtClean="0"/>
              <a:t>	Odp.: Nie.</a:t>
            </a:r>
          </a:p>
          <a:p>
            <a:pPr algn="just">
              <a:buNone/>
            </a:pPr>
            <a:r>
              <a:rPr lang="pl-PL" dirty="0" smtClean="0"/>
              <a:t>	Pyt.: Przecież ma pan córki!</a:t>
            </a:r>
          </a:p>
          <a:p>
            <a:pPr algn="just">
              <a:buNone/>
            </a:pPr>
            <a:r>
              <a:rPr lang="pl-PL" dirty="0" smtClean="0"/>
              <a:t>	Odp.: Mam dwie, ale są dorosłe.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Trudności wynikające z różnic kulturowych i cywilizacyjnych</a:t>
            </a:r>
            <a:endParaRPr lang="pl-PL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 smtClean="0"/>
          </a:p>
          <a:p>
            <a:pPr algn="just"/>
            <a:r>
              <a:rPr lang="pl-PL" dirty="0" smtClean="0"/>
              <a:t>Gdy języka uczył się tylko w szkole średniej, </a:t>
            </a:r>
          </a:p>
          <a:p>
            <a:pPr algn="just">
              <a:buNone/>
            </a:pPr>
            <a:r>
              <a:rPr lang="pl-PL" dirty="0" smtClean="0"/>
              <a:t>	czy zrozumie zdanie:</a:t>
            </a:r>
          </a:p>
          <a:p>
            <a:pPr algn="just">
              <a:buNone/>
            </a:pPr>
            <a:r>
              <a:rPr lang="pl-PL" dirty="0" smtClean="0"/>
              <a:t>	„Pouczam świadka o odpowiedzialności kar-</a:t>
            </a:r>
            <a:r>
              <a:rPr lang="pl-PL" dirty="0" err="1" smtClean="0"/>
              <a:t>nej</a:t>
            </a:r>
            <a:r>
              <a:rPr lang="pl-PL" dirty="0" smtClean="0"/>
              <a:t> za zeznanie nieprawdy lub zatajenie prawdy”?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Cudzoziemiec składa zeznania / wyjaśnienia w obcym dla siebie języku</a:t>
            </a:r>
            <a:endParaRPr lang="pl-PL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l-PL" dirty="0" smtClean="0"/>
              <a:t>Cudzoziemiec informuje tłumacza, że zna język polski i nie trzeba mu tłumaczyć. </a:t>
            </a:r>
          </a:p>
          <a:p>
            <a:pPr algn="just"/>
            <a:r>
              <a:rPr lang="pl-PL" dirty="0" smtClean="0"/>
              <a:t>Należy poinformować sąd, dlaczego nie tłu-</a:t>
            </a:r>
            <a:r>
              <a:rPr lang="pl-PL" dirty="0" err="1" smtClean="0"/>
              <a:t>maczymy</a:t>
            </a:r>
            <a:r>
              <a:rPr lang="pl-PL" dirty="0" smtClean="0"/>
              <a:t>.</a:t>
            </a:r>
          </a:p>
          <a:p>
            <a:pPr algn="just"/>
            <a:r>
              <a:rPr lang="pl-PL" dirty="0" smtClean="0"/>
              <a:t>Gdy cudzoziemiec mówi po polsku, należy przysłuchiwać się jego wypowiedziom, aby w razie potrzeby udzielić mu pomocy.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Cudzoziemiec zna (?) język polski</a:t>
            </a:r>
            <a:endParaRPr lang="pl-PL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l-PL" dirty="0" smtClean="0"/>
              <a:t>Należy stosować taką samą formę </a:t>
            </a:r>
            <a:r>
              <a:rPr lang="pl-PL" dirty="0" err="1" smtClean="0"/>
              <a:t>gramaty-czną</a:t>
            </a:r>
            <a:r>
              <a:rPr lang="pl-PL" dirty="0" smtClean="0"/>
              <a:t>, jakiej użył cudzoziemiec.</a:t>
            </a:r>
          </a:p>
          <a:p>
            <a:pPr algn="just"/>
            <a:r>
              <a:rPr lang="pl-PL" dirty="0" smtClean="0"/>
              <a:t>Oskarżony: „Wtedy pchnąłem go nożem.”</a:t>
            </a:r>
          </a:p>
          <a:p>
            <a:pPr algn="just"/>
            <a:r>
              <a:rPr lang="pl-PL" dirty="0" smtClean="0"/>
              <a:t>Źle: „Wtedy oskarżony pchnął </a:t>
            </a:r>
            <a:r>
              <a:rPr lang="pl-PL" dirty="0" err="1" smtClean="0"/>
              <a:t>pokrzywdzo-nego</a:t>
            </a:r>
            <a:r>
              <a:rPr lang="pl-PL" dirty="0" smtClean="0"/>
              <a:t> nożem.”</a:t>
            </a:r>
          </a:p>
          <a:p>
            <a:pPr algn="just"/>
            <a:r>
              <a:rPr lang="pl-PL" dirty="0" smtClean="0"/>
              <a:t>Dobrze: „Wtedy pchnąłem go nożem.”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Tłumaczyć w pierwszej osobie</a:t>
            </a:r>
            <a:endParaRPr lang="pl-PL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algn="ctr">
              <a:buNone/>
            </a:pPr>
            <a:r>
              <a:rPr lang="pl-PL" sz="6600" dirty="0" smtClean="0"/>
              <a:t>Tłumaczyć tak wiernie, </a:t>
            </a:r>
          </a:p>
          <a:p>
            <a:pPr algn="ctr">
              <a:buNone/>
            </a:pPr>
            <a:r>
              <a:rPr lang="pl-PL" sz="6600" dirty="0" smtClean="0"/>
              <a:t>jak jest to możliwe</a:t>
            </a:r>
            <a:endParaRPr lang="pl-PL" sz="6600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Wierność stylistyczna przekładu:</a:t>
            </a:r>
            <a:endParaRPr lang="pl-PL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pl-PL" dirty="0" smtClean="0"/>
              <a:t>   Wyrok Sądu Najwyższego z 17 X 1980 r.: </a:t>
            </a:r>
          </a:p>
          <a:p>
            <a:pPr algn="just">
              <a:lnSpc>
                <a:spcPct val="150000"/>
              </a:lnSpc>
              <a:buNone/>
            </a:pPr>
            <a:r>
              <a:rPr lang="pl-PL" dirty="0" smtClean="0"/>
              <a:t>	„Dla oceny wartości dowodu, zwłaszcza oso-</a:t>
            </a:r>
            <a:r>
              <a:rPr lang="pl-PL" dirty="0" err="1" smtClean="0"/>
              <a:t>bowego</a:t>
            </a:r>
            <a:r>
              <a:rPr lang="pl-PL" dirty="0" smtClean="0"/>
              <a:t>, ważna jest nie tylko treść wypowie-</a:t>
            </a:r>
            <a:r>
              <a:rPr lang="pl-PL" dirty="0" err="1" smtClean="0"/>
              <a:t>dzi</a:t>
            </a:r>
            <a:r>
              <a:rPr lang="pl-PL" dirty="0" smtClean="0"/>
              <a:t>, lecz także ocena osoby ją wyrażającej, jej właściwości charakteru, zasad, poziomu intelektualnego i moralnego (…)”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Wierność przekładu (c.d.)</a:t>
            </a:r>
            <a:endParaRPr lang="pl-PL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l-PL" dirty="0" smtClean="0"/>
              <a:t>Sąd wydając orzeczenia bierze pod uwagę m.in. osobowość oskarżonego, a ta przejawia się także w sposobie, w jakim ten się </a:t>
            </a:r>
            <a:r>
              <a:rPr lang="pl-PL" dirty="0" err="1" smtClean="0"/>
              <a:t>wypo-wiada</a:t>
            </a:r>
            <a:r>
              <a:rPr lang="pl-PL" dirty="0" smtClean="0"/>
              <a:t>.</a:t>
            </a:r>
          </a:p>
          <a:p>
            <a:pPr algn="just"/>
            <a:r>
              <a:rPr lang="pl-PL" dirty="0" smtClean="0"/>
              <a:t>Należy wiernie oddać nie tylko treść, ale także specyfikę wypowiedzi, tzn. styl, chara-</a:t>
            </a:r>
            <a:r>
              <a:rPr lang="pl-PL" dirty="0" err="1" smtClean="0"/>
              <a:t>kterystyczne</a:t>
            </a:r>
            <a:r>
              <a:rPr lang="pl-PL" dirty="0" smtClean="0"/>
              <a:t> określenia, a nawet </a:t>
            </a:r>
            <a:r>
              <a:rPr lang="pl-PL" dirty="0" err="1" smtClean="0"/>
              <a:t>niezrę-czności</a:t>
            </a:r>
            <a:r>
              <a:rPr lang="pl-PL" dirty="0" smtClean="0"/>
              <a:t> językowe.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Wierność przekładu (c.d.)</a:t>
            </a:r>
            <a:endParaRPr lang="pl-PL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l-PL" dirty="0" smtClean="0"/>
              <a:t>niczego nie dodawać ani nie ujmować</a:t>
            </a:r>
          </a:p>
          <a:p>
            <a:pPr algn="just"/>
            <a:r>
              <a:rPr lang="pl-PL" dirty="0" smtClean="0"/>
              <a:t>nie poprawiać, nie upiększać</a:t>
            </a:r>
          </a:p>
          <a:p>
            <a:pPr algn="just"/>
            <a:r>
              <a:rPr lang="pl-PL" dirty="0" smtClean="0"/>
              <a:t>niepoprawnych wypowiedzi nie tłumaczyć językiem literackim</a:t>
            </a:r>
          </a:p>
          <a:p>
            <a:pPr algn="just"/>
            <a:r>
              <a:rPr lang="pl-PL" dirty="0" smtClean="0"/>
              <a:t>nie stosować terminów prawnych, jeśli prze-słuchiwany ich nie użył</a:t>
            </a:r>
          </a:p>
          <a:p>
            <a:pPr algn="just"/>
            <a:r>
              <a:rPr lang="pl-PL" dirty="0" smtClean="0"/>
              <a:t>niejednoznaczne wypowiedzi muszą pozostać nie-jednoznaczne</a:t>
            </a:r>
          </a:p>
          <a:p>
            <a:pPr algn="just"/>
            <a:r>
              <a:rPr lang="pl-PL" dirty="0" smtClean="0"/>
              <a:t>wulgaryzmy i zwroty obraźliwe tłumaczyć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Wierność przekładu (c.d.)</a:t>
            </a:r>
            <a:endParaRPr lang="pl-PL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Arial" charset="0"/>
              <a:buChar char="•"/>
            </a:pPr>
            <a:r>
              <a:rPr lang="pl-PL" dirty="0" smtClean="0"/>
              <a:t>Organ procesowy zbiera i utrwala dowody, dokonuje ich oceny.</a:t>
            </a:r>
          </a:p>
          <a:p>
            <a:pPr algn="just">
              <a:buFont typeface="Arial" charset="0"/>
              <a:buChar char="•"/>
            </a:pPr>
            <a:r>
              <a:rPr lang="pl-PL" dirty="0" smtClean="0"/>
              <a:t>Dowód osobowy to dowód pochodzący od osoby.</a:t>
            </a:r>
          </a:p>
          <a:p>
            <a:pPr algn="just">
              <a:buFont typeface="Arial" charset="0"/>
              <a:buChar char="•"/>
            </a:pPr>
            <a:r>
              <a:rPr lang="pl-PL" dirty="0" smtClean="0"/>
              <a:t>Źródło dowodu to osoba, od której pochodzi dowód.</a:t>
            </a:r>
          </a:p>
          <a:p>
            <a:pPr algn="just">
              <a:buFont typeface="Arial" charset="0"/>
              <a:buChar char="•"/>
            </a:pPr>
            <a:r>
              <a:rPr lang="pl-PL" dirty="0" smtClean="0"/>
              <a:t>Środkami dowodowymi są m.in.: wyjaśnienia, zeznania, opinia biegłego. 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Postępowanie dowodowe Przeprowadzenie dowodu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  <a:buNone/>
            </a:pPr>
            <a:r>
              <a:rPr lang="pl-PL" dirty="0" smtClean="0"/>
              <a:t>	Sąd może mieć wątpliwość co do wiary-godności zeznań, gdy z protokołu wynika, że nie posiadający wykształcenia świadek </a:t>
            </a:r>
            <a:r>
              <a:rPr lang="pl-PL" dirty="0" err="1" smtClean="0"/>
              <a:t>posłu-giwał</a:t>
            </a:r>
            <a:r>
              <a:rPr lang="pl-PL" dirty="0" smtClean="0"/>
              <a:t> się językiem literackim i stosował mało znane terminy prawne.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Wierność przekładu (c.d.)</a:t>
            </a:r>
            <a:endParaRPr lang="pl-PL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l-PL" dirty="0" smtClean="0"/>
              <a:t>dzielić informacji na ważniejsze i drugo-rzędne (i te ostatnie pomijać lub tłumaczyć mniej dokładnie)</a:t>
            </a:r>
          </a:p>
          <a:p>
            <a:pPr algn="just"/>
            <a:r>
              <a:rPr lang="pl-PL" dirty="0" smtClean="0"/>
              <a:t>podawać w wątpliwość zeznania/wyjaśnienia</a:t>
            </a:r>
          </a:p>
          <a:p>
            <a:pPr algn="just"/>
            <a:r>
              <a:rPr lang="pl-PL" dirty="0" smtClean="0"/>
              <a:t>komentować wypowiedzi cudzoziemca</a:t>
            </a:r>
          </a:p>
          <a:p>
            <a:pPr algn="just"/>
            <a:r>
              <a:rPr lang="pl-PL" dirty="0" smtClean="0"/>
              <a:t>dawać subiektywną ocenę usłyszanego</a:t>
            </a:r>
          </a:p>
          <a:p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Tłumaczowi nie wolno:</a:t>
            </a:r>
            <a:endParaRPr lang="pl-PL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samochód – nie należy: pojazd</a:t>
            </a:r>
          </a:p>
          <a:p>
            <a:r>
              <a:rPr lang="pl-PL" dirty="0" smtClean="0"/>
              <a:t>poszedłem na ul. X – nie: udałem się na ul. X</a:t>
            </a:r>
          </a:p>
          <a:p>
            <a:r>
              <a:rPr lang="pl-PL" dirty="0" smtClean="0"/>
              <a:t>chcę dodać, że … - nie: nadmieniam, że …</a:t>
            </a:r>
          </a:p>
          <a:p>
            <a:r>
              <a:rPr lang="pl-PL" dirty="0" smtClean="0"/>
              <a:t>Y wystrzelił – nie: Y oddał strzał</a:t>
            </a:r>
          </a:p>
          <a:p>
            <a:r>
              <a:rPr lang="pl-PL" dirty="0" smtClean="0"/>
              <a:t>Z nie daje pieniędzy na utrzymanie – nie: Z nie łoży na utrzymanie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Nie zmieniać stylu na „urzędowy”</a:t>
            </a:r>
            <a:endParaRPr lang="pl-PL" dirty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Za zgodą stron – bez (złożenia) przyrzeczenia.</a:t>
            </a:r>
          </a:p>
          <a:p>
            <a:r>
              <a:rPr lang="pl-PL" dirty="0" smtClean="0"/>
              <a:t>Mąż kierował samochodem (siedział za </a:t>
            </a:r>
            <a:r>
              <a:rPr lang="pl-PL" dirty="0" err="1" smtClean="0"/>
              <a:t>kiero-wnicą</a:t>
            </a:r>
            <a:r>
              <a:rPr lang="pl-PL" dirty="0" smtClean="0"/>
              <a:t>).</a:t>
            </a:r>
          </a:p>
          <a:p>
            <a:r>
              <a:rPr lang="pl-PL" dirty="0" smtClean="0"/>
              <a:t>Pozwana jechała z szybkością (mniej więcej) 30-40 km/godz.</a:t>
            </a:r>
          </a:p>
          <a:p>
            <a:r>
              <a:rPr lang="pl-PL" dirty="0" smtClean="0"/>
              <a:t>Powód nie dawał (żadnych) oznak życia.</a:t>
            </a:r>
          </a:p>
          <a:p>
            <a:r>
              <a:rPr lang="pl-PL" dirty="0" smtClean="0"/>
              <a:t>Mąż kazał mu leżeć (nie poruszać się). </a:t>
            </a:r>
          </a:p>
          <a:p>
            <a:r>
              <a:rPr lang="pl-PL" dirty="0" smtClean="0"/>
              <a:t>Nie pamiętam, czy (żeby) pozwana hamowała.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Przykłady niedokładnego tłumaczenia</a:t>
            </a:r>
            <a:endParaRPr lang="pl-PL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pl-PL" dirty="0" smtClean="0"/>
              <a:t>	Jeśli cudzoziemiec nie rozumie języka prawnego, którym posługuje się sąd lub pro-kurator, tłumacz, za zgodą sądu, stara się dostosować przekład do możliwości perce-</a:t>
            </a:r>
            <a:r>
              <a:rPr lang="pl-PL" dirty="0" err="1" smtClean="0"/>
              <a:t>pcyjnych</a:t>
            </a:r>
            <a:r>
              <a:rPr lang="pl-PL" dirty="0" smtClean="0"/>
              <a:t> cudzoziemca.</a:t>
            </a:r>
          </a:p>
          <a:p>
            <a:pPr algn="just">
              <a:buNone/>
            </a:pPr>
            <a:r>
              <a:rPr lang="pl-PL" dirty="0" smtClean="0"/>
              <a:t>	Np. Zamiast: „X zabrał coś w celu </a:t>
            </a:r>
            <a:r>
              <a:rPr lang="pl-PL" dirty="0" err="1" smtClean="0"/>
              <a:t>przywła-szczenia</a:t>
            </a:r>
            <a:r>
              <a:rPr lang="pl-PL" dirty="0" smtClean="0"/>
              <a:t>” można powiedzieć: „X coś ukradł”.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Kiedy zmiana stylu jest dopuszczalna</a:t>
            </a:r>
            <a:endParaRPr lang="pl-PL" dirty="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 algn="just">
              <a:buNone/>
            </a:pPr>
            <a:r>
              <a:rPr lang="pl-PL" dirty="0" smtClean="0"/>
              <a:t>1)	Rosjanin zeznaje: „Widziałem oskarżonego na pierwszym piętrze”.</a:t>
            </a:r>
          </a:p>
          <a:p>
            <a:pPr marL="514350" indent="-514350" algn="just">
              <a:buNone/>
            </a:pPr>
            <a:r>
              <a:rPr lang="pl-PL" dirty="0" smtClean="0"/>
              <a:t>	Tłumacz informuje sąd, że w Rosji piętra numeruje się inaczej niż w Polsce, i </a:t>
            </a:r>
            <a:r>
              <a:rPr lang="pl-PL" dirty="0" err="1" smtClean="0"/>
              <a:t>suge</a:t>
            </a:r>
            <a:r>
              <a:rPr lang="pl-PL" dirty="0" smtClean="0"/>
              <a:t>-ruje, że należałoby wyjaśnić, jak świadek liczył piętra, ponieważ mógł mieć na myśli parter.</a:t>
            </a:r>
          </a:p>
          <a:p>
            <a:pPr marL="514350" indent="-514350" algn="just">
              <a:buNone/>
            </a:pPr>
            <a:r>
              <a:rPr lang="pl-PL" dirty="0" smtClean="0"/>
              <a:t>2)   Literalny przekład: „legal </a:t>
            </a:r>
            <a:r>
              <a:rPr lang="pl-PL" dirty="0" err="1" smtClean="0"/>
              <a:t>aid</a:t>
            </a:r>
            <a:r>
              <a:rPr lang="pl-PL" dirty="0" smtClean="0"/>
              <a:t>” jako „pomoc prawna” wprowadzi cudzoziemca w błąd. Należy dodać komentarz, że chodzi o bez-płatną obronę.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Tłumacz uzupełnia przekład </a:t>
            </a:r>
            <a:br>
              <a:rPr lang="pl-PL" dirty="0" smtClean="0"/>
            </a:br>
            <a:r>
              <a:rPr lang="pl-PL" dirty="0" smtClean="0"/>
              <a:t>swoim komentarzem</a:t>
            </a:r>
            <a:endParaRPr lang="pl-PL" dirty="0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l-PL" dirty="0" smtClean="0"/>
              <a:t>	</a:t>
            </a:r>
          </a:p>
          <a:p>
            <a:pPr algn="just">
              <a:lnSpc>
                <a:spcPct val="150000"/>
              </a:lnSpc>
              <a:buNone/>
            </a:pPr>
            <a:r>
              <a:rPr lang="pl-PL" dirty="0" smtClean="0"/>
              <a:t>	Należy poprosić przewodniczącego o </a:t>
            </a:r>
            <a:r>
              <a:rPr lang="pl-PL" dirty="0" err="1" smtClean="0"/>
              <a:t>zde-finiowanie</a:t>
            </a:r>
            <a:r>
              <a:rPr lang="pl-PL" dirty="0" smtClean="0"/>
              <a:t> terminu, a następnie </a:t>
            </a:r>
            <a:r>
              <a:rPr lang="pl-PL" dirty="0" err="1" smtClean="0"/>
              <a:t>przetłuma-czyć</a:t>
            </a:r>
            <a:r>
              <a:rPr lang="pl-PL" dirty="0" smtClean="0"/>
              <a:t> go przez omówienie.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Tłumacz nie zna terminu prawnego</a:t>
            </a:r>
            <a:endParaRPr lang="pl-PL" dirty="0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pl-PL" dirty="0" smtClean="0"/>
              <a:t>Cudzoziemiec niejasno się wyraził, użył </a:t>
            </a:r>
            <a:r>
              <a:rPr lang="pl-PL" dirty="0" err="1" smtClean="0"/>
              <a:t>dia-lektu</a:t>
            </a:r>
            <a:r>
              <a:rPr lang="pl-PL" dirty="0" smtClean="0"/>
              <a:t>, ma wadę wymowy, mówi cicho itp.</a:t>
            </a:r>
          </a:p>
          <a:p>
            <a:pPr algn="just">
              <a:lnSpc>
                <a:spcPct val="150000"/>
              </a:lnSpc>
            </a:pPr>
            <a:r>
              <a:rPr lang="pl-PL" dirty="0" smtClean="0"/>
              <a:t>Należy poinformować o tym przesłuchującego i po uzyskanie jego zgody odbyć krótką </a:t>
            </a:r>
            <a:r>
              <a:rPr lang="pl-PL" dirty="0" err="1" smtClean="0"/>
              <a:t>roz</a:t>
            </a:r>
            <a:r>
              <a:rPr lang="pl-PL" dirty="0" smtClean="0"/>
              <a:t>-mowę z cudzoziemcem w celu uściślenia </a:t>
            </a:r>
            <a:r>
              <a:rPr lang="pl-PL" dirty="0" err="1" smtClean="0"/>
              <a:t>wypo-wiedzi</a:t>
            </a:r>
            <a:r>
              <a:rPr lang="pl-PL" dirty="0" smtClean="0"/>
              <a:t>.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Tłumacz nie zrozumiał </a:t>
            </a:r>
            <a:br>
              <a:rPr lang="pl-PL" dirty="0" smtClean="0"/>
            </a:br>
            <a:r>
              <a:rPr lang="pl-PL" dirty="0" smtClean="0"/>
              <a:t>wypowiedzi cudzoziemca</a:t>
            </a:r>
            <a:endParaRPr lang="pl-PL" dirty="0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l-PL" dirty="0" smtClean="0"/>
              <a:t>	</a:t>
            </a:r>
          </a:p>
          <a:p>
            <a:pPr>
              <a:lnSpc>
                <a:spcPct val="150000"/>
              </a:lnSpc>
              <a:buNone/>
            </a:pPr>
            <a:r>
              <a:rPr lang="pl-PL" dirty="0" smtClean="0"/>
              <a:t>	Należy niezwłocznie przyznać się do błędu </a:t>
            </a:r>
          </a:p>
          <a:p>
            <a:pPr>
              <a:lnSpc>
                <a:spcPct val="150000"/>
              </a:lnSpc>
              <a:buNone/>
            </a:pPr>
            <a:r>
              <a:rPr lang="pl-PL" dirty="0" smtClean="0"/>
              <a:t>	i podać prawidłowy przekład.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Tłumacz popełnił błąd</a:t>
            </a:r>
            <a:endParaRPr lang="pl-PL" dirty="0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pl-PL" dirty="0" smtClean="0"/>
              <a:t>Wypowiedzi cudzoziemca mogą wywołać u obecnych na sali rozpraw emocje. Opisywane zdarzenia mogą być drastyczne lub zabawne.</a:t>
            </a:r>
          </a:p>
          <a:p>
            <a:pPr algn="just">
              <a:lnSpc>
                <a:spcPct val="150000"/>
              </a:lnSpc>
            </a:pPr>
            <a:r>
              <a:rPr lang="pl-PL" dirty="0" smtClean="0"/>
              <a:t>Np. „W naszym </a:t>
            </a:r>
            <a:r>
              <a:rPr lang="pl-PL" dirty="0" err="1" smtClean="0"/>
              <a:t>sexshopie</a:t>
            </a:r>
            <a:r>
              <a:rPr lang="pl-PL" dirty="0" smtClean="0"/>
              <a:t> tańczyła Simone, ale naprawdę to ona nazywała się Grzegorz Jankowski.”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Nie ujawniać swoich emocji i uczuć</a:t>
            </a:r>
            <a:endParaRPr lang="pl-PL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W. d. to żądanie strony dopuszczenia i prze-prowadzenia dowodu.</a:t>
            </a:r>
          </a:p>
          <a:p>
            <a:r>
              <a:rPr lang="pl-PL" dirty="0" smtClean="0"/>
              <a:t>Jedną z najczęściej przeprowadzanych </a:t>
            </a:r>
            <a:r>
              <a:rPr lang="pl-PL" dirty="0" err="1" smtClean="0"/>
              <a:t>czyn-ności</a:t>
            </a:r>
            <a:r>
              <a:rPr lang="pl-PL" dirty="0" smtClean="0"/>
              <a:t> dowodowych jest przesłuchanie.</a:t>
            </a:r>
          </a:p>
          <a:p>
            <a:r>
              <a:rPr lang="pl-PL" dirty="0" smtClean="0"/>
              <a:t>Obrońca: „Wnoszę o dopuszczenie dowodu z przesłuchania świadka X na okoliczności </a:t>
            </a:r>
            <a:r>
              <a:rPr lang="pl-PL" dirty="0" err="1" smtClean="0"/>
              <a:t>zda-rzenia</a:t>
            </a:r>
            <a:r>
              <a:rPr lang="pl-PL" dirty="0" smtClean="0"/>
              <a:t>, związane z …”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Wniosek dowodowy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 smtClean="0"/>
          </a:p>
          <a:p>
            <a:endParaRPr lang="pl-PL" dirty="0" smtClean="0"/>
          </a:p>
          <a:p>
            <a:r>
              <a:rPr lang="pl-PL" sz="4000" dirty="0" smtClean="0"/>
              <a:t>Nie prowadzić własnego śledztwa.</a:t>
            </a:r>
          </a:p>
          <a:p>
            <a:endParaRPr lang="pl-PL" sz="4000" dirty="0" smtClean="0"/>
          </a:p>
          <a:p>
            <a:r>
              <a:rPr lang="pl-PL" sz="4000" dirty="0" smtClean="0"/>
              <a:t>Nie udzielać porad prawnych.</a:t>
            </a:r>
            <a:endParaRPr lang="pl-PL" sz="4000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dirty="0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17681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pl-PL" dirty="0" smtClean="0"/>
              <a:t>	</a:t>
            </a:r>
          </a:p>
          <a:p>
            <a:pPr algn="just">
              <a:lnSpc>
                <a:spcPct val="150000"/>
              </a:lnSpc>
              <a:buNone/>
            </a:pPr>
            <a:r>
              <a:rPr lang="pl-PL" dirty="0" smtClean="0"/>
              <a:t>	Czasami przesłuchujący informuje tłumacza o celu przesłuchania, tematyce i zagadnieniach, jakie należy wyjaśnić, aby ten w sposób </a:t>
            </a:r>
            <a:r>
              <a:rPr lang="pl-PL" dirty="0" err="1" smtClean="0"/>
              <a:t>świa</a:t>
            </a:r>
            <a:r>
              <a:rPr lang="pl-PL" dirty="0" smtClean="0"/>
              <a:t>-domy pomógł mu osiągnąć zakładany cel przesłuchania.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Przesłuchujący informuje tłumacza </a:t>
            </a:r>
            <a:br>
              <a:rPr lang="pl-PL" dirty="0" smtClean="0"/>
            </a:br>
            <a:r>
              <a:rPr lang="pl-PL" dirty="0" smtClean="0"/>
              <a:t>o celu przesłuchania</a:t>
            </a:r>
            <a:endParaRPr lang="pl-PL" dirty="0"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l-PL" dirty="0" smtClean="0"/>
              <a:t>Przesłuchiwani mogą być niebezpieczni, mogą być też chorzy.</a:t>
            </a:r>
          </a:p>
          <a:p>
            <a:pPr algn="just"/>
            <a:r>
              <a:rPr lang="pl-PL" dirty="0" smtClean="0"/>
              <a:t>Należy poinformować ich, że tłumacz nie jest funkcjonariuszem Policji.</a:t>
            </a:r>
          </a:p>
          <a:p>
            <a:pPr algn="just"/>
            <a:r>
              <a:rPr lang="pl-PL" dirty="0" smtClean="0"/>
              <a:t>Należy zachować w tajemnicy swój adres, nu-mer telefonu i konta bankowego.</a:t>
            </a:r>
          </a:p>
          <a:p>
            <a:pPr algn="just"/>
            <a:r>
              <a:rPr lang="pl-PL" dirty="0" smtClean="0"/>
              <a:t>Gdy podejrzany prosi o przysługę, to przed ewentualnym jej spełnieniem należy uzyskać zgodę przesłuchującego.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Zachować ostrożność</a:t>
            </a:r>
            <a:endParaRPr lang="pl-PL" dirty="0"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PRZESŁUCHANIE CUDZOZIEMCA W CHARAKTERZE ŚWIADKA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 dirty="0" smtClean="0"/>
          </a:p>
          <a:p>
            <a:r>
              <a:rPr lang="pl-PL" dirty="0" smtClean="0"/>
              <a:t>Scenariusz przesłuchania</a:t>
            </a:r>
            <a:endParaRPr lang="pl-PL" dirty="0"/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l-PL" dirty="0" smtClean="0"/>
              <a:t>wpisanie do protokołu imienia, nazwiska, wieku, zajęcia i miejsca zamieszkania </a:t>
            </a:r>
            <a:r>
              <a:rPr lang="pl-PL" dirty="0" err="1" smtClean="0"/>
              <a:t>świad</a:t>
            </a:r>
            <a:r>
              <a:rPr lang="pl-PL" dirty="0" smtClean="0"/>
              <a:t>-ka</a:t>
            </a:r>
          </a:p>
          <a:p>
            <a:pPr algn="just"/>
            <a:r>
              <a:rPr lang="pl-PL" dirty="0" smtClean="0"/>
              <a:t>pytanie o karalność za zeznanie nieprawdy </a:t>
            </a:r>
          </a:p>
          <a:p>
            <a:pPr algn="just">
              <a:buNone/>
            </a:pPr>
            <a:r>
              <a:rPr lang="pl-PL" dirty="0" smtClean="0"/>
              <a:t>	lub zatajenie prawdy</a:t>
            </a:r>
          </a:p>
          <a:p>
            <a:pPr algn="just"/>
            <a:r>
              <a:rPr lang="pl-PL" dirty="0" smtClean="0"/>
              <a:t>pytanie o stosunek do stron</a:t>
            </a:r>
          </a:p>
          <a:p>
            <a:pPr algn="just">
              <a:buNone/>
            </a:pPr>
            <a:r>
              <a:rPr lang="pl-PL" dirty="0" smtClean="0"/>
              <a:t>	</a:t>
            </a:r>
          </a:p>
          <a:p>
            <a:pPr algn="just">
              <a:buNone/>
            </a:pPr>
            <a:r>
              <a:rPr lang="pl-PL" dirty="0" smtClean="0"/>
              <a:t>	W toku całego przesłuchania osoba </a:t>
            </a:r>
            <a:r>
              <a:rPr lang="pl-PL" dirty="0" err="1" smtClean="0"/>
              <a:t>przesłu-chująca</a:t>
            </a:r>
            <a:r>
              <a:rPr lang="pl-PL" dirty="0" smtClean="0"/>
              <a:t> sporządza protokół.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1. Część wstępna przesłuchania</a:t>
            </a:r>
            <a:endParaRPr lang="pl-PL" dirty="0"/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l-PL" dirty="0" smtClean="0"/>
              <a:t>krótkie przesłuchanie na temat pobytu </a:t>
            </a:r>
            <a:r>
              <a:rPr lang="pl-PL" dirty="0" err="1" smtClean="0"/>
              <a:t>cu-dzoziemca</a:t>
            </a:r>
            <a:r>
              <a:rPr lang="pl-PL" dirty="0" smtClean="0"/>
              <a:t> w Polsce</a:t>
            </a:r>
          </a:p>
          <a:p>
            <a:pPr algn="just"/>
            <a:r>
              <a:rPr lang="pl-PL" dirty="0" smtClean="0"/>
              <a:t>zadanie ogólnego pytania: „Co pan/pani może powiedzieć w tej sprawie?”</a:t>
            </a:r>
          </a:p>
          <a:p>
            <a:pPr algn="just"/>
            <a:r>
              <a:rPr lang="pl-PL" dirty="0" smtClean="0"/>
              <a:t>swobodna (spontaniczna) wypowiedź świadka na temat zdarzenia</a:t>
            </a:r>
          </a:p>
          <a:p>
            <a:pPr algn="just"/>
            <a:r>
              <a:rPr lang="pl-PL" dirty="0" smtClean="0"/>
              <a:t>pytania mające na celu uzupełnienie, </a:t>
            </a:r>
            <a:r>
              <a:rPr lang="pl-PL" dirty="0" err="1" smtClean="0"/>
              <a:t>wyja-śnienie</a:t>
            </a:r>
            <a:r>
              <a:rPr lang="pl-PL" dirty="0" smtClean="0"/>
              <a:t> niejasności lub kontrolę zeznań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2. Przesłuchanie właściwe</a:t>
            </a:r>
            <a:endParaRPr lang="pl-PL" dirty="0"/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Arial" charset="0"/>
              <a:buChar char="•"/>
            </a:pPr>
            <a:r>
              <a:rPr lang="pl-PL" dirty="0" smtClean="0"/>
              <a:t>formuła końcowa: „To wszystko, co mogę ze-znać/wyjaśnić w tej sprawie.”</a:t>
            </a:r>
          </a:p>
          <a:p>
            <a:pPr algn="just"/>
            <a:r>
              <a:rPr lang="pl-PL" dirty="0" smtClean="0"/>
              <a:t>przekład treści protokołu na język obcy</a:t>
            </a:r>
          </a:p>
          <a:p>
            <a:pPr algn="just"/>
            <a:r>
              <a:rPr lang="pl-PL" dirty="0" smtClean="0"/>
              <a:t>oświadczenie świadka, że odczytano mu pro-</a:t>
            </a:r>
            <a:r>
              <a:rPr lang="pl-PL" dirty="0" err="1" smtClean="0"/>
              <a:t>tokół</a:t>
            </a:r>
            <a:r>
              <a:rPr lang="pl-PL" dirty="0" smtClean="0"/>
              <a:t> w przekładzie na język x i że treść protokołu jest zgodna z jego zezna-</a:t>
            </a:r>
            <a:r>
              <a:rPr lang="pl-PL" dirty="0" err="1" smtClean="0"/>
              <a:t>niami</a:t>
            </a:r>
            <a:r>
              <a:rPr lang="pl-PL" dirty="0" smtClean="0"/>
              <a:t>/wyjaśnieniami</a:t>
            </a:r>
          </a:p>
          <a:p>
            <a:pPr algn="just"/>
            <a:r>
              <a:rPr lang="pl-PL" dirty="0" smtClean="0"/>
              <a:t>ewentualne poprawki i uzupełnienia w tekście</a:t>
            </a:r>
          </a:p>
          <a:p>
            <a:pPr algn="just"/>
            <a:r>
              <a:rPr lang="pl-PL" dirty="0" smtClean="0"/>
              <a:t>złożenie podpisów</a:t>
            </a:r>
          </a:p>
          <a:p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3. Część końcowa przesłuchania</a:t>
            </a:r>
            <a:endParaRPr lang="pl-PL" dirty="0"/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pl-PL" dirty="0" smtClean="0"/>
          </a:p>
          <a:p>
            <a:r>
              <a:rPr lang="pl-PL" dirty="0" smtClean="0"/>
              <a:t>Poznański, J. (2009), Przesłuchanie cudzoziemca w charakterze świadka”, w: Lingua legis 17, str. 86-92</a:t>
            </a:r>
          </a:p>
          <a:p>
            <a:endParaRPr lang="pl-PL" dirty="0" smtClean="0"/>
          </a:p>
          <a:p>
            <a:r>
              <a:rPr lang="pl-PL" dirty="0" smtClean="0"/>
              <a:t>Poznański, J. (2007), Tłumacz w </a:t>
            </a:r>
            <a:r>
              <a:rPr lang="pl-PL" smtClean="0"/>
              <a:t>postępo-waniu</a:t>
            </a:r>
            <a:r>
              <a:rPr lang="pl-PL" dirty="0" smtClean="0"/>
              <a:t> karnym, Warszawa, </a:t>
            </a:r>
            <a:r>
              <a:rPr lang="pl-PL" dirty="0" err="1" smtClean="0"/>
              <a:t>Translegis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Kodeks karny:</a:t>
            </a:r>
          </a:p>
          <a:p>
            <a:pPr>
              <a:buNone/>
            </a:pPr>
            <a:r>
              <a:rPr lang="pl-PL" dirty="0" smtClean="0"/>
              <a:t>	art. 233. § 1 </a:t>
            </a:r>
          </a:p>
          <a:p>
            <a:r>
              <a:rPr lang="pl-PL" dirty="0" smtClean="0"/>
              <a:t>Kodeks postępowania karnego:</a:t>
            </a:r>
          </a:p>
          <a:p>
            <a:pPr>
              <a:buNone/>
            </a:pPr>
            <a:r>
              <a:rPr lang="pl-PL" dirty="0" smtClean="0"/>
              <a:t>	art. 171. § 1,   art. 177. § 1 i 1a, </a:t>
            </a:r>
          </a:p>
          <a:p>
            <a:pPr>
              <a:buNone/>
            </a:pPr>
            <a:r>
              <a:rPr lang="pl-PL" dirty="0" smtClean="0"/>
              <a:t>	art. 178,  art. 182. § 1,   art. 183. § 1 i 2, </a:t>
            </a:r>
          </a:p>
          <a:p>
            <a:pPr>
              <a:buNone/>
            </a:pPr>
            <a:r>
              <a:rPr lang="pl-PL" dirty="0" smtClean="0"/>
              <a:t>	art. 184. § 1,   art. 185,   art. 188. § 1, </a:t>
            </a:r>
          </a:p>
          <a:p>
            <a:pPr>
              <a:buNone/>
            </a:pPr>
            <a:r>
              <a:rPr lang="pl-PL" dirty="0" smtClean="0"/>
              <a:t>	art. 190. § 1,   art. 191. § 1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Przepisy k.k. i k.p.k. dotyczące przesłuchań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pl-PL" dirty="0" smtClean="0"/>
          </a:p>
          <a:p>
            <a:pPr>
              <a:buNone/>
            </a:pPr>
            <a:r>
              <a:rPr lang="pl-PL" dirty="0" smtClean="0"/>
              <a:t>	Kto, składając </a:t>
            </a:r>
            <a:r>
              <a:rPr lang="pl-PL" b="1" dirty="0" smtClean="0"/>
              <a:t>zeznanie</a:t>
            </a:r>
            <a:r>
              <a:rPr lang="pl-PL" dirty="0" smtClean="0"/>
              <a:t> mające służyć za do-wód w postępowaniu sądowym (…), zeznaje nieprawdę lub zataja prawdę,</a:t>
            </a:r>
          </a:p>
          <a:p>
            <a:pPr>
              <a:buNone/>
            </a:pPr>
            <a:r>
              <a:rPr lang="pl-PL" dirty="0" smtClean="0"/>
              <a:t>	podlega karze pozbawienia wolności do lat 8.</a:t>
            </a:r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r>
              <a:rPr lang="pl-PL" dirty="0"/>
              <a:t>	</a:t>
            </a:r>
            <a:r>
              <a:rPr lang="pl-PL" b="1" dirty="0" smtClean="0"/>
              <a:t>Fałszywe tłumaczenie </a:t>
            </a:r>
            <a:r>
              <a:rPr lang="pl-PL" dirty="0" smtClean="0"/>
              <a:t>– do lat 10.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Art. </a:t>
            </a:r>
            <a:r>
              <a:rPr lang="pl-PL" smtClean="0"/>
              <a:t>233  </a:t>
            </a:r>
            <a:r>
              <a:rPr lang="pl-PL" dirty="0" smtClean="0"/>
              <a:t>k.k.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pl-PL" dirty="0" smtClean="0"/>
              <a:t>	§ 1. Osobie przesłuchiwanej należy umożliwić </a:t>
            </a:r>
            <a:r>
              <a:rPr lang="pl-PL" b="1" dirty="0" smtClean="0"/>
              <a:t>swobodne wypowiedzenie się </a:t>
            </a:r>
            <a:r>
              <a:rPr lang="pl-PL" dirty="0" smtClean="0"/>
              <a:t>w granicach określonych celem danej czynności, a dopiero następnie można zadawać pytania zmierza-</a:t>
            </a:r>
            <a:r>
              <a:rPr lang="pl-PL" dirty="0" err="1" smtClean="0"/>
              <a:t>jące</a:t>
            </a:r>
            <a:r>
              <a:rPr lang="pl-PL" dirty="0" smtClean="0"/>
              <a:t> do uzupełnienia, wyjaśnienia lub kontroli wypowiedzi.</a:t>
            </a:r>
          </a:p>
          <a:p>
            <a:pPr algn="just">
              <a:buNone/>
            </a:pPr>
            <a:r>
              <a:rPr lang="pl-PL" dirty="0" smtClean="0"/>
              <a:t>	§ 4. Nie wolno zadawać pytań sugerujących osobie przesłuchiwanej treść odpowiedzi.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Art. 171 k.p.k.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ol">
  <a:themeElements>
    <a:clrScheme name="Hol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Hol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Hol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689</TotalTime>
  <Words>1596</Words>
  <Application>Microsoft Office PowerPoint</Application>
  <PresentationFormat>Pokaz na ekranie (4:3)</PresentationFormat>
  <Paragraphs>287</Paragraphs>
  <Slides>67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67</vt:i4>
      </vt:variant>
    </vt:vector>
  </HeadingPairs>
  <TitlesOfParts>
    <vt:vector size="68" baseType="lpstr">
      <vt:lpstr>Hol</vt:lpstr>
      <vt:lpstr>PRZESŁUCHANIE CUDZOZIEMCA  W POSTĘPOWANIU KARNYM  Janusz Poznański, PT TEPIS</vt:lpstr>
      <vt:lpstr>Prezentacja programu PowerPoint</vt:lpstr>
      <vt:lpstr>P L A N</vt:lpstr>
      <vt:lpstr>Cele przesłuchania</vt:lpstr>
      <vt:lpstr>Postępowanie dowodowe Przeprowadzenie dowodu</vt:lpstr>
      <vt:lpstr>Wniosek dowodowy</vt:lpstr>
      <vt:lpstr>Przepisy k.k. i k.p.k. dotyczące przesłuchań</vt:lpstr>
      <vt:lpstr>Art. 233  k.k.</vt:lpstr>
      <vt:lpstr>Art. 171 k.p.k.</vt:lpstr>
      <vt:lpstr>Art. 177 k.p.k.</vt:lpstr>
      <vt:lpstr>Art. 178 k.p.k.</vt:lpstr>
      <vt:lpstr>Art. 182 k.p.k.</vt:lpstr>
      <vt:lpstr>Art. 183 k.p.k.</vt:lpstr>
      <vt:lpstr>Art. 184 k.p.k.</vt:lpstr>
      <vt:lpstr>Art. 185 k.p.k.</vt:lpstr>
      <vt:lpstr>Art. 188 k.p.k.</vt:lpstr>
      <vt:lpstr>Art. 190 k.p.k.</vt:lpstr>
      <vt:lpstr>Art. 191 k.p.k.</vt:lpstr>
      <vt:lpstr>Art. 191 k.p.k. (c.d.)</vt:lpstr>
      <vt:lpstr>Cudzoziemiec może być przesłuchiwany:</vt:lpstr>
      <vt:lpstr>Zeznania a wyjaśnienia</vt:lpstr>
      <vt:lpstr>Przesłuchanie przeprowadza:</vt:lpstr>
      <vt:lpstr>Czynności, podczas których prze-prowadzane są przesłuchania</vt:lpstr>
      <vt:lpstr>Przesłuchanie na odległość  (art. 177 § 1a k.p.k.)</vt:lpstr>
      <vt:lpstr>Uczestnicy postępowania karnego posługują się nast. stylami:</vt:lpstr>
      <vt:lpstr>Przygotowanie się do przekładu przesłuchań podczas rozpr. sąd.</vt:lpstr>
      <vt:lpstr>Tłumacz podlega wyłączeniu  od udziału w sprawie, gdy:</vt:lpstr>
      <vt:lpstr>Wyłączenie tłumacza (c.d.)</vt:lpstr>
      <vt:lpstr>Różnice w systemach prawnych</vt:lpstr>
      <vt:lpstr>Źródła prawidłowej obcojęzycznej terminologii i frazeologii prawnej</vt:lpstr>
      <vt:lpstr>Prezentacja programu PowerPoint</vt:lpstr>
      <vt:lpstr>Tłumaczenie konsekutywne (następcze)</vt:lpstr>
      <vt:lpstr>Tłumaczenie symultaniczne szeptane (równoczesne)</vt:lpstr>
      <vt:lpstr>Tłumaczenie a vista (ustne tłumaczenie „z kartki”)</vt:lpstr>
      <vt:lpstr>Pouczenia prawne</vt:lpstr>
      <vt:lpstr>Protokół przesłuchania</vt:lpstr>
      <vt:lpstr>Redagowanie zeznań i wyjaśnień</vt:lpstr>
      <vt:lpstr>Wypowiedzi są przerywane na tłumaczenie i protokołowanie</vt:lpstr>
      <vt:lpstr>Czy cudzoziemiec dobrze nas rozumie?</vt:lpstr>
      <vt:lpstr>Wypowiedź cudzoziemca  nie jest jasna</vt:lpstr>
      <vt:lpstr>Niejasna wypowiedź (c.d.)</vt:lpstr>
      <vt:lpstr>Trudności wynikające z różnic kulturowych i cywilizacyjnych</vt:lpstr>
      <vt:lpstr>Cudzoziemiec składa zeznania / wyjaśnienia w obcym dla siebie języku</vt:lpstr>
      <vt:lpstr>Cudzoziemiec zna (?) język polski</vt:lpstr>
      <vt:lpstr>Tłumaczyć w pierwszej osobie</vt:lpstr>
      <vt:lpstr>Wierność stylistyczna przekładu:</vt:lpstr>
      <vt:lpstr>Wierność przekładu (c.d.)</vt:lpstr>
      <vt:lpstr>Wierność przekładu (c.d.)</vt:lpstr>
      <vt:lpstr>Wierność przekładu (c.d.)</vt:lpstr>
      <vt:lpstr>Wierność przekładu (c.d.)</vt:lpstr>
      <vt:lpstr>Tłumaczowi nie wolno:</vt:lpstr>
      <vt:lpstr>Nie zmieniać stylu na „urzędowy”</vt:lpstr>
      <vt:lpstr>Przykłady niedokładnego tłumaczenia</vt:lpstr>
      <vt:lpstr>Kiedy zmiana stylu jest dopuszczalna</vt:lpstr>
      <vt:lpstr>Tłumacz uzupełnia przekład  swoim komentarzem</vt:lpstr>
      <vt:lpstr>Tłumacz nie zna terminu prawnego</vt:lpstr>
      <vt:lpstr>Tłumacz nie zrozumiał  wypowiedzi cudzoziemca</vt:lpstr>
      <vt:lpstr>Tłumacz popełnił błąd</vt:lpstr>
      <vt:lpstr>Nie ujawniać swoich emocji i uczuć</vt:lpstr>
      <vt:lpstr>Prezentacja programu PowerPoint</vt:lpstr>
      <vt:lpstr>Przesłuchujący informuje tłumacza  o celu przesłuchania</vt:lpstr>
      <vt:lpstr>Zachować ostrożność</vt:lpstr>
      <vt:lpstr>PRZESŁUCHANIE CUDZOZIEMCA W CHARAKTERZE ŚWIADKA</vt:lpstr>
      <vt:lpstr>1. Część wstępna przesłuchania</vt:lpstr>
      <vt:lpstr>2. Przesłuchanie właściwe</vt:lpstr>
      <vt:lpstr>3. Część końcowa przesłuchania</vt:lpstr>
      <vt:lpstr>Prezentacja programu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UDZIAŁ TŁUMACZA  W PRZESŁUCHANIU CUDZOZIEMCA W POSTĘPOWANIU KARNYM</dc:title>
  <dc:creator>Janusz Poznański</dc:creator>
  <cp:lastModifiedBy>Janusz Poznański</cp:lastModifiedBy>
  <cp:revision>229</cp:revision>
  <dcterms:created xsi:type="dcterms:W3CDTF">2010-02-12T18:23:20Z</dcterms:created>
  <dcterms:modified xsi:type="dcterms:W3CDTF">2016-10-10T10:30:56Z</dcterms:modified>
</cp:coreProperties>
</file>