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24" r:id="rId1"/>
  </p:sldMasterIdLst>
  <p:notesMasterIdLst>
    <p:notesMasterId r:id="rId34"/>
  </p:notesMasterIdLst>
  <p:sldIdLst>
    <p:sldId id="258" r:id="rId2"/>
    <p:sldId id="301" r:id="rId3"/>
    <p:sldId id="302" r:id="rId4"/>
    <p:sldId id="259" r:id="rId5"/>
    <p:sldId id="261" r:id="rId6"/>
    <p:sldId id="298" r:id="rId7"/>
    <p:sldId id="299" r:id="rId8"/>
    <p:sldId id="300" r:id="rId9"/>
    <p:sldId id="262" r:id="rId10"/>
    <p:sldId id="263" r:id="rId11"/>
    <p:sldId id="264" r:id="rId12"/>
    <p:sldId id="265" r:id="rId13"/>
    <p:sldId id="266" r:id="rId14"/>
    <p:sldId id="268" r:id="rId15"/>
    <p:sldId id="267" r:id="rId16"/>
    <p:sldId id="269" r:id="rId17"/>
    <p:sldId id="270" r:id="rId18"/>
    <p:sldId id="271" r:id="rId19"/>
    <p:sldId id="272" r:id="rId20"/>
    <p:sldId id="273" r:id="rId21"/>
    <p:sldId id="274" r:id="rId22"/>
    <p:sldId id="275" r:id="rId23"/>
    <p:sldId id="276" r:id="rId24"/>
    <p:sldId id="277" r:id="rId25"/>
    <p:sldId id="278" r:id="rId26"/>
    <p:sldId id="279" r:id="rId27"/>
    <p:sldId id="280" r:id="rId28"/>
    <p:sldId id="281" r:id="rId29"/>
    <p:sldId id="282" r:id="rId30"/>
    <p:sldId id="283" r:id="rId31"/>
    <p:sldId id="284" r:id="rId32"/>
    <p:sldId id="297" r:id="rId33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833" autoAdjust="0"/>
    <p:restoredTop sz="94660" autoAdjust="0"/>
  </p:normalViewPr>
  <p:slideViewPr>
    <p:cSldViewPr>
      <p:cViewPr varScale="1">
        <p:scale>
          <a:sx n="78" d="100"/>
          <a:sy n="78" d="100"/>
        </p:scale>
        <p:origin x="-300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5A3F63E-53B7-4FF2-805D-5A348236D27F}" type="datetimeFigureOut">
              <a:rPr lang="pl-PL" smtClean="0"/>
              <a:pPr/>
              <a:t>2015-05-16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539E432-DB09-4242-98C4-73A5FB2F1A03}" type="slidenum">
              <a:rPr lang="pl-PL" smtClean="0"/>
              <a:pPr/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ytuł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22" name="Podtytuł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pl-PL" smtClean="0"/>
              <a:t>Kliknij, aby edytować styl wzorca podtytułu</a:t>
            </a:r>
            <a:endParaRPr kumimoji="0" lang="en-US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2AD682E-31B5-4EF1-AC30-7EB935DB7434}" type="datetime1">
              <a:rPr lang="pl-PL" smtClean="0"/>
              <a:pPr/>
              <a:t>2015-05-16</a:t>
            </a:fld>
            <a:endParaRPr lang="pl-PL"/>
          </a:p>
        </p:txBody>
      </p:sp>
      <p:sp>
        <p:nvSpPr>
          <p:cNvPr id="20" name="Symbol zastępczy stopki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10" name="Symbol zastępczy numeru slajdu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73C910C-6358-4C77-A55F-5FC050F7471B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8" name="Elipsa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Elipsa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811B4E6-164D-4B28-AA35-B3652B8AB3F5}" type="datetime1">
              <a:rPr lang="pl-PL" smtClean="0"/>
              <a:pPr/>
              <a:t>2015-05-16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73C910C-6358-4C77-A55F-5FC050F7471B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A0C89D4-D27E-4BE0-AB4A-248D65335B46}" type="datetime1">
              <a:rPr lang="pl-PL" smtClean="0"/>
              <a:pPr/>
              <a:t>2015-05-16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73C910C-6358-4C77-A55F-5FC050F7471B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A7AC298-7E9F-49F4-B35D-0779557DA1B5}" type="datetime1">
              <a:rPr lang="pl-PL" smtClean="0"/>
              <a:pPr/>
              <a:t>2015-05-16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73C910C-6358-4C77-A55F-5FC050F7471B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rostokąt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4E8E4C5-053E-4B38-AC54-E453D2E99BDE}" type="datetime1">
              <a:rPr lang="pl-PL" smtClean="0"/>
              <a:pPr/>
              <a:t>2015-05-16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73C910C-6358-4C77-A55F-5FC050F7471B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10" name="Prostokąt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Elipsa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Elipsa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25112B6-8B8A-4FA3-9D23-D9FA17CDA4EA}" type="datetime1">
              <a:rPr lang="pl-PL" smtClean="0"/>
              <a:pPr/>
              <a:t>2015-05-16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73C910C-6358-4C77-A55F-5FC050F7471B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5" name="Symbol zastępczy zawartości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E9B4E93-08B2-47B7-943C-FC3334B15576}" type="datetime1">
              <a:rPr lang="pl-PL" smtClean="0"/>
              <a:pPr/>
              <a:t>2015-05-16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73C910C-6358-4C77-A55F-5FC050F7471B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A41B1C5-3340-46D0-8331-3690C814C64E}" type="datetime1">
              <a:rPr lang="pl-PL" smtClean="0"/>
              <a:pPr/>
              <a:t>2015-05-16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73C910C-6358-4C77-A55F-5FC050F7471B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rostokąt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69C5694-2D3E-481D-BEF2-E0CA3AC9C1E1}" type="datetime1">
              <a:rPr lang="pl-PL" smtClean="0"/>
              <a:pPr/>
              <a:t>2015-05-16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73C910C-6358-4C77-A55F-5FC050F7471B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6" name="Prostokąt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AA9F140-9F8D-4167-A3AC-8B560B8AC4F8}" type="datetime1">
              <a:rPr lang="pl-PL" smtClean="0"/>
              <a:pPr/>
              <a:t>2015-05-16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73C910C-6358-4C77-A55F-5FC050F7471B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DC18723-3DAD-4B25-A0BD-0FFDD77B69B4}" type="datetime1">
              <a:rPr lang="pl-PL" smtClean="0"/>
              <a:pPr/>
              <a:t>2015-05-16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73C910C-6358-4C77-A55F-5FC050F7471B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8" name="Prostokąt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pl-PL" smtClean="0"/>
              <a:t>Kliknij ikonę, aby dodać obraz</a:t>
            </a:r>
            <a:endParaRPr kumimoji="0" lang="en-US" dirty="0"/>
          </a:p>
        </p:txBody>
      </p:sp>
      <p:sp>
        <p:nvSpPr>
          <p:cNvPr id="9" name="Schemat blokowy: proce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Schemat blokowy: proce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Wycinek koła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Elipsa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Pierścień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Prostokąt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Symbol zastępczy tytułu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9" name="Symbol zastępczy tekstu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  <a:p>
            <a:pPr lvl="1" eaLnBrk="1" latinLnBrk="0" hangingPunct="1"/>
            <a:r>
              <a:rPr kumimoji="0" lang="pl-PL" smtClean="0"/>
              <a:t>Drugi poziom</a:t>
            </a:r>
          </a:p>
          <a:p>
            <a:pPr lvl="2" eaLnBrk="1" latinLnBrk="0" hangingPunct="1"/>
            <a:r>
              <a:rPr kumimoji="0" lang="pl-PL" smtClean="0"/>
              <a:t>Trzeci poziom</a:t>
            </a:r>
          </a:p>
          <a:p>
            <a:pPr lvl="3" eaLnBrk="1" latinLnBrk="0" hangingPunct="1"/>
            <a:r>
              <a:rPr kumimoji="0" lang="pl-PL" smtClean="0"/>
              <a:t>Czwarty poziom</a:t>
            </a:r>
          </a:p>
          <a:p>
            <a:pPr lvl="4" eaLnBrk="1" latinLnBrk="0" hangingPunct="1"/>
            <a:r>
              <a:rPr kumimoji="0" lang="pl-PL" smtClean="0"/>
              <a:t>Piąty poziom</a:t>
            </a:r>
            <a:endParaRPr kumimoji="0" lang="en-US"/>
          </a:p>
        </p:txBody>
      </p:sp>
      <p:sp>
        <p:nvSpPr>
          <p:cNvPr id="24" name="Symbol zastępczy daty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21878196-A07E-4731-BFDA-6AFFDB71F6C2}" type="datetime1">
              <a:rPr lang="pl-PL" smtClean="0"/>
              <a:pPr/>
              <a:t>2015-05-16</a:t>
            </a:fld>
            <a:endParaRPr lang="pl-PL"/>
          </a:p>
        </p:txBody>
      </p:sp>
      <p:sp>
        <p:nvSpPr>
          <p:cNvPr id="10" name="Symbol zastępczy stopki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pl-PL"/>
          </a:p>
        </p:txBody>
      </p:sp>
      <p:sp>
        <p:nvSpPr>
          <p:cNvPr id="22" name="Symbol zastępczy numeru slajdu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473C910C-6358-4C77-A55F-5FC050F7471B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15" name="Prostokąt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25" r:id="rId1"/>
    <p:sldLayoutId id="2147483926" r:id="rId2"/>
    <p:sldLayoutId id="2147483927" r:id="rId3"/>
    <p:sldLayoutId id="2147483928" r:id="rId4"/>
    <p:sldLayoutId id="2147483929" r:id="rId5"/>
    <p:sldLayoutId id="2147483930" r:id="rId6"/>
    <p:sldLayoutId id="2147483931" r:id="rId7"/>
    <p:sldLayoutId id="2147483932" r:id="rId8"/>
    <p:sldLayoutId id="2147483933" r:id="rId9"/>
    <p:sldLayoutId id="2147483934" r:id="rId10"/>
    <p:sldLayoutId id="2147483935" r:id="rId11"/>
  </p:sldLayoutIdLst>
  <p:hf hdr="0" dt="0"/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         KULTURA JĘZYKA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pl-PL" b="1" dirty="0" smtClean="0"/>
              <a:t>umiejętność </a:t>
            </a:r>
            <a:r>
              <a:rPr lang="pl-PL" b="1" dirty="0"/>
              <a:t>mówienia i pisania</a:t>
            </a:r>
            <a:r>
              <a:rPr lang="pl-PL" dirty="0"/>
              <a:t> </a:t>
            </a:r>
            <a:endParaRPr lang="pl-PL" dirty="0" smtClean="0"/>
          </a:p>
          <a:p>
            <a:pPr algn="ctr">
              <a:buNone/>
            </a:pPr>
            <a:r>
              <a:rPr lang="pl-PL" dirty="0" smtClean="0"/>
              <a:t>    poprawnego </a:t>
            </a:r>
            <a:r>
              <a:rPr lang="pl-PL" dirty="0"/>
              <a:t>i sprawnego, czyli zgodnego </a:t>
            </a:r>
            <a:r>
              <a:rPr lang="pl-PL" dirty="0" smtClean="0"/>
              <a:t>z przyjętymi </a:t>
            </a:r>
            <a:r>
              <a:rPr lang="pl-PL" dirty="0"/>
              <a:t>w danej społeczności regułami (normami) językowymi i wzorcami </a:t>
            </a:r>
            <a:r>
              <a:rPr lang="pl-PL" dirty="0" smtClean="0"/>
              <a:t>stylistycznymi</a:t>
            </a:r>
          </a:p>
          <a:p>
            <a:pPr>
              <a:buFont typeface="Wingdings" pitchFamily="2" charset="2"/>
              <a:buChar char="Ø"/>
            </a:pPr>
            <a:r>
              <a:rPr lang="pl-PL" sz="3000" i="1" dirty="0" smtClean="0"/>
              <a:t>poprawność językowa</a:t>
            </a:r>
          </a:p>
          <a:p>
            <a:pPr>
              <a:buFont typeface="Wingdings" pitchFamily="2" charset="2"/>
              <a:buChar char="Ø"/>
            </a:pPr>
            <a:r>
              <a:rPr lang="pl-PL" sz="3000" i="1" dirty="0" smtClean="0"/>
              <a:t>sprawność językowa</a:t>
            </a:r>
          </a:p>
          <a:p>
            <a:pPr>
              <a:buFont typeface="Wingdings" pitchFamily="2" charset="2"/>
              <a:buChar char="Ø"/>
            </a:pPr>
            <a:r>
              <a:rPr lang="pl-PL" sz="3000" i="1" dirty="0" smtClean="0"/>
              <a:t>etyka słowa</a:t>
            </a:r>
          </a:p>
          <a:p>
            <a:pPr>
              <a:buFont typeface="Wingdings" pitchFamily="2" charset="2"/>
              <a:buChar char="Ø"/>
            </a:pPr>
            <a:r>
              <a:rPr lang="pl-PL" sz="3000" i="1" dirty="0" smtClean="0"/>
              <a:t>estetyka </a:t>
            </a:r>
          </a:p>
          <a:p>
            <a:pPr algn="ctr">
              <a:buNone/>
            </a:pPr>
            <a:endParaRPr lang="pl-PL" dirty="0"/>
          </a:p>
          <a:p>
            <a:pPr>
              <a:buNone/>
            </a:pPr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dirty="0" smtClean="0"/>
              <a:t>1/32</a:t>
            </a:r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68412"/>
          </a:xfrm>
        </p:spPr>
        <p:txBody>
          <a:bodyPr>
            <a:normAutofit fontScale="90000"/>
          </a:bodyPr>
          <a:lstStyle/>
          <a:p>
            <a:pPr algn="l"/>
            <a:r>
              <a:rPr lang="pl-PL" b="1" dirty="0" smtClean="0"/>
              <a:t>             Względy semantyczne</a:t>
            </a:r>
            <a:br>
              <a:rPr lang="pl-PL" b="1" dirty="0" smtClean="0"/>
            </a:br>
            <a:r>
              <a:rPr lang="pl-PL" b="1" dirty="0" smtClean="0"/>
              <a:t>      </a:t>
            </a:r>
            <a:r>
              <a:rPr lang="pl-PL" sz="3100" i="1" dirty="0" smtClean="0">
                <a:solidFill>
                  <a:srgbClr val="0070C0"/>
                </a:solidFill>
              </a:rPr>
              <a:t>Proszę postawić przecinki w poniższych zdaniach, tak</a:t>
            </a:r>
            <a:br>
              <a:rPr lang="pl-PL" sz="3100" i="1" dirty="0" smtClean="0">
                <a:solidFill>
                  <a:srgbClr val="0070C0"/>
                </a:solidFill>
              </a:rPr>
            </a:br>
            <a:r>
              <a:rPr lang="pl-PL" sz="3100" i="1" dirty="0" smtClean="0">
                <a:solidFill>
                  <a:srgbClr val="0070C0"/>
                </a:solidFill>
              </a:rPr>
              <a:t>        żeby uniknąć dwuznaczności.</a:t>
            </a:r>
            <a:endParaRPr lang="pl-PL" sz="3100" i="1" dirty="0">
              <a:solidFill>
                <a:srgbClr val="0070C0"/>
              </a:solidFill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pl-PL" dirty="0" smtClean="0"/>
              <a:t>    </a:t>
            </a:r>
            <a:endParaRPr lang="pl-PL" dirty="0"/>
          </a:p>
          <a:p>
            <a:pPr>
              <a:buNone/>
            </a:pPr>
            <a:r>
              <a:rPr lang="pl-PL" sz="3000" dirty="0" smtClean="0"/>
              <a:t>1</a:t>
            </a:r>
            <a:r>
              <a:rPr lang="pl-PL" sz="3000" dirty="0"/>
              <a:t>. W stosunku lekarz </a:t>
            </a:r>
            <a:r>
              <a:rPr lang="pl-PL" sz="3000" dirty="0" smtClean="0"/>
              <a:t>chory </a:t>
            </a:r>
            <a:r>
              <a:rPr lang="pl-PL" sz="3000" dirty="0"/>
              <a:t>lekarz spełnia rolę doświadczonego przewodnika który ma doprowadzić chorego do zdrowia.  </a:t>
            </a:r>
          </a:p>
          <a:p>
            <a:pPr>
              <a:buNone/>
            </a:pPr>
            <a:r>
              <a:rPr lang="pl-PL" sz="3000" dirty="0"/>
              <a:t>2. Ze względu na dewastację i złodziei prosimy o zamykanie drzwi do piwnicy na klucz.</a:t>
            </a:r>
          </a:p>
          <a:p>
            <a:pPr>
              <a:buNone/>
            </a:pPr>
            <a:r>
              <a:rPr lang="pl-PL" sz="3000" dirty="0"/>
              <a:t>3. Kiedy dzieci weszły na stół podano obiad.</a:t>
            </a:r>
          </a:p>
          <a:p>
            <a:pPr>
              <a:buNone/>
            </a:pPr>
            <a:r>
              <a:rPr lang="pl-PL" sz="3000" dirty="0"/>
              <a:t>4. Firma zatrudni ludzi do sprzątnięcia biura oraz księgowego.</a:t>
            </a: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dirty="0" smtClean="0"/>
              <a:t>10/32</a:t>
            </a:r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28596" y="214290"/>
            <a:ext cx="8229600" cy="1225536"/>
          </a:xfrm>
        </p:spPr>
        <p:txBody>
          <a:bodyPr>
            <a:normAutofit fontScale="90000"/>
          </a:bodyPr>
          <a:lstStyle/>
          <a:p>
            <a:r>
              <a:rPr lang="pl-PL" sz="3100" b="1" dirty="0" smtClean="0"/>
              <a:t>        </a:t>
            </a:r>
            <a:br>
              <a:rPr lang="pl-PL" sz="3100" b="1" dirty="0" smtClean="0"/>
            </a:br>
            <a:r>
              <a:rPr lang="pl-PL" sz="3100" b="1" dirty="0" smtClean="0"/>
              <a:t>             </a:t>
            </a:r>
            <a:r>
              <a:rPr lang="pl-PL" sz="3600" b="1" dirty="0" smtClean="0"/>
              <a:t>Kropka: zamykanie wypowiedzi </a:t>
            </a:r>
            <a:br>
              <a:rPr lang="pl-PL" sz="3600" b="1" dirty="0" smtClean="0"/>
            </a:br>
            <a:r>
              <a:rPr lang="pl-PL" sz="3600" b="1" dirty="0" smtClean="0"/>
              <a:t>              </a:t>
            </a:r>
            <a:r>
              <a:rPr lang="pl-PL" sz="3600" b="1" dirty="0" err="1" smtClean="0"/>
              <a:t>vs</a:t>
            </a:r>
            <a:r>
              <a:rPr lang="pl-PL" sz="3600" b="1" dirty="0" smtClean="0"/>
              <a:t>. element graficzny tekstu      </a:t>
            </a:r>
            <a:r>
              <a:rPr lang="pl-PL" sz="2800" dirty="0" smtClean="0"/>
              <a:t/>
            </a:r>
            <a:br>
              <a:rPr lang="pl-PL" sz="2800" dirty="0" smtClean="0"/>
            </a:br>
            <a:r>
              <a:rPr lang="pl-PL" sz="2800" dirty="0" smtClean="0"/>
              <a:t/>
            </a:r>
            <a:br>
              <a:rPr lang="pl-PL" sz="2800" dirty="0" smtClean="0"/>
            </a:br>
            <a:endParaRPr lang="pl-PL" sz="28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lvl="0">
              <a:buNone/>
            </a:pPr>
            <a:r>
              <a:rPr lang="pl-PL" sz="4500" dirty="0" smtClean="0"/>
              <a:t>1. Pielgrzymka </a:t>
            </a:r>
            <a:r>
              <a:rPr lang="pl-PL" sz="4500" dirty="0"/>
              <a:t>kończy się powrotem do miasta, do szarego życia, „kapelusza w ręku, a maski na twarzy” (E. </a:t>
            </a:r>
            <a:r>
              <a:rPr lang="pl-PL" sz="4500" dirty="0" err="1"/>
              <a:t>Paczoska</a:t>
            </a:r>
            <a:r>
              <a:rPr lang="pl-PL" sz="4500" dirty="0"/>
              <a:t>)</a:t>
            </a:r>
          </a:p>
          <a:p>
            <a:pPr lvl="0">
              <a:buNone/>
            </a:pPr>
            <a:r>
              <a:rPr lang="pl-PL" sz="4500" dirty="0" smtClean="0"/>
              <a:t>2. [Termin </a:t>
            </a:r>
            <a:r>
              <a:rPr lang="pl-PL" sz="4500" dirty="0"/>
              <a:t>„psychologia kliniczna” pojawia się wcześniej w cytowanym dziele, ale nie cytowanym zdaniu]</a:t>
            </a:r>
          </a:p>
          <a:p>
            <a:pPr lvl="0">
              <a:buNone/>
            </a:pPr>
            <a:r>
              <a:rPr lang="pl-PL" sz="4500" dirty="0" smtClean="0"/>
              <a:t>3. Razem </a:t>
            </a:r>
            <a:r>
              <a:rPr lang="pl-PL" sz="4500" dirty="0"/>
              <a:t>z rodziną zajmujemy 2 piętro // Mieszkamy na II piętrze</a:t>
            </a:r>
          </a:p>
          <a:p>
            <a:pPr lvl="0">
              <a:buNone/>
            </a:pPr>
            <a:r>
              <a:rPr lang="pl-PL" sz="4500" dirty="0" smtClean="0"/>
              <a:t>4. Mój </a:t>
            </a:r>
            <a:r>
              <a:rPr lang="pl-PL" sz="4500" dirty="0"/>
              <a:t>dziadek służył w IV Dywizji im Tadeusza Kościuszki // Mój dziadek służył w 4 Dywizji im Tadeusza Kościuszki</a:t>
            </a:r>
          </a:p>
          <a:p>
            <a:pPr lvl="0">
              <a:buNone/>
            </a:pPr>
            <a:r>
              <a:rPr lang="pl-PL" sz="4500" dirty="0" smtClean="0"/>
              <a:t>5. Seria </a:t>
            </a:r>
            <a:r>
              <a:rPr lang="pl-PL" sz="4500" dirty="0"/>
              <a:t>III, t 2, s 235</a:t>
            </a:r>
          </a:p>
          <a:p>
            <a:pPr lvl="0">
              <a:buNone/>
            </a:pPr>
            <a:r>
              <a:rPr lang="pl-PL" sz="4500" dirty="0" smtClean="0"/>
              <a:t>6. Urodziłem się 1 XII 1972 </a:t>
            </a:r>
            <a:r>
              <a:rPr lang="pl-PL" sz="4500" dirty="0" err="1" smtClean="0"/>
              <a:t>r</a:t>
            </a:r>
            <a:r>
              <a:rPr lang="pl-PL" sz="4500" dirty="0" smtClean="0"/>
              <a:t> // Urodziłem się 1 12 1972 </a:t>
            </a:r>
            <a:r>
              <a:rPr lang="pl-PL" sz="4500" dirty="0" err="1" smtClean="0"/>
              <a:t>r</a:t>
            </a:r>
            <a:endParaRPr lang="pl-PL" sz="4500" dirty="0" smtClean="0"/>
          </a:p>
          <a:p>
            <a:pPr>
              <a:buNone/>
            </a:pPr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dirty="0" smtClean="0"/>
              <a:t>11/32</a:t>
            </a:r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Cd.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>
              <a:buNone/>
            </a:pPr>
            <a:r>
              <a:rPr lang="pl-PL" sz="2900" dirty="0" smtClean="0"/>
              <a:t>7. Od </a:t>
            </a:r>
            <a:r>
              <a:rPr lang="pl-PL" sz="2900" dirty="0"/>
              <a:t>godziny 8 do 9 sklep będzie zamknięty </a:t>
            </a:r>
          </a:p>
          <a:p>
            <a:pPr lvl="0">
              <a:buNone/>
            </a:pPr>
            <a:r>
              <a:rPr lang="pl-PL" sz="2900" dirty="0" smtClean="0"/>
              <a:t>8. Podstawowymi </a:t>
            </a:r>
            <a:r>
              <a:rPr lang="pl-PL" sz="2900" dirty="0"/>
              <a:t>elementami kontraktu są ustalenia dotyczące</a:t>
            </a:r>
            <a:r>
              <a:rPr lang="pl-PL" sz="2900" dirty="0" smtClean="0"/>
              <a:t>:</a:t>
            </a:r>
          </a:p>
          <a:p>
            <a:pPr lvl="0">
              <a:buNone/>
            </a:pPr>
            <a:r>
              <a:rPr lang="pl-PL" sz="2900" dirty="0" smtClean="0"/>
              <a:t> a) celu </a:t>
            </a:r>
            <a:r>
              <a:rPr lang="pl-PL" sz="2900" dirty="0"/>
              <a:t>działania psychologa,</a:t>
            </a:r>
          </a:p>
          <a:p>
            <a:pPr lvl="0">
              <a:buNone/>
            </a:pPr>
            <a:r>
              <a:rPr lang="pl-PL" sz="2900" dirty="0" smtClean="0"/>
              <a:t>b) zakresu </a:t>
            </a:r>
            <a:r>
              <a:rPr lang="pl-PL" sz="2900" dirty="0"/>
              <a:t>jego interwencji,</a:t>
            </a:r>
          </a:p>
          <a:p>
            <a:pPr lvl="0">
              <a:buNone/>
            </a:pPr>
            <a:r>
              <a:rPr lang="pl-PL" sz="2900" dirty="0" smtClean="0"/>
              <a:t>c) oczekiwanych </a:t>
            </a:r>
            <a:r>
              <a:rPr lang="pl-PL" sz="2900" dirty="0"/>
              <a:t>przez klienta skutków,</a:t>
            </a:r>
          </a:p>
          <a:p>
            <a:pPr lvl="0">
              <a:buNone/>
            </a:pPr>
            <a:r>
              <a:rPr lang="pl-PL" sz="2900" dirty="0" smtClean="0"/>
              <a:t>d) czasu </a:t>
            </a:r>
            <a:r>
              <a:rPr lang="pl-PL" sz="2900" dirty="0"/>
              <a:t>trwania usługi,</a:t>
            </a:r>
          </a:p>
          <a:p>
            <a:pPr lvl="0">
              <a:buNone/>
            </a:pPr>
            <a:r>
              <a:rPr lang="pl-PL" sz="2900" dirty="0" smtClean="0"/>
              <a:t>e) wynagrodzenia </a:t>
            </a:r>
            <a:r>
              <a:rPr lang="pl-PL" sz="2900" dirty="0"/>
              <a:t>psychologa („Psychologia” pod </a:t>
            </a:r>
            <a:r>
              <a:rPr lang="pl-PL" sz="2900" dirty="0" smtClean="0"/>
              <a:t>red  J  </a:t>
            </a:r>
            <a:r>
              <a:rPr lang="pl-PL" sz="2900" dirty="0" err="1"/>
              <a:t>Strelaua</a:t>
            </a:r>
            <a:r>
              <a:rPr lang="pl-PL" sz="2900" dirty="0"/>
              <a:t>)</a:t>
            </a:r>
          </a:p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dirty="0" smtClean="0"/>
              <a:t>12/32</a:t>
            </a:r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Cd.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None/>
            </a:pPr>
            <a:r>
              <a:rPr lang="pl-PL" sz="2900" dirty="0" smtClean="0"/>
              <a:t>9.      1. Odmienne części mowy</a:t>
            </a:r>
          </a:p>
          <a:p>
            <a:pPr marL="514350" indent="-514350">
              <a:buNone/>
            </a:pPr>
            <a:r>
              <a:rPr lang="pl-PL" sz="2900" dirty="0" smtClean="0"/>
              <a:t>         2. Nieodmienne części mowy</a:t>
            </a:r>
          </a:p>
          <a:p>
            <a:pPr>
              <a:buNone/>
            </a:pPr>
            <a:r>
              <a:rPr lang="pl-PL" sz="2900" dirty="0" smtClean="0"/>
              <a:t>10. Kupował wszystkie książki z zakresu folkloru,</a:t>
            </a:r>
          </a:p>
          <a:p>
            <a:pPr>
              <a:buNone/>
            </a:pPr>
            <a:r>
              <a:rPr lang="pl-PL" sz="2900" dirty="0"/>
              <a:t> </a:t>
            </a:r>
            <a:r>
              <a:rPr lang="pl-PL" sz="2900" dirty="0" smtClean="0"/>
              <a:t>       etnografii, dialektologii, </a:t>
            </a:r>
            <a:r>
              <a:rPr lang="pl-PL" sz="2900" dirty="0" err="1" smtClean="0"/>
              <a:t>itp</a:t>
            </a:r>
            <a:endParaRPr lang="pl-PL" sz="2900" dirty="0" smtClean="0"/>
          </a:p>
          <a:p>
            <a:pPr>
              <a:buNone/>
            </a:pPr>
            <a:r>
              <a:rPr lang="pl-PL" sz="2900" dirty="0" smtClean="0"/>
              <a:t>11.                   mgr Wojciech Domański</a:t>
            </a:r>
          </a:p>
          <a:p>
            <a:pPr>
              <a:buNone/>
            </a:pPr>
            <a:r>
              <a:rPr lang="pl-PL" sz="2900" dirty="0" smtClean="0"/>
              <a:t>            Wrocław 34-560, ul Piłsudskiego 12 m 4</a:t>
            </a:r>
          </a:p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dirty="0" smtClean="0"/>
              <a:t>13/32</a:t>
            </a:r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    SKRÓTY A SKRÓTOWCE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>
              <a:buNone/>
            </a:pPr>
            <a:r>
              <a:rPr lang="pl-PL" dirty="0" smtClean="0">
                <a:solidFill>
                  <a:schemeClr val="accent1"/>
                </a:solidFill>
              </a:rPr>
              <a:t>s.</a:t>
            </a:r>
            <a:r>
              <a:rPr lang="pl-PL" dirty="0" smtClean="0"/>
              <a:t> = strona</a:t>
            </a:r>
          </a:p>
          <a:p>
            <a:pPr>
              <a:buNone/>
            </a:pPr>
            <a:r>
              <a:rPr lang="pl-PL" dirty="0" smtClean="0">
                <a:solidFill>
                  <a:schemeClr val="accent1"/>
                </a:solidFill>
              </a:rPr>
              <a:t>bm. </a:t>
            </a:r>
            <a:r>
              <a:rPr lang="pl-PL" dirty="0" smtClean="0"/>
              <a:t>= bieżący miesiąc</a:t>
            </a:r>
          </a:p>
          <a:p>
            <a:pPr>
              <a:buNone/>
            </a:pPr>
            <a:r>
              <a:rPr lang="pl-PL" dirty="0" smtClean="0">
                <a:solidFill>
                  <a:schemeClr val="accent1"/>
                </a:solidFill>
              </a:rPr>
              <a:t>mgr</a:t>
            </a:r>
            <a:r>
              <a:rPr lang="pl-PL" dirty="0" smtClean="0"/>
              <a:t> = magister</a:t>
            </a:r>
          </a:p>
          <a:p>
            <a:pPr>
              <a:buNone/>
            </a:pPr>
            <a:r>
              <a:rPr lang="pl-PL" dirty="0" smtClean="0">
                <a:solidFill>
                  <a:schemeClr val="accent1"/>
                </a:solidFill>
              </a:rPr>
              <a:t>cos</a:t>
            </a:r>
            <a:r>
              <a:rPr lang="pl-PL" dirty="0" smtClean="0"/>
              <a:t> = cosinus</a:t>
            </a:r>
          </a:p>
          <a:p>
            <a:pPr>
              <a:buNone/>
            </a:pPr>
            <a:endParaRPr lang="pl-PL" dirty="0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>
              <a:buNone/>
            </a:pPr>
            <a:r>
              <a:rPr lang="pl-PL" dirty="0" smtClean="0">
                <a:solidFill>
                  <a:schemeClr val="accent1"/>
                </a:solidFill>
              </a:rPr>
              <a:t>AGH</a:t>
            </a:r>
            <a:r>
              <a:rPr lang="pl-PL" dirty="0" smtClean="0"/>
              <a:t> = Akademia</a:t>
            </a:r>
          </a:p>
          <a:p>
            <a:pPr>
              <a:buNone/>
            </a:pPr>
            <a:r>
              <a:rPr lang="pl-PL" dirty="0"/>
              <a:t> </a:t>
            </a:r>
            <a:r>
              <a:rPr lang="pl-PL" dirty="0" smtClean="0"/>
              <a:t>  Górniczo-Hutnicza</a:t>
            </a:r>
          </a:p>
          <a:p>
            <a:pPr>
              <a:buNone/>
            </a:pPr>
            <a:r>
              <a:rPr lang="pl-PL" dirty="0" smtClean="0">
                <a:solidFill>
                  <a:schemeClr val="accent1"/>
                </a:solidFill>
              </a:rPr>
              <a:t>PCK</a:t>
            </a:r>
            <a:r>
              <a:rPr lang="pl-PL" dirty="0" smtClean="0"/>
              <a:t> = Polski Czerwony Krzyż</a:t>
            </a:r>
          </a:p>
          <a:p>
            <a:pPr>
              <a:buNone/>
            </a:pPr>
            <a:r>
              <a:rPr lang="pl-PL" dirty="0" smtClean="0">
                <a:solidFill>
                  <a:schemeClr val="accent1"/>
                </a:solidFill>
              </a:rPr>
              <a:t>ZUS</a:t>
            </a:r>
            <a:r>
              <a:rPr lang="pl-PL" dirty="0" smtClean="0"/>
              <a:t> = Zakład Ubezpieczeń</a:t>
            </a:r>
          </a:p>
          <a:p>
            <a:pPr>
              <a:buNone/>
            </a:pPr>
            <a:r>
              <a:rPr lang="pl-PL" dirty="0"/>
              <a:t> </a:t>
            </a:r>
            <a:r>
              <a:rPr lang="pl-PL" dirty="0" smtClean="0"/>
              <a:t>   Społecznych</a:t>
            </a:r>
            <a:endParaRPr lang="pl-PL" dirty="0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dirty="0" smtClean="0"/>
              <a:t>14/32</a:t>
            </a:r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225536"/>
          </a:xfrm>
        </p:spPr>
        <p:txBody>
          <a:bodyPr>
            <a:normAutofit fontScale="90000"/>
          </a:bodyPr>
          <a:lstStyle/>
          <a:p>
            <a:pPr lvl="0" algn="l"/>
            <a:r>
              <a:rPr lang="pl-PL" b="1" dirty="0" smtClean="0"/>
              <a:t/>
            </a:r>
            <a:br>
              <a:rPr lang="pl-PL" b="1" dirty="0" smtClean="0"/>
            </a:br>
            <a:r>
              <a:rPr lang="pl-PL" b="1" dirty="0" smtClean="0"/>
              <a:t>            Kropka </a:t>
            </a:r>
            <a:r>
              <a:rPr lang="pl-PL" b="1" dirty="0"/>
              <a:t>po skrótach</a:t>
            </a:r>
            <a:r>
              <a:rPr lang="pl-PL" dirty="0"/>
              <a:t/>
            </a:r>
            <a:br>
              <a:rPr lang="pl-PL" dirty="0"/>
            </a:br>
            <a:r>
              <a:rPr lang="pl-PL" dirty="0" smtClean="0"/>
              <a:t>  </a:t>
            </a:r>
            <a:r>
              <a:rPr lang="pl-PL" sz="3100" i="1" dirty="0" smtClean="0">
                <a:solidFill>
                  <a:srgbClr val="0070C0"/>
                </a:solidFill>
              </a:rPr>
              <a:t>Które </a:t>
            </a:r>
            <a:r>
              <a:rPr lang="pl-PL" sz="3100" i="1" dirty="0">
                <a:solidFill>
                  <a:srgbClr val="0070C0"/>
                </a:solidFill>
              </a:rPr>
              <a:t>z podanych niżej skrótów wymagają użycia kropki?</a:t>
            </a:r>
            <a:r>
              <a:rPr lang="pl-PL" dirty="0"/>
              <a:t/>
            </a:r>
            <a:br>
              <a:rPr lang="pl-PL" dirty="0"/>
            </a:b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514350" indent="-514350">
              <a:buNone/>
            </a:pPr>
            <a:r>
              <a:rPr lang="pl-PL" dirty="0" smtClean="0"/>
              <a:t>1) </a:t>
            </a:r>
            <a:r>
              <a:rPr lang="pl-PL" dirty="0" err="1" smtClean="0"/>
              <a:t>św</a:t>
            </a:r>
            <a:r>
              <a:rPr lang="pl-PL" dirty="0" smtClean="0"/>
              <a:t> </a:t>
            </a:r>
            <a:r>
              <a:rPr lang="pl-PL" sz="2400" dirty="0"/>
              <a:t>(święty);  </a:t>
            </a:r>
            <a:r>
              <a:rPr lang="pl-PL" dirty="0"/>
              <a:t>ul </a:t>
            </a:r>
            <a:r>
              <a:rPr lang="pl-PL" sz="2400" dirty="0"/>
              <a:t>(ulica);  </a:t>
            </a:r>
            <a:r>
              <a:rPr lang="pl-PL" dirty="0"/>
              <a:t>a </a:t>
            </a:r>
            <a:r>
              <a:rPr lang="pl-PL" sz="2400" dirty="0"/>
              <a:t>(albo);  </a:t>
            </a:r>
            <a:r>
              <a:rPr lang="pl-PL" dirty="0"/>
              <a:t>por </a:t>
            </a:r>
            <a:r>
              <a:rPr lang="pl-PL" sz="2400" dirty="0"/>
              <a:t>(porównaj); </a:t>
            </a:r>
            <a:endParaRPr lang="pl-PL" sz="2400" dirty="0" smtClean="0"/>
          </a:p>
          <a:p>
            <a:pPr marL="514350" indent="-514350">
              <a:buNone/>
            </a:pPr>
            <a:r>
              <a:rPr lang="pl-PL" dirty="0"/>
              <a:t> </a:t>
            </a:r>
            <a:r>
              <a:rPr lang="pl-PL" dirty="0" smtClean="0"/>
              <a:t>    </a:t>
            </a:r>
            <a:r>
              <a:rPr lang="pl-PL" dirty="0" err="1" smtClean="0"/>
              <a:t>oo</a:t>
            </a:r>
            <a:r>
              <a:rPr lang="pl-PL" dirty="0" smtClean="0"/>
              <a:t> </a:t>
            </a:r>
            <a:r>
              <a:rPr lang="pl-PL" sz="2400" dirty="0"/>
              <a:t>(ojcowie); </a:t>
            </a:r>
            <a:r>
              <a:rPr lang="pl-PL" dirty="0" err="1"/>
              <a:t>obob</a:t>
            </a:r>
            <a:r>
              <a:rPr lang="pl-PL" dirty="0"/>
              <a:t> </a:t>
            </a:r>
            <a:r>
              <a:rPr lang="pl-PL" sz="2400" dirty="0"/>
              <a:t>(obywatele);</a:t>
            </a:r>
          </a:p>
          <a:p>
            <a:pPr>
              <a:buNone/>
            </a:pPr>
            <a:r>
              <a:rPr lang="pl-PL" dirty="0"/>
              <a:t>2) gen bryg </a:t>
            </a:r>
            <a:r>
              <a:rPr lang="pl-PL" sz="2400" dirty="0"/>
              <a:t>(generał brygady);  </a:t>
            </a:r>
            <a:r>
              <a:rPr lang="pl-PL" dirty="0" err="1"/>
              <a:t>czł</a:t>
            </a:r>
            <a:r>
              <a:rPr lang="pl-PL" dirty="0"/>
              <a:t> </a:t>
            </a:r>
            <a:r>
              <a:rPr lang="pl-PL" dirty="0" err="1"/>
              <a:t>tytul</a:t>
            </a:r>
            <a:r>
              <a:rPr lang="pl-PL" dirty="0"/>
              <a:t> </a:t>
            </a:r>
            <a:r>
              <a:rPr lang="pl-PL" sz="2400" dirty="0"/>
              <a:t>(członek tytularny);  </a:t>
            </a:r>
            <a:r>
              <a:rPr lang="pl-PL" dirty="0"/>
              <a:t>red </a:t>
            </a:r>
            <a:r>
              <a:rPr lang="pl-PL" dirty="0" err="1"/>
              <a:t>nacz</a:t>
            </a:r>
            <a:r>
              <a:rPr lang="pl-PL" dirty="0"/>
              <a:t> </a:t>
            </a:r>
            <a:r>
              <a:rPr lang="pl-PL" sz="2400" dirty="0"/>
              <a:t>(redaktor naczelny);</a:t>
            </a:r>
            <a:r>
              <a:rPr lang="pl-PL" sz="2200" dirty="0"/>
              <a:t>  </a:t>
            </a:r>
            <a:r>
              <a:rPr lang="pl-PL" dirty="0" err="1"/>
              <a:t>r</a:t>
            </a:r>
            <a:r>
              <a:rPr lang="pl-PL" dirty="0"/>
              <a:t> </a:t>
            </a:r>
            <a:r>
              <a:rPr lang="pl-PL" dirty="0" err="1"/>
              <a:t>zał</a:t>
            </a:r>
            <a:r>
              <a:rPr lang="pl-PL" dirty="0"/>
              <a:t> </a:t>
            </a:r>
            <a:r>
              <a:rPr lang="pl-PL" sz="2400" dirty="0"/>
              <a:t>(rok założenia);</a:t>
            </a:r>
            <a:r>
              <a:rPr lang="pl-PL" sz="2200" dirty="0"/>
              <a:t>  </a:t>
            </a:r>
            <a:r>
              <a:rPr lang="pl-PL" dirty="0" err="1" smtClean="0"/>
              <a:t>wyd</a:t>
            </a:r>
            <a:r>
              <a:rPr lang="pl-PL" dirty="0" smtClean="0"/>
              <a:t> </a:t>
            </a:r>
            <a:r>
              <a:rPr lang="pl-PL" dirty="0" err="1"/>
              <a:t>uzup</a:t>
            </a:r>
            <a:r>
              <a:rPr lang="pl-PL" dirty="0"/>
              <a:t> </a:t>
            </a:r>
            <a:r>
              <a:rPr lang="pl-PL" sz="2400" dirty="0"/>
              <a:t>(wydanie uzupełnione);</a:t>
            </a:r>
          </a:p>
          <a:p>
            <a:pPr>
              <a:buNone/>
            </a:pPr>
            <a:r>
              <a:rPr lang="pl-PL" dirty="0"/>
              <a:t>3) dr </a:t>
            </a:r>
            <a:r>
              <a:rPr lang="pl-PL" sz="2400" dirty="0"/>
              <a:t>(doktor);</a:t>
            </a:r>
            <a:r>
              <a:rPr lang="pl-PL" sz="2200" dirty="0"/>
              <a:t>  </a:t>
            </a:r>
            <a:r>
              <a:rPr lang="pl-PL" dirty="0"/>
              <a:t>płk </a:t>
            </a:r>
            <a:r>
              <a:rPr lang="pl-PL" sz="2400" dirty="0"/>
              <a:t>(pułkownik);  </a:t>
            </a:r>
            <a:r>
              <a:rPr lang="pl-PL" dirty="0" err="1"/>
              <a:t>zca</a:t>
            </a:r>
            <a:r>
              <a:rPr lang="pl-PL" dirty="0"/>
              <a:t> </a:t>
            </a:r>
            <a:r>
              <a:rPr lang="pl-PL" sz="2400" dirty="0"/>
              <a:t>(zastępca);  </a:t>
            </a:r>
            <a:endParaRPr lang="pl-PL" sz="2400" dirty="0" smtClean="0"/>
          </a:p>
          <a:p>
            <a:pPr>
              <a:buNone/>
            </a:pPr>
            <a:r>
              <a:rPr lang="pl-PL" sz="2400" dirty="0" smtClean="0"/>
              <a:t>      </a:t>
            </a:r>
            <a:r>
              <a:rPr lang="pl-PL" dirty="0" smtClean="0"/>
              <a:t>bp </a:t>
            </a:r>
            <a:r>
              <a:rPr lang="pl-PL" sz="2400" dirty="0"/>
              <a:t>(biskup);</a:t>
            </a:r>
            <a:r>
              <a:rPr lang="pl-PL" dirty="0"/>
              <a:t> </a:t>
            </a:r>
            <a:r>
              <a:rPr lang="pl-PL" dirty="0" smtClean="0"/>
              <a:t> dr </a:t>
            </a:r>
            <a:r>
              <a:rPr lang="pl-PL" dirty="0" err="1"/>
              <a:t>dr</a:t>
            </a:r>
            <a:r>
              <a:rPr lang="pl-PL" dirty="0"/>
              <a:t> </a:t>
            </a:r>
            <a:r>
              <a:rPr lang="pl-PL" sz="2400" dirty="0"/>
              <a:t>(doktorzy);</a:t>
            </a:r>
          </a:p>
          <a:p>
            <a:pPr>
              <a:buNone/>
            </a:pPr>
            <a:r>
              <a:rPr lang="pl-PL" dirty="0"/>
              <a:t>4) od dr Kowala;  od dra Kowala; </a:t>
            </a:r>
          </a:p>
          <a:p>
            <a:pPr>
              <a:buNone/>
            </a:pPr>
            <a:r>
              <a:rPr lang="pl-PL" dirty="0"/>
              <a:t>5) wg </a:t>
            </a:r>
            <a:r>
              <a:rPr lang="pl-PL" sz="2400" dirty="0"/>
              <a:t>(według);  </a:t>
            </a:r>
            <a:r>
              <a:rPr lang="pl-PL" dirty="0"/>
              <a:t>nr </a:t>
            </a:r>
            <a:r>
              <a:rPr lang="pl-PL" sz="2400" dirty="0"/>
              <a:t>(numer);  </a:t>
            </a:r>
          </a:p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dirty="0" smtClean="0"/>
              <a:t>15/32</a:t>
            </a:r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Cd.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pl-PL" sz="4600" dirty="0" smtClean="0"/>
              <a:t>6) kg </a:t>
            </a:r>
            <a:r>
              <a:rPr lang="pl-PL" sz="2800" dirty="0" smtClean="0"/>
              <a:t>(kilogram);  </a:t>
            </a:r>
            <a:r>
              <a:rPr lang="pl-PL" sz="4600" dirty="0" smtClean="0"/>
              <a:t>zł </a:t>
            </a:r>
            <a:r>
              <a:rPr lang="pl-PL" sz="3500" dirty="0" smtClean="0"/>
              <a:t>(złoty);  </a:t>
            </a:r>
            <a:r>
              <a:rPr lang="pl-PL" sz="4600" dirty="0" smtClean="0"/>
              <a:t>log</a:t>
            </a:r>
            <a:r>
              <a:rPr lang="pl-PL" sz="3500" dirty="0" smtClean="0"/>
              <a:t> </a:t>
            </a:r>
            <a:r>
              <a:rPr lang="pl-PL" sz="2800" dirty="0" smtClean="0"/>
              <a:t>(logarytm); </a:t>
            </a:r>
            <a:r>
              <a:rPr lang="pl-PL" sz="4600" dirty="0" smtClean="0"/>
              <a:t>cm</a:t>
            </a:r>
            <a:r>
              <a:rPr lang="pl-PL" sz="3500" dirty="0" smtClean="0"/>
              <a:t> </a:t>
            </a:r>
            <a:r>
              <a:rPr lang="pl-PL" sz="2800" dirty="0" smtClean="0"/>
              <a:t>(centymetr);</a:t>
            </a:r>
            <a:r>
              <a:rPr lang="pl-PL" sz="3500" dirty="0" smtClean="0"/>
              <a:t> </a:t>
            </a:r>
          </a:p>
          <a:p>
            <a:pPr>
              <a:buNone/>
            </a:pPr>
            <a:r>
              <a:rPr lang="pl-PL" sz="3500" dirty="0" smtClean="0"/>
              <a:t>     </a:t>
            </a:r>
            <a:r>
              <a:rPr lang="pl-PL" sz="4600" dirty="0" smtClean="0"/>
              <a:t>a</a:t>
            </a:r>
            <a:r>
              <a:rPr lang="pl-PL" sz="3500" dirty="0" smtClean="0"/>
              <a:t> </a:t>
            </a:r>
            <a:r>
              <a:rPr lang="pl-PL" sz="2800" dirty="0" smtClean="0"/>
              <a:t>(ar); </a:t>
            </a:r>
            <a:r>
              <a:rPr lang="pl-PL" sz="4600" dirty="0" smtClean="0"/>
              <a:t>C </a:t>
            </a:r>
            <a:r>
              <a:rPr lang="pl-PL" sz="2800" dirty="0" smtClean="0"/>
              <a:t>(Celsjusz);</a:t>
            </a:r>
          </a:p>
          <a:p>
            <a:pPr>
              <a:buNone/>
            </a:pPr>
            <a:r>
              <a:rPr lang="pl-PL" sz="3500" dirty="0" smtClean="0"/>
              <a:t>7) </a:t>
            </a:r>
            <a:r>
              <a:rPr lang="pl-PL" sz="4600" dirty="0" err="1" smtClean="0"/>
              <a:t>dol</a:t>
            </a:r>
            <a:r>
              <a:rPr lang="pl-PL" sz="3500" dirty="0" smtClean="0"/>
              <a:t> </a:t>
            </a:r>
            <a:r>
              <a:rPr lang="pl-PL" sz="2800" dirty="0" smtClean="0"/>
              <a:t>(dolar); </a:t>
            </a:r>
            <a:r>
              <a:rPr lang="pl-PL" sz="3500" dirty="0" smtClean="0"/>
              <a:t>kop </a:t>
            </a:r>
            <a:r>
              <a:rPr lang="pl-PL" sz="2800" dirty="0" smtClean="0"/>
              <a:t>(kopiejka); </a:t>
            </a:r>
            <a:r>
              <a:rPr lang="pl-PL" sz="3500" dirty="0" smtClean="0"/>
              <a:t>kor </a:t>
            </a:r>
            <a:r>
              <a:rPr lang="pl-PL" sz="2800" dirty="0" smtClean="0"/>
              <a:t>(korona);</a:t>
            </a:r>
          </a:p>
          <a:p>
            <a:pPr>
              <a:buNone/>
            </a:pPr>
            <a:r>
              <a:rPr lang="pl-PL" sz="4600" dirty="0" smtClean="0"/>
              <a:t>8</a:t>
            </a:r>
            <a:r>
              <a:rPr lang="pl-PL" sz="4600" dirty="0"/>
              <a:t>) </a:t>
            </a:r>
            <a:r>
              <a:rPr lang="pl-PL" sz="4600" dirty="0" err="1"/>
              <a:t>cdn</a:t>
            </a:r>
            <a:r>
              <a:rPr lang="pl-PL" sz="4600" dirty="0"/>
              <a:t> </a:t>
            </a:r>
            <a:r>
              <a:rPr lang="pl-PL" sz="2800" dirty="0"/>
              <a:t>(ciąg dalszy nastąpi);  </a:t>
            </a:r>
            <a:r>
              <a:rPr lang="pl-PL" sz="4600" dirty="0" err="1"/>
              <a:t>itp</a:t>
            </a:r>
            <a:r>
              <a:rPr lang="pl-PL" sz="3500" dirty="0"/>
              <a:t> </a:t>
            </a:r>
            <a:r>
              <a:rPr lang="pl-PL" sz="2800" dirty="0"/>
              <a:t>(i tym podobne);  </a:t>
            </a:r>
            <a:r>
              <a:rPr lang="pl-PL" sz="3500" dirty="0" err="1"/>
              <a:t>ds</a:t>
            </a:r>
            <a:r>
              <a:rPr lang="pl-PL" sz="3500" dirty="0"/>
              <a:t> </a:t>
            </a:r>
            <a:r>
              <a:rPr lang="pl-PL" sz="2800" dirty="0"/>
              <a:t>(do spraw);  </a:t>
            </a:r>
            <a:endParaRPr lang="pl-PL" sz="2800" dirty="0" smtClean="0"/>
          </a:p>
          <a:p>
            <a:pPr>
              <a:buNone/>
            </a:pPr>
            <a:r>
              <a:rPr lang="pl-PL" sz="2800" dirty="0"/>
              <a:t> </a:t>
            </a:r>
            <a:r>
              <a:rPr lang="pl-PL" sz="2800" dirty="0" smtClean="0"/>
              <a:t>    </a:t>
            </a:r>
            <a:r>
              <a:rPr lang="pl-PL" sz="4600" dirty="0" smtClean="0"/>
              <a:t>nt</a:t>
            </a:r>
            <a:r>
              <a:rPr lang="pl-PL" sz="3500" dirty="0" smtClean="0"/>
              <a:t> </a:t>
            </a:r>
            <a:r>
              <a:rPr lang="pl-PL" sz="2800" dirty="0" smtClean="0"/>
              <a:t>(na temat);  </a:t>
            </a:r>
            <a:r>
              <a:rPr lang="pl-PL" sz="4600" dirty="0" err="1" smtClean="0"/>
              <a:t>jw</a:t>
            </a:r>
            <a:r>
              <a:rPr lang="pl-PL" sz="3500" dirty="0" smtClean="0"/>
              <a:t> </a:t>
            </a:r>
            <a:r>
              <a:rPr lang="pl-PL" sz="2800" dirty="0"/>
              <a:t>(jak wyżej); </a:t>
            </a:r>
            <a:r>
              <a:rPr lang="pl-PL" sz="4600" dirty="0" err="1"/>
              <a:t>ppoż</a:t>
            </a:r>
            <a:r>
              <a:rPr lang="pl-PL" sz="3500" dirty="0"/>
              <a:t> </a:t>
            </a:r>
            <a:r>
              <a:rPr lang="pl-PL" sz="2800" dirty="0"/>
              <a:t>(przeciwpożarowy); </a:t>
            </a:r>
            <a:endParaRPr lang="pl-PL" sz="2800" dirty="0" smtClean="0"/>
          </a:p>
          <a:p>
            <a:pPr>
              <a:buNone/>
            </a:pPr>
            <a:r>
              <a:rPr lang="pl-PL" sz="2800" dirty="0"/>
              <a:t> </a:t>
            </a:r>
            <a:r>
              <a:rPr lang="pl-PL" sz="2800" dirty="0" smtClean="0"/>
              <a:t>    </a:t>
            </a:r>
            <a:r>
              <a:rPr lang="pl-PL" sz="4600" dirty="0" err="1" smtClean="0"/>
              <a:t>db</a:t>
            </a:r>
            <a:r>
              <a:rPr lang="pl-PL" sz="3500" dirty="0" smtClean="0"/>
              <a:t> </a:t>
            </a:r>
            <a:r>
              <a:rPr lang="pl-PL" sz="2800" dirty="0"/>
              <a:t>(dobry);  </a:t>
            </a:r>
            <a:r>
              <a:rPr lang="pl-PL" sz="3500" dirty="0"/>
              <a:t>z d </a:t>
            </a:r>
            <a:r>
              <a:rPr lang="pl-PL" sz="2800" dirty="0"/>
              <a:t>(z domu); </a:t>
            </a:r>
            <a:r>
              <a:rPr lang="pl-PL" sz="4600" dirty="0" err="1"/>
              <a:t>lm</a:t>
            </a:r>
            <a:r>
              <a:rPr lang="pl-PL" sz="3500" dirty="0"/>
              <a:t> </a:t>
            </a:r>
            <a:r>
              <a:rPr lang="pl-PL" sz="2800" dirty="0"/>
              <a:t>(liczba mnoga); </a:t>
            </a:r>
            <a:r>
              <a:rPr lang="pl-PL" sz="4600" dirty="0" err="1"/>
              <a:t>np</a:t>
            </a:r>
            <a:r>
              <a:rPr lang="pl-PL" sz="3500" dirty="0"/>
              <a:t> </a:t>
            </a:r>
            <a:r>
              <a:rPr lang="pl-PL" sz="2800" dirty="0"/>
              <a:t>(na przykład</a:t>
            </a:r>
            <a:r>
              <a:rPr lang="pl-PL" sz="2800" dirty="0" smtClean="0"/>
              <a:t>);</a:t>
            </a:r>
            <a:endParaRPr lang="pl-PL" sz="2800" dirty="0"/>
          </a:p>
          <a:p>
            <a:pPr>
              <a:buNone/>
            </a:pPr>
            <a:r>
              <a:rPr lang="pl-PL" sz="3900" dirty="0"/>
              <a:t>9) </a:t>
            </a:r>
            <a:r>
              <a:rPr lang="pl-PL" sz="4600" dirty="0" err="1"/>
              <a:t>pne</a:t>
            </a:r>
            <a:r>
              <a:rPr lang="pl-PL" sz="3900" dirty="0"/>
              <a:t> </a:t>
            </a:r>
            <a:r>
              <a:rPr lang="pl-PL" sz="2800" dirty="0"/>
              <a:t>(przed nasza erą);  </a:t>
            </a:r>
            <a:r>
              <a:rPr lang="pl-PL" sz="4600" dirty="0"/>
              <a:t>min</a:t>
            </a:r>
            <a:r>
              <a:rPr lang="pl-PL" sz="3900" dirty="0"/>
              <a:t> </a:t>
            </a:r>
            <a:r>
              <a:rPr lang="pl-PL" sz="2800" dirty="0"/>
              <a:t>(między innymi); </a:t>
            </a:r>
          </a:p>
          <a:p>
            <a:pPr>
              <a:buNone/>
            </a:pPr>
            <a:r>
              <a:rPr lang="pl-PL" sz="3900" dirty="0"/>
              <a:t>10)  </a:t>
            </a:r>
            <a:r>
              <a:rPr lang="pl-PL" sz="4600" dirty="0"/>
              <a:t>z </a:t>
            </a:r>
            <a:r>
              <a:rPr lang="pl-PL" sz="4600" dirty="0" err="1"/>
              <a:t>oo</a:t>
            </a:r>
            <a:r>
              <a:rPr lang="pl-PL" sz="4600" dirty="0"/>
              <a:t> </a:t>
            </a:r>
            <a:r>
              <a:rPr lang="pl-PL" sz="2800" dirty="0"/>
              <a:t>(z ograniczoną odpowiedzialnością); </a:t>
            </a:r>
            <a:r>
              <a:rPr lang="pl-PL" sz="4600" dirty="0"/>
              <a:t>ko</a:t>
            </a:r>
            <a:r>
              <a:rPr lang="pl-PL" sz="3900" dirty="0"/>
              <a:t> </a:t>
            </a:r>
            <a:r>
              <a:rPr lang="pl-PL" sz="2800" dirty="0"/>
              <a:t>(kulturalno-oświatowy);</a:t>
            </a:r>
            <a:r>
              <a:rPr lang="pl-PL" sz="3900" dirty="0"/>
              <a:t> </a:t>
            </a:r>
            <a:r>
              <a:rPr lang="pl-PL" sz="4600" dirty="0"/>
              <a:t>po</a:t>
            </a:r>
            <a:r>
              <a:rPr lang="pl-PL" sz="3900" dirty="0"/>
              <a:t> </a:t>
            </a:r>
            <a:r>
              <a:rPr lang="pl-PL" sz="2800" dirty="0"/>
              <a:t>(pełniący obowiązki); </a:t>
            </a:r>
            <a:r>
              <a:rPr lang="pl-PL" sz="4600" dirty="0"/>
              <a:t>co</a:t>
            </a:r>
            <a:r>
              <a:rPr lang="pl-PL" sz="3900" dirty="0"/>
              <a:t> </a:t>
            </a:r>
            <a:r>
              <a:rPr lang="pl-PL" sz="2800" dirty="0"/>
              <a:t>(centralne ogrzewanie);</a:t>
            </a:r>
          </a:p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dirty="0" smtClean="0"/>
              <a:t>16/32</a:t>
            </a:r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Cd.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pl-PL" sz="2900" dirty="0" smtClean="0"/>
              <a:t>11) </a:t>
            </a:r>
            <a:r>
              <a:rPr lang="pl-PL" sz="3000" dirty="0" err="1" smtClean="0"/>
              <a:t>ei</a:t>
            </a:r>
            <a:r>
              <a:rPr lang="pl-PL" sz="3000" dirty="0" smtClean="0"/>
              <a:t> </a:t>
            </a:r>
            <a:r>
              <a:rPr lang="pl-PL" sz="2200" dirty="0" smtClean="0"/>
              <a:t>(</a:t>
            </a:r>
            <a:r>
              <a:rPr lang="pl-PL" sz="2200" i="1" dirty="0" err="1" smtClean="0"/>
              <a:t>eo</a:t>
            </a:r>
            <a:r>
              <a:rPr lang="pl-PL" sz="2200" i="1" dirty="0" smtClean="0"/>
              <a:t> </a:t>
            </a:r>
            <a:r>
              <a:rPr lang="pl-PL" sz="2200" i="1" dirty="0" err="1" smtClean="0"/>
              <a:t>ipso</a:t>
            </a:r>
            <a:r>
              <a:rPr lang="pl-PL" sz="2200" i="1" dirty="0" smtClean="0"/>
              <a:t>,</a:t>
            </a:r>
            <a:r>
              <a:rPr lang="pl-PL" sz="2200" dirty="0" smtClean="0"/>
              <a:t> tym samym);</a:t>
            </a:r>
            <a:r>
              <a:rPr lang="pl-PL" sz="3000" dirty="0" smtClean="0"/>
              <a:t>  </a:t>
            </a:r>
            <a:r>
              <a:rPr lang="pl-PL" sz="3000" dirty="0" err="1" smtClean="0"/>
              <a:t>pm</a:t>
            </a:r>
            <a:r>
              <a:rPr lang="pl-PL" sz="3000" dirty="0" smtClean="0"/>
              <a:t> </a:t>
            </a:r>
            <a:r>
              <a:rPr lang="pl-PL" sz="2200" dirty="0" smtClean="0"/>
              <a:t>(</a:t>
            </a:r>
            <a:r>
              <a:rPr lang="pl-PL" sz="2200" i="1" dirty="0" smtClean="0"/>
              <a:t>post </a:t>
            </a:r>
            <a:r>
              <a:rPr lang="pl-PL" sz="2200" i="1" dirty="0" err="1" smtClean="0"/>
              <a:t>meridiem</a:t>
            </a:r>
            <a:r>
              <a:rPr lang="pl-PL" sz="2200" i="1" dirty="0" smtClean="0"/>
              <a:t>, </a:t>
            </a:r>
            <a:r>
              <a:rPr lang="pl-PL" sz="2200" dirty="0" smtClean="0"/>
              <a:t>po południu);</a:t>
            </a:r>
            <a:r>
              <a:rPr lang="pl-PL" sz="3000" dirty="0" smtClean="0"/>
              <a:t> </a:t>
            </a:r>
            <a:r>
              <a:rPr lang="pl-PL" sz="3000" dirty="0" err="1" smtClean="0"/>
              <a:t>opcit</a:t>
            </a:r>
            <a:r>
              <a:rPr lang="pl-PL" sz="3000" dirty="0" smtClean="0"/>
              <a:t> </a:t>
            </a:r>
            <a:r>
              <a:rPr lang="pl-PL" sz="2200" dirty="0" smtClean="0"/>
              <a:t>(</a:t>
            </a:r>
            <a:r>
              <a:rPr lang="pl-PL" sz="2200" i="1" dirty="0" smtClean="0"/>
              <a:t>opus </a:t>
            </a:r>
            <a:r>
              <a:rPr lang="pl-PL" sz="2200" i="1" dirty="0" err="1" smtClean="0"/>
              <a:t>citatum</a:t>
            </a:r>
            <a:r>
              <a:rPr lang="pl-PL" sz="2200" dirty="0" smtClean="0"/>
              <a:t>, dzieło cytowane); </a:t>
            </a:r>
            <a:r>
              <a:rPr lang="pl-PL" sz="3000" dirty="0" err="1" smtClean="0"/>
              <a:t>ac</a:t>
            </a:r>
            <a:r>
              <a:rPr lang="pl-PL" sz="3000" dirty="0" smtClean="0"/>
              <a:t> </a:t>
            </a:r>
            <a:r>
              <a:rPr lang="pl-PL" sz="2200" dirty="0" err="1" smtClean="0"/>
              <a:t>(</a:t>
            </a:r>
            <a:r>
              <a:rPr lang="pl-PL" sz="2200" i="1" dirty="0" err="1" smtClean="0"/>
              <a:t>ann</a:t>
            </a:r>
            <a:r>
              <a:rPr lang="pl-PL" sz="2200" i="1" dirty="0" smtClean="0"/>
              <a:t>o </a:t>
            </a:r>
            <a:r>
              <a:rPr lang="pl-PL" sz="2200" i="1" dirty="0" err="1" smtClean="0"/>
              <a:t>currente</a:t>
            </a:r>
            <a:r>
              <a:rPr lang="pl-PL" sz="2200" dirty="0" smtClean="0"/>
              <a:t>, w roku bieżącym);</a:t>
            </a:r>
          </a:p>
          <a:p>
            <a:pPr>
              <a:buNone/>
            </a:pPr>
            <a:r>
              <a:rPr lang="pl-PL" sz="3000" dirty="0" smtClean="0"/>
              <a:t>12) bhp </a:t>
            </a:r>
            <a:r>
              <a:rPr lang="pl-PL" sz="2200" dirty="0" smtClean="0"/>
              <a:t>(bezpieczeństwo i higiena pracy);  </a:t>
            </a:r>
            <a:r>
              <a:rPr lang="pl-PL" sz="3000" dirty="0" err="1" smtClean="0"/>
              <a:t>it</a:t>
            </a:r>
            <a:r>
              <a:rPr lang="pl-PL" sz="3000" dirty="0" smtClean="0"/>
              <a:t> </a:t>
            </a:r>
            <a:r>
              <a:rPr lang="pl-PL" sz="2200" dirty="0" smtClean="0"/>
              <a:t>(informacja turystyczna);</a:t>
            </a:r>
            <a:r>
              <a:rPr lang="pl-PL" sz="3000" dirty="0" smtClean="0"/>
              <a:t>  </a:t>
            </a:r>
            <a:r>
              <a:rPr lang="pl-PL" sz="3000" dirty="0" err="1" smtClean="0"/>
              <a:t>rkm</a:t>
            </a:r>
            <a:r>
              <a:rPr lang="pl-PL" sz="3000" dirty="0" smtClean="0"/>
              <a:t> </a:t>
            </a:r>
            <a:r>
              <a:rPr lang="pl-PL" sz="2200" dirty="0" smtClean="0"/>
              <a:t>(ręczny karabin maszynowy);</a:t>
            </a:r>
          </a:p>
          <a:p>
            <a:pPr>
              <a:buNone/>
            </a:pPr>
            <a:r>
              <a:rPr lang="pl-PL" sz="3000" dirty="0" smtClean="0"/>
              <a:t>13) </a:t>
            </a:r>
            <a:r>
              <a:rPr lang="pl-PL" sz="3000" dirty="0" err="1" smtClean="0"/>
              <a:t>sc</a:t>
            </a:r>
            <a:r>
              <a:rPr lang="pl-PL" sz="3000" dirty="0" smtClean="0"/>
              <a:t> </a:t>
            </a:r>
            <a:r>
              <a:rPr lang="pl-PL" sz="2200" dirty="0" smtClean="0"/>
              <a:t>(spółka cywilna); </a:t>
            </a:r>
            <a:r>
              <a:rPr lang="pl-PL" sz="3000" dirty="0" err="1" smtClean="0"/>
              <a:t>kc</a:t>
            </a:r>
            <a:r>
              <a:rPr lang="pl-PL" sz="3000" dirty="0" smtClean="0"/>
              <a:t> </a:t>
            </a:r>
            <a:r>
              <a:rPr lang="pl-PL" sz="2200" dirty="0" smtClean="0"/>
              <a:t>(kodeks cywilny);</a:t>
            </a:r>
          </a:p>
          <a:p>
            <a:pPr>
              <a:buNone/>
            </a:pPr>
            <a:r>
              <a:rPr lang="pl-PL" sz="3000" dirty="0" smtClean="0"/>
              <a:t>14) PT </a:t>
            </a:r>
            <a:r>
              <a:rPr lang="pl-PL" sz="2200" dirty="0" smtClean="0"/>
              <a:t>(</a:t>
            </a:r>
            <a:r>
              <a:rPr lang="pl-PL" sz="2200" i="1" dirty="0" err="1" smtClean="0"/>
              <a:t>pleno</a:t>
            </a:r>
            <a:r>
              <a:rPr lang="pl-PL" sz="2200" i="1" dirty="0" smtClean="0"/>
              <a:t> </a:t>
            </a:r>
            <a:r>
              <a:rPr lang="pl-PL" sz="2200" i="1" dirty="0" err="1" smtClean="0"/>
              <a:t>titulo</a:t>
            </a:r>
            <a:r>
              <a:rPr lang="pl-PL" sz="2200" i="1" dirty="0" smtClean="0"/>
              <a:t>, </a:t>
            </a:r>
            <a:r>
              <a:rPr lang="pl-PL" sz="2200" dirty="0" smtClean="0"/>
              <a:t>z zachowaniem należnych tytułów</a:t>
            </a:r>
            <a:r>
              <a:rPr lang="pl-PL" sz="2200" i="1" dirty="0" smtClean="0"/>
              <a:t>)</a:t>
            </a:r>
            <a:r>
              <a:rPr lang="pl-PL" sz="2200" dirty="0" smtClean="0"/>
              <a:t>; </a:t>
            </a:r>
          </a:p>
          <a:p>
            <a:pPr>
              <a:buNone/>
            </a:pPr>
            <a:r>
              <a:rPr lang="pl-PL" sz="2200" dirty="0" smtClean="0"/>
              <a:t>     </a:t>
            </a:r>
            <a:r>
              <a:rPr lang="pl-PL" sz="3000" dirty="0" smtClean="0"/>
              <a:t>NT </a:t>
            </a:r>
            <a:r>
              <a:rPr lang="pl-PL" sz="2200" dirty="0" smtClean="0"/>
              <a:t>(Nowy Testament); </a:t>
            </a:r>
            <a:r>
              <a:rPr lang="pl-PL" sz="3000" dirty="0" smtClean="0"/>
              <a:t>PS </a:t>
            </a:r>
            <a:r>
              <a:rPr lang="pl-PL" sz="2200" dirty="0" smtClean="0"/>
              <a:t>(</a:t>
            </a:r>
            <a:r>
              <a:rPr lang="pl-PL" sz="2200" i="1" dirty="0" smtClean="0"/>
              <a:t>postscriptum).</a:t>
            </a:r>
            <a:endParaRPr lang="pl-PL" sz="2200" dirty="0" smtClean="0"/>
          </a:p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dirty="0" smtClean="0"/>
              <a:t>17/32</a:t>
            </a:r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68412"/>
          </a:xfrm>
        </p:spPr>
        <p:txBody>
          <a:bodyPr>
            <a:normAutofit fontScale="90000"/>
          </a:bodyPr>
          <a:lstStyle/>
          <a:p>
            <a:r>
              <a:rPr lang="pl-PL" b="1" dirty="0" smtClean="0"/>
              <a:t/>
            </a:r>
            <a:br>
              <a:rPr lang="pl-PL" b="1" dirty="0" smtClean="0"/>
            </a:br>
            <a:r>
              <a:rPr lang="pl-PL" b="1" dirty="0" smtClean="0"/>
              <a:t>  Przecinek w zdaniu pojedynczym</a:t>
            </a:r>
            <a:br>
              <a:rPr lang="pl-PL" b="1" dirty="0" smtClean="0"/>
            </a:br>
            <a:endParaRPr lang="pl-PL" i="1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40000" lnSpcReduction="20000"/>
          </a:bodyPr>
          <a:lstStyle/>
          <a:p>
            <a:pPr marL="514350" indent="-514350">
              <a:buNone/>
            </a:pPr>
            <a:r>
              <a:rPr lang="pl-PL" sz="5800" dirty="0" smtClean="0"/>
              <a:t>1.   Alfa </a:t>
            </a:r>
            <a:r>
              <a:rPr lang="pl-PL" sz="5800" dirty="0"/>
              <a:t>beta gamma są pierwszymi literami alfabetu greckiego. </a:t>
            </a:r>
            <a:endParaRPr lang="pl-PL" sz="5800" dirty="0" smtClean="0"/>
          </a:p>
          <a:p>
            <a:pPr marL="514350" indent="-514350">
              <a:buNone/>
            </a:pPr>
            <a:r>
              <a:rPr lang="pl-PL" sz="5800" dirty="0" smtClean="0"/>
              <a:t>2</a:t>
            </a:r>
            <a:r>
              <a:rPr lang="pl-PL" sz="5800" dirty="0"/>
              <a:t>. </a:t>
            </a:r>
            <a:r>
              <a:rPr lang="pl-PL" sz="5800" dirty="0" smtClean="0"/>
              <a:t>  Była </a:t>
            </a:r>
            <a:r>
              <a:rPr lang="pl-PL" sz="5800" dirty="0"/>
              <a:t>to wystawa rzeźb z drewna z metalu z ceramiki. </a:t>
            </a:r>
            <a:endParaRPr lang="pl-PL" sz="5800" dirty="0" smtClean="0"/>
          </a:p>
          <a:p>
            <a:pPr marL="514350" indent="-514350">
              <a:buNone/>
            </a:pPr>
            <a:r>
              <a:rPr lang="pl-PL" sz="5800" dirty="0" smtClean="0"/>
              <a:t>3</a:t>
            </a:r>
            <a:r>
              <a:rPr lang="pl-PL" sz="5800" dirty="0"/>
              <a:t>. </a:t>
            </a:r>
            <a:r>
              <a:rPr lang="pl-PL" sz="5800" dirty="0" smtClean="0"/>
              <a:t>  Byliśmy </a:t>
            </a:r>
            <a:r>
              <a:rPr lang="pl-PL" sz="5800" dirty="0"/>
              <a:t>w sobotę w lesie na wycieczce. </a:t>
            </a:r>
            <a:endParaRPr lang="pl-PL" sz="5800" dirty="0" smtClean="0"/>
          </a:p>
          <a:p>
            <a:pPr marL="514350" indent="-514350">
              <a:buNone/>
            </a:pPr>
            <a:r>
              <a:rPr lang="pl-PL" sz="5800" dirty="0" smtClean="0"/>
              <a:t>4.   </a:t>
            </a:r>
            <a:r>
              <a:rPr lang="pl-PL" sz="5800" dirty="0"/>
              <a:t>To bardzo elegancki męski kapelusz. </a:t>
            </a:r>
            <a:endParaRPr lang="pl-PL" sz="5800" dirty="0" smtClean="0"/>
          </a:p>
          <a:p>
            <a:pPr marL="514350" indent="-514350">
              <a:buNone/>
            </a:pPr>
            <a:r>
              <a:rPr lang="pl-PL" sz="5800" dirty="0" smtClean="0"/>
              <a:t>5</a:t>
            </a:r>
            <a:r>
              <a:rPr lang="pl-PL" sz="5800" dirty="0"/>
              <a:t>. </a:t>
            </a:r>
            <a:r>
              <a:rPr lang="pl-PL" sz="5800" dirty="0" smtClean="0"/>
              <a:t>  Ten </a:t>
            </a:r>
            <a:r>
              <a:rPr lang="pl-PL" sz="5800" dirty="0"/>
              <a:t>ser jest produkowany na północy Francji w Bretanii i Normandii. </a:t>
            </a:r>
            <a:endParaRPr lang="pl-PL" sz="5800" dirty="0" smtClean="0"/>
          </a:p>
          <a:p>
            <a:pPr marL="514350" indent="-514350">
              <a:buNone/>
            </a:pPr>
            <a:r>
              <a:rPr lang="pl-PL" sz="5800" dirty="0" smtClean="0"/>
              <a:t>6.   </a:t>
            </a:r>
            <a:r>
              <a:rPr lang="pl-PL" sz="5800" dirty="0"/>
              <a:t>Ostatni raz byłem tu w ubiegłym roku dwunastego maja. </a:t>
            </a:r>
            <a:endParaRPr lang="pl-PL" sz="5800" dirty="0" smtClean="0"/>
          </a:p>
          <a:p>
            <a:pPr marL="514350" indent="-514350">
              <a:buNone/>
            </a:pPr>
            <a:r>
              <a:rPr lang="pl-PL" sz="5800" dirty="0" smtClean="0"/>
              <a:t>7.   </a:t>
            </a:r>
            <a:r>
              <a:rPr lang="pl-PL" sz="5800" dirty="0"/>
              <a:t>Mówił to pół żartem pół serio. </a:t>
            </a:r>
            <a:endParaRPr lang="pl-PL" sz="5800" dirty="0" smtClean="0"/>
          </a:p>
          <a:p>
            <a:pPr marL="514350" indent="-514350">
              <a:buNone/>
            </a:pPr>
            <a:r>
              <a:rPr lang="pl-PL" sz="5800" dirty="0" smtClean="0"/>
              <a:t>8</a:t>
            </a:r>
            <a:r>
              <a:rPr lang="pl-PL" sz="5800" dirty="0"/>
              <a:t>. </a:t>
            </a:r>
            <a:r>
              <a:rPr lang="pl-PL" sz="5800" dirty="0" smtClean="0"/>
              <a:t>  Szedłem </a:t>
            </a:r>
            <a:r>
              <a:rPr lang="pl-PL" sz="5800" dirty="0"/>
              <a:t>na tę rozmowę jak na ścięcie. </a:t>
            </a:r>
            <a:endParaRPr lang="pl-PL" sz="5800" dirty="0" smtClean="0"/>
          </a:p>
          <a:p>
            <a:pPr marL="514350" indent="-514350">
              <a:buNone/>
            </a:pPr>
            <a:r>
              <a:rPr lang="pl-PL" sz="5800" dirty="0" smtClean="0"/>
              <a:t>9</a:t>
            </a:r>
            <a:r>
              <a:rPr lang="pl-PL" sz="5800" dirty="0"/>
              <a:t>. </a:t>
            </a:r>
            <a:r>
              <a:rPr lang="pl-PL" sz="5800" dirty="0" smtClean="0"/>
              <a:t>  Pod </a:t>
            </a:r>
            <a:r>
              <a:rPr lang="pl-PL" sz="5800" dirty="0"/>
              <a:t>wpływem swojej koleżanki zacząłem się uczyć francuskiego. </a:t>
            </a:r>
            <a:endParaRPr lang="pl-PL" sz="5800" dirty="0" smtClean="0"/>
          </a:p>
          <a:p>
            <a:pPr marL="514350" indent="-514350">
              <a:buNone/>
            </a:pPr>
            <a:r>
              <a:rPr lang="pl-PL" sz="5800" dirty="0" smtClean="0"/>
              <a:t>10</a:t>
            </a:r>
            <a:r>
              <a:rPr lang="pl-PL" sz="5800" dirty="0"/>
              <a:t>. Brr co za pogoda. </a:t>
            </a:r>
            <a:endParaRPr lang="pl-PL" sz="5800" dirty="0" smtClean="0"/>
          </a:p>
          <a:p>
            <a:pPr marL="514350" indent="-514350">
              <a:buNone/>
            </a:pPr>
            <a:r>
              <a:rPr lang="pl-PL" sz="5800" dirty="0" smtClean="0"/>
              <a:t>11</a:t>
            </a:r>
            <a:r>
              <a:rPr lang="pl-PL" sz="5800" dirty="0"/>
              <a:t>. Wolę lody waniliowe niż czekoladowe.</a:t>
            </a:r>
          </a:p>
          <a:p>
            <a:pPr>
              <a:buNone/>
            </a:pPr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dirty="0" smtClean="0"/>
              <a:t>18/32</a:t>
            </a:r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725602"/>
          </a:xfrm>
        </p:spPr>
        <p:txBody>
          <a:bodyPr>
            <a:normAutofit fontScale="90000"/>
          </a:bodyPr>
          <a:lstStyle/>
          <a:p>
            <a:pPr lvl="0"/>
            <a:r>
              <a:rPr lang="pl-PL" b="1" dirty="0" smtClean="0"/>
              <a:t>            Przecinek </a:t>
            </a:r>
            <a:r>
              <a:rPr lang="pl-PL" b="1" dirty="0"/>
              <a:t>w zdaniu pojedynczym i złożonym (spójniki)</a:t>
            </a:r>
            <a:r>
              <a:rPr lang="pl-PL" dirty="0"/>
              <a:t/>
            </a:r>
            <a:br>
              <a:rPr lang="pl-PL" dirty="0"/>
            </a:b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/>
              <a:t>NIE STAWIAMY przed:  </a:t>
            </a:r>
            <a:r>
              <a:rPr lang="pl-PL" b="1" i="1" dirty="0"/>
              <a:t>i, a, oraz, tudzież </a:t>
            </a:r>
            <a:r>
              <a:rPr lang="pl-PL" dirty="0"/>
              <a:t>– w funkcji </a:t>
            </a:r>
            <a:r>
              <a:rPr lang="pl-PL" dirty="0" smtClean="0"/>
              <a:t>łącznej;</a:t>
            </a:r>
            <a:r>
              <a:rPr lang="pl-PL" b="1" i="1" dirty="0" smtClean="0"/>
              <a:t> </a:t>
            </a:r>
            <a:r>
              <a:rPr lang="pl-PL" b="1" i="1" dirty="0"/>
              <a:t>lub, albo, bądź, czy</a:t>
            </a:r>
            <a:r>
              <a:rPr lang="pl-PL" dirty="0"/>
              <a:t> – w f. </a:t>
            </a:r>
            <a:r>
              <a:rPr lang="pl-PL" dirty="0" smtClean="0"/>
              <a:t>rozłącznej;</a:t>
            </a:r>
            <a:r>
              <a:rPr lang="pl-PL" b="1" i="1" dirty="0" smtClean="0"/>
              <a:t> </a:t>
            </a:r>
            <a:r>
              <a:rPr lang="pl-PL" b="1" i="1" dirty="0"/>
              <a:t>ani, ni</a:t>
            </a:r>
            <a:r>
              <a:rPr lang="pl-PL" dirty="0"/>
              <a:t> – w f. wyłączającej</a:t>
            </a:r>
          </a:p>
          <a:p>
            <a:pPr>
              <a:buNone/>
            </a:pPr>
            <a:r>
              <a:rPr lang="pl-PL" b="1" dirty="0"/>
              <a:t> </a:t>
            </a:r>
            <a:endParaRPr lang="pl-PL" dirty="0"/>
          </a:p>
          <a:p>
            <a:r>
              <a:rPr lang="pl-PL" dirty="0"/>
              <a:t>STAWIAMY PO: </a:t>
            </a:r>
            <a:r>
              <a:rPr lang="pl-PL" b="1" i="1" dirty="0"/>
              <a:t>a, ale, lecz</a:t>
            </a:r>
            <a:r>
              <a:rPr lang="pl-PL" b="1" dirty="0"/>
              <a:t> </a:t>
            </a:r>
            <a:r>
              <a:rPr lang="pl-PL" dirty="0"/>
              <a:t>– w f. przeciwstawnej; </a:t>
            </a:r>
            <a:r>
              <a:rPr lang="pl-PL" b="1" i="1" dirty="0"/>
              <a:t>czyli, to znaczy, a mianowicie </a:t>
            </a:r>
            <a:r>
              <a:rPr lang="pl-PL" dirty="0"/>
              <a:t> – w f. </a:t>
            </a:r>
            <a:r>
              <a:rPr lang="pl-PL" dirty="0" smtClean="0"/>
              <a:t>synonimicznej; </a:t>
            </a:r>
            <a:r>
              <a:rPr lang="pl-PL" b="1" i="1" dirty="0" smtClean="0"/>
              <a:t>więc</a:t>
            </a:r>
            <a:r>
              <a:rPr lang="pl-PL" b="1" i="1" dirty="0"/>
              <a:t>, toteż, zatem</a:t>
            </a:r>
            <a:r>
              <a:rPr lang="pl-PL" b="1" dirty="0"/>
              <a:t> </a:t>
            </a:r>
            <a:r>
              <a:rPr lang="pl-PL" dirty="0" smtClean="0"/>
              <a:t>– </a:t>
            </a:r>
            <a:r>
              <a:rPr lang="pl-PL" dirty="0"/>
              <a:t>w funkcji wynikowej</a:t>
            </a:r>
          </a:p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dirty="0" smtClean="0"/>
              <a:t>19/32</a:t>
            </a:r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4000" i="1" dirty="0" smtClean="0"/>
              <a:t>Poprawność i sprawność językowa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96646" indent="-514350">
              <a:buAutoNum type="arabicParenR"/>
            </a:pPr>
            <a:r>
              <a:rPr lang="pl-PL" dirty="0" smtClean="0">
                <a:solidFill>
                  <a:schemeClr val="accent1"/>
                </a:solidFill>
              </a:rPr>
              <a:t>Rozumiem </a:t>
            </a:r>
            <a:r>
              <a:rPr lang="pl-PL" b="1" dirty="0" smtClean="0">
                <a:solidFill>
                  <a:schemeClr val="accent1"/>
                </a:solidFill>
              </a:rPr>
              <a:t>tą</a:t>
            </a:r>
            <a:r>
              <a:rPr lang="pl-PL" dirty="0" smtClean="0">
                <a:solidFill>
                  <a:schemeClr val="accent1"/>
                </a:solidFill>
              </a:rPr>
              <a:t> uwagę.</a:t>
            </a:r>
          </a:p>
          <a:p>
            <a:pPr marL="596646" indent="-514350">
              <a:buAutoNum type="arabicParenR"/>
            </a:pPr>
            <a:r>
              <a:rPr lang="pl-PL" dirty="0" smtClean="0">
                <a:solidFill>
                  <a:schemeClr val="accent1"/>
                </a:solidFill>
              </a:rPr>
              <a:t>Mamy w domu </a:t>
            </a:r>
            <a:r>
              <a:rPr lang="pl-PL" b="1" dirty="0" smtClean="0">
                <a:solidFill>
                  <a:schemeClr val="accent1"/>
                </a:solidFill>
              </a:rPr>
              <a:t>cztery zwierzęta</a:t>
            </a:r>
            <a:r>
              <a:rPr lang="pl-PL" dirty="0" smtClean="0">
                <a:solidFill>
                  <a:schemeClr val="accent1"/>
                </a:solidFill>
              </a:rPr>
              <a:t>.</a:t>
            </a:r>
          </a:p>
          <a:p>
            <a:pPr marL="596646" indent="-514350">
              <a:buAutoNum type="arabicParenR"/>
            </a:pPr>
            <a:r>
              <a:rPr lang="pl-PL" dirty="0" smtClean="0">
                <a:solidFill>
                  <a:schemeClr val="accent1"/>
                </a:solidFill>
              </a:rPr>
              <a:t>Wysłać </a:t>
            </a:r>
            <a:r>
              <a:rPr lang="pl-PL" b="1" dirty="0" err="1" smtClean="0">
                <a:solidFill>
                  <a:schemeClr val="accent1"/>
                </a:solidFill>
              </a:rPr>
              <a:t>SMS-a</a:t>
            </a:r>
            <a:r>
              <a:rPr lang="pl-PL" dirty="0" smtClean="0">
                <a:solidFill>
                  <a:schemeClr val="accent1"/>
                </a:solidFill>
              </a:rPr>
              <a:t>.</a:t>
            </a:r>
          </a:p>
          <a:p>
            <a:pPr marL="596646" indent="-514350">
              <a:buAutoNum type="arabicParenR"/>
            </a:pPr>
            <a:r>
              <a:rPr lang="pl-PL" dirty="0" smtClean="0">
                <a:solidFill>
                  <a:schemeClr val="accent1"/>
                </a:solidFill>
              </a:rPr>
              <a:t>Wczoraj miała miejsce </a:t>
            </a:r>
            <a:r>
              <a:rPr lang="pl-PL" b="1" dirty="0" smtClean="0">
                <a:solidFill>
                  <a:schemeClr val="accent1"/>
                </a:solidFill>
              </a:rPr>
              <a:t>koincydencja chronologiczna</a:t>
            </a:r>
            <a:r>
              <a:rPr lang="pl-PL" dirty="0" smtClean="0">
                <a:solidFill>
                  <a:schemeClr val="accent1"/>
                </a:solidFill>
              </a:rPr>
              <a:t> pomiędzy </a:t>
            </a:r>
            <a:r>
              <a:rPr lang="pl-PL" b="1" dirty="0" smtClean="0">
                <a:solidFill>
                  <a:schemeClr val="accent1"/>
                </a:solidFill>
              </a:rPr>
              <a:t>zdematerializowaniem się </a:t>
            </a:r>
            <a:r>
              <a:rPr lang="pl-PL" dirty="0" smtClean="0">
                <a:solidFill>
                  <a:schemeClr val="accent1"/>
                </a:solidFill>
              </a:rPr>
              <a:t>sztućców a wizytą w naszych </a:t>
            </a:r>
            <a:r>
              <a:rPr lang="pl-PL" b="1" dirty="0" smtClean="0">
                <a:solidFill>
                  <a:schemeClr val="accent1"/>
                </a:solidFill>
              </a:rPr>
              <a:t>domowych</a:t>
            </a:r>
            <a:r>
              <a:rPr lang="pl-PL" dirty="0" smtClean="0">
                <a:solidFill>
                  <a:schemeClr val="accent1"/>
                </a:solidFill>
              </a:rPr>
              <a:t> </a:t>
            </a:r>
            <a:r>
              <a:rPr lang="pl-PL" b="1" dirty="0" smtClean="0">
                <a:solidFill>
                  <a:schemeClr val="accent1"/>
                </a:solidFill>
              </a:rPr>
              <a:t>pieleszach</a:t>
            </a:r>
            <a:r>
              <a:rPr lang="pl-PL" dirty="0" smtClean="0">
                <a:solidFill>
                  <a:schemeClr val="accent1"/>
                </a:solidFill>
              </a:rPr>
              <a:t> naszego sąsiada.</a:t>
            </a:r>
            <a:endParaRPr lang="pl-PL" dirty="0">
              <a:solidFill>
                <a:schemeClr val="accent1"/>
              </a:solidFill>
            </a:endParaRP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dirty="0" smtClean="0"/>
              <a:t>2/32</a:t>
            </a:r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/>
              <a:t/>
            </a:r>
            <a:br>
              <a:rPr lang="pl-PL" dirty="0"/>
            </a:br>
            <a:r>
              <a:rPr lang="pl-PL" dirty="0" smtClean="0"/>
              <a:t> </a:t>
            </a:r>
            <a:r>
              <a:rPr lang="pl-PL" sz="3600" i="1" dirty="0">
                <a:solidFill>
                  <a:srgbClr val="0070C0"/>
                </a:solidFill>
              </a:rPr>
              <a:t>Proszę uzupełnić podane niżej zdania </a:t>
            </a:r>
            <a:r>
              <a:rPr lang="pl-PL" sz="3600" i="1" dirty="0" smtClean="0">
                <a:solidFill>
                  <a:srgbClr val="0070C0"/>
                </a:solidFill>
              </a:rPr>
              <a:t>przecinkami.</a:t>
            </a:r>
            <a:r>
              <a:rPr lang="pl-PL" sz="3600" i="1" dirty="0"/>
              <a:t/>
            </a:r>
            <a:br>
              <a:rPr lang="pl-PL" sz="3600" i="1" dirty="0"/>
            </a:br>
            <a:endParaRPr lang="pl-PL" sz="3600" i="1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428728" y="1500174"/>
            <a:ext cx="7498080" cy="4800600"/>
          </a:xfrm>
        </p:spPr>
        <p:txBody>
          <a:bodyPr>
            <a:normAutofit fontScale="77500" lnSpcReduction="20000"/>
          </a:bodyPr>
          <a:lstStyle/>
          <a:p>
            <a:pPr marL="514350" indent="-514350">
              <a:buNone/>
            </a:pPr>
            <a:r>
              <a:rPr lang="pl-PL" dirty="0" smtClean="0"/>
              <a:t>1.   Wybory odbędą się między pierwszym a szóstym maja. </a:t>
            </a:r>
          </a:p>
          <a:p>
            <a:pPr marL="514350" indent="-514350">
              <a:buNone/>
            </a:pPr>
            <a:r>
              <a:rPr lang="pl-PL" dirty="0" smtClean="0"/>
              <a:t>2.   Usuwać </a:t>
            </a:r>
            <a:r>
              <a:rPr lang="pl-PL" dirty="0"/>
              <a:t>należy przyczyny choroby a nie tylko jej przejawy. </a:t>
            </a:r>
            <a:endParaRPr lang="pl-PL" dirty="0" smtClean="0"/>
          </a:p>
          <a:p>
            <a:pPr marL="514350" indent="-514350">
              <a:buNone/>
            </a:pPr>
            <a:r>
              <a:rPr lang="pl-PL" dirty="0" smtClean="0"/>
              <a:t>3.   Przynieś </a:t>
            </a:r>
            <a:r>
              <a:rPr lang="pl-PL" dirty="0"/>
              <a:t>wszystko a mianowicie i płyty i kasety. </a:t>
            </a:r>
            <a:endParaRPr lang="pl-PL" dirty="0" smtClean="0"/>
          </a:p>
          <a:p>
            <a:pPr marL="514350" indent="-514350">
              <a:buNone/>
            </a:pPr>
            <a:r>
              <a:rPr lang="pl-PL" dirty="0" smtClean="0"/>
              <a:t>4.    W </a:t>
            </a:r>
            <a:r>
              <a:rPr lang="pl-PL" dirty="0"/>
              <a:t>ojczyźnie ma się i przeszłość i przyszłość.  </a:t>
            </a:r>
            <a:endParaRPr lang="pl-PL" dirty="0" smtClean="0"/>
          </a:p>
          <a:p>
            <a:pPr marL="514350" indent="-514350">
              <a:buNone/>
            </a:pPr>
            <a:r>
              <a:rPr lang="pl-PL" dirty="0" smtClean="0"/>
              <a:t>5.   Idź </a:t>
            </a:r>
            <a:r>
              <a:rPr lang="pl-PL" dirty="0"/>
              <a:t>do sklepu i kup mleko i chleb razowy. </a:t>
            </a:r>
            <a:endParaRPr lang="pl-PL" dirty="0" smtClean="0"/>
          </a:p>
          <a:p>
            <a:pPr marL="514350" indent="-514350">
              <a:buNone/>
            </a:pPr>
            <a:r>
              <a:rPr lang="pl-PL" dirty="0" smtClean="0"/>
              <a:t>6.   Słyszałem </a:t>
            </a:r>
            <a:r>
              <a:rPr lang="pl-PL" dirty="0"/>
              <a:t>że kupiłeś samochód i że ci się zepsuł. </a:t>
            </a:r>
            <a:endParaRPr lang="pl-PL" dirty="0" smtClean="0"/>
          </a:p>
          <a:p>
            <a:pPr marL="514350" indent="-514350">
              <a:buNone/>
            </a:pPr>
            <a:r>
              <a:rPr lang="pl-PL" dirty="0" smtClean="0"/>
              <a:t>7.   Zosia </a:t>
            </a:r>
            <a:r>
              <a:rPr lang="pl-PL" dirty="0"/>
              <a:t>która skończyła 10 lat i Jurek poszli do lasu. </a:t>
            </a:r>
            <a:endParaRPr lang="pl-PL" dirty="0" smtClean="0"/>
          </a:p>
          <a:p>
            <a:pPr marL="514350" indent="-514350">
              <a:buNone/>
            </a:pPr>
            <a:r>
              <a:rPr lang="pl-PL" dirty="0" smtClean="0"/>
              <a:t>8.   To </a:t>
            </a:r>
            <a:r>
              <a:rPr lang="pl-PL" dirty="0"/>
              <a:t>co mówisz i to co robisz jest zawsze słuszne. </a:t>
            </a:r>
            <a:endParaRPr lang="pl-PL" dirty="0" smtClean="0"/>
          </a:p>
          <a:p>
            <a:pPr marL="514350" indent="-514350">
              <a:buNone/>
            </a:pPr>
            <a:r>
              <a:rPr lang="pl-PL" dirty="0" smtClean="0"/>
              <a:t>9.   Zbliżał </a:t>
            </a:r>
            <a:r>
              <a:rPr lang="pl-PL" dirty="0"/>
              <a:t>się marzec to znaczy wiosna. </a:t>
            </a:r>
            <a:endParaRPr lang="pl-PL" dirty="0" smtClean="0"/>
          </a:p>
          <a:p>
            <a:pPr marL="514350" indent="-514350">
              <a:buNone/>
            </a:pPr>
            <a:r>
              <a:rPr lang="pl-PL" dirty="0" smtClean="0"/>
              <a:t>10.  W </a:t>
            </a:r>
            <a:r>
              <a:rPr lang="pl-PL" dirty="0"/>
              <a:t>tym roku nie będzie u nas na wigilii dziadków cioci Hani wujka Staszka ani ich dzieci. </a:t>
            </a: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dirty="0" smtClean="0"/>
              <a:t>20/32</a:t>
            </a:r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3200" dirty="0" smtClean="0">
                <a:solidFill>
                  <a:srgbClr val="0070C0"/>
                </a:solidFill>
              </a:rPr>
              <a:t>Cd.</a:t>
            </a:r>
            <a:endParaRPr lang="pl-PL" sz="3200" dirty="0">
              <a:solidFill>
                <a:srgbClr val="0070C0"/>
              </a:solidFill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514800" indent="-514800">
              <a:lnSpc>
                <a:spcPct val="80000"/>
              </a:lnSpc>
              <a:spcBef>
                <a:spcPts val="600"/>
              </a:spcBef>
              <a:buNone/>
            </a:pPr>
            <a:r>
              <a:rPr lang="pl-PL" sz="2400" dirty="0"/>
              <a:t>11</a:t>
            </a:r>
            <a:r>
              <a:rPr lang="pl-PL" sz="2400" dirty="0" smtClean="0"/>
              <a:t>.   </a:t>
            </a:r>
            <a:r>
              <a:rPr lang="pl-PL" sz="2400" dirty="0"/>
              <a:t>Nie uczył się ani nie pracował.   </a:t>
            </a:r>
            <a:endParaRPr lang="pl-PL" sz="2400" dirty="0" smtClean="0"/>
          </a:p>
          <a:p>
            <a:pPr marL="514800" indent="-514800">
              <a:lnSpc>
                <a:spcPct val="80000"/>
              </a:lnSpc>
              <a:spcBef>
                <a:spcPts val="600"/>
              </a:spcBef>
              <a:buNone/>
            </a:pPr>
            <a:r>
              <a:rPr lang="pl-PL" sz="2400" dirty="0" smtClean="0"/>
              <a:t>12.   </a:t>
            </a:r>
            <a:r>
              <a:rPr lang="pl-PL" sz="2400" dirty="0"/>
              <a:t>Nie mógł ruszyć ani ręką ani nogą.   </a:t>
            </a:r>
            <a:endParaRPr lang="pl-PL" sz="2400" dirty="0" smtClean="0"/>
          </a:p>
          <a:p>
            <a:pPr marL="514800" indent="-514800">
              <a:lnSpc>
                <a:spcPct val="80000"/>
              </a:lnSpc>
              <a:spcBef>
                <a:spcPts val="600"/>
              </a:spcBef>
              <a:buNone/>
            </a:pPr>
            <a:r>
              <a:rPr lang="pl-PL" sz="2400" dirty="0" smtClean="0"/>
              <a:t>13.   </a:t>
            </a:r>
            <a:r>
              <a:rPr lang="pl-PL" sz="2400" dirty="0"/>
              <a:t>Albo pójdziemy na spacer albo zostaniemy w domu</a:t>
            </a:r>
            <a:r>
              <a:rPr lang="pl-PL" sz="2400" dirty="0" smtClean="0"/>
              <a:t>.</a:t>
            </a:r>
          </a:p>
          <a:p>
            <a:pPr marL="514800" indent="-514800">
              <a:lnSpc>
                <a:spcPct val="80000"/>
              </a:lnSpc>
              <a:spcBef>
                <a:spcPts val="600"/>
              </a:spcBef>
              <a:buNone/>
            </a:pPr>
            <a:r>
              <a:rPr lang="pl-PL" sz="2400" dirty="0" smtClean="0"/>
              <a:t>14</a:t>
            </a:r>
            <a:r>
              <a:rPr lang="pl-PL" sz="2400" dirty="0"/>
              <a:t>. </a:t>
            </a:r>
            <a:r>
              <a:rPr lang="pl-PL" sz="2400" dirty="0" smtClean="0"/>
              <a:t>  Ten </a:t>
            </a:r>
            <a:r>
              <a:rPr lang="pl-PL" sz="2400" dirty="0"/>
              <a:t>słoń jest bardzo mądry albo raczej dobrze wytresowany.  </a:t>
            </a:r>
            <a:endParaRPr lang="pl-PL" sz="2400" dirty="0" smtClean="0"/>
          </a:p>
          <a:p>
            <a:pPr marL="514800" indent="-514800">
              <a:lnSpc>
                <a:spcPct val="80000"/>
              </a:lnSpc>
              <a:spcBef>
                <a:spcPts val="600"/>
              </a:spcBef>
              <a:buNone/>
            </a:pPr>
            <a:r>
              <a:rPr lang="pl-PL" sz="2400" dirty="0" smtClean="0"/>
              <a:t>15.   </a:t>
            </a:r>
            <a:r>
              <a:rPr lang="pl-PL" sz="2400" dirty="0"/>
              <a:t>Pójdziemy do kina bo dawno w nim nie byliśmy albo do teatru. </a:t>
            </a:r>
            <a:endParaRPr lang="pl-PL" sz="2400" dirty="0" smtClean="0"/>
          </a:p>
          <a:p>
            <a:pPr marL="514800" indent="-514800">
              <a:lnSpc>
                <a:spcPct val="80000"/>
              </a:lnSpc>
              <a:spcBef>
                <a:spcPts val="600"/>
              </a:spcBef>
              <a:buNone/>
            </a:pPr>
            <a:r>
              <a:rPr lang="pl-PL" sz="2400" dirty="0" smtClean="0"/>
              <a:t>16</a:t>
            </a:r>
            <a:r>
              <a:rPr lang="pl-PL" sz="2400" dirty="0"/>
              <a:t>. </a:t>
            </a:r>
            <a:r>
              <a:rPr lang="pl-PL" sz="2400" dirty="0" smtClean="0"/>
              <a:t>  Dojadę </a:t>
            </a:r>
            <a:r>
              <a:rPr lang="pl-PL" sz="2400" dirty="0"/>
              <a:t>tam koleją bądź autobusem.  </a:t>
            </a:r>
            <a:endParaRPr lang="pl-PL" sz="2400" dirty="0" smtClean="0"/>
          </a:p>
          <a:p>
            <a:pPr marL="514800" indent="-514800">
              <a:lnSpc>
                <a:spcPct val="80000"/>
              </a:lnSpc>
              <a:spcBef>
                <a:spcPts val="600"/>
              </a:spcBef>
              <a:buNone/>
            </a:pPr>
            <a:r>
              <a:rPr lang="pl-PL" sz="2400" dirty="0" smtClean="0"/>
              <a:t>17.   Dojadę </a:t>
            </a:r>
            <a:r>
              <a:rPr lang="pl-PL" sz="2400" dirty="0"/>
              <a:t>tam bądź koleją bądź autobusem. </a:t>
            </a:r>
            <a:endParaRPr lang="pl-PL" sz="2400" dirty="0" smtClean="0"/>
          </a:p>
          <a:p>
            <a:pPr marL="514800" indent="-514800">
              <a:lnSpc>
                <a:spcPct val="80000"/>
              </a:lnSpc>
              <a:spcBef>
                <a:spcPts val="600"/>
              </a:spcBef>
              <a:buNone/>
            </a:pPr>
            <a:r>
              <a:rPr lang="pl-PL" sz="2400" dirty="0" smtClean="0"/>
              <a:t>18.   Polski </a:t>
            </a:r>
            <a:r>
              <a:rPr lang="pl-PL" sz="2400" dirty="0"/>
              <a:t>czeski oraz słowacki tworzą zachodniosłowiańską grupę językową. </a:t>
            </a:r>
            <a:endParaRPr lang="pl-PL" sz="2400" dirty="0" smtClean="0"/>
          </a:p>
          <a:p>
            <a:pPr marL="514800" indent="-514800">
              <a:lnSpc>
                <a:spcPct val="80000"/>
              </a:lnSpc>
              <a:spcBef>
                <a:spcPts val="600"/>
              </a:spcBef>
              <a:buNone/>
            </a:pPr>
            <a:r>
              <a:rPr lang="pl-PL" sz="2400" dirty="0" smtClean="0"/>
              <a:t>19.  Mam </a:t>
            </a:r>
            <a:r>
              <a:rPr lang="pl-PL" sz="2400" dirty="0"/>
              <a:t>więcej znajomych niż ty. </a:t>
            </a:r>
            <a:endParaRPr lang="pl-PL" sz="2400" dirty="0" smtClean="0"/>
          </a:p>
          <a:p>
            <a:pPr marL="514800" indent="-514800">
              <a:lnSpc>
                <a:spcPct val="80000"/>
              </a:lnSpc>
              <a:spcBef>
                <a:spcPts val="600"/>
              </a:spcBef>
              <a:buNone/>
            </a:pPr>
            <a:r>
              <a:rPr lang="pl-PL" sz="2400" dirty="0" smtClean="0"/>
              <a:t>20.  Miałem </a:t>
            </a:r>
            <a:r>
              <a:rPr lang="pl-PL" sz="2400" dirty="0"/>
              <a:t>więcej wspólnego z całą sprawą niż ci się wydaje.</a:t>
            </a: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3C910C-6358-4C77-A55F-5FC050F7471B}" type="slidenum">
              <a:rPr lang="pl-PL" smtClean="0"/>
              <a:pPr/>
              <a:t>21</a:t>
            </a:fld>
            <a:endParaRPr lang="pl-PL" dirty="0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dirty="0" smtClean="0"/>
              <a:t>21/32</a:t>
            </a:r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582726"/>
          </a:xfrm>
        </p:spPr>
        <p:txBody>
          <a:bodyPr>
            <a:normAutofit fontScale="90000"/>
          </a:bodyPr>
          <a:lstStyle/>
          <a:p>
            <a:pPr lvl="0"/>
            <a:r>
              <a:rPr lang="pl-PL" b="1" dirty="0" smtClean="0"/>
              <a:t>      Przecinek w zdaniu złożonym</a:t>
            </a:r>
            <a:br>
              <a:rPr lang="pl-PL" b="1" dirty="0" smtClean="0"/>
            </a:br>
            <a:r>
              <a:rPr lang="pl-PL" b="1" dirty="0" smtClean="0"/>
              <a:t>      (wskaźniki zespolenia złożone)</a:t>
            </a:r>
            <a:r>
              <a:rPr lang="pl-PL" dirty="0" smtClean="0"/>
              <a:t/>
            </a:r>
            <a:br>
              <a:rPr lang="pl-PL" dirty="0" smtClean="0"/>
            </a:b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514350" indent="-514350">
              <a:buAutoNum type="arabicPeriod"/>
            </a:pPr>
            <a:r>
              <a:rPr lang="pl-PL" dirty="0" smtClean="0"/>
              <a:t>Babcia </a:t>
            </a:r>
            <a:r>
              <a:rPr lang="pl-PL" dirty="0"/>
              <a:t>mimo że jest już w podeszłym wieku nadal co roku wyjeżdża w góry.  </a:t>
            </a:r>
            <a:endParaRPr lang="pl-PL" dirty="0" smtClean="0"/>
          </a:p>
          <a:p>
            <a:pPr marL="514350" indent="-514350">
              <a:buAutoNum type="arabicPeriod"/>
            </a:pPr>
            <a:r>
              <a:rPr lang="pl-PL" dirty="0" smtClean="0"/>
              <a:t>Pomagajmy </a:t>
            </a:r>
            <a:r>
              <a:rPr lang="pl-PL" dirty="0"/>
              <a:t>ludziom zwłaszcza gdy są w potrzebie.  </a:t>
            </a:r>
            <a:endParaRPr lang="pl-PL" dirty="0" smtClean="0"/>
          </a:p>
          <a:p>
            <a:pPr marL="514350" indent="-514350">
              <a:buAutoNum type="arabicPeriod"/>
            </a:pPr>
            <a:r>
              <a:rPr lang="pl-PL" dirty="0" smtClean="0"/>
              <a:t>Marzę </a:t>
            </a:r>
            <a:r>
              <a:rPr lang="pl-PL" dirty="0"/>
              <a:t>o wakacjach w Italii więc aby zarobić na wyjazd dorabiam jako korepetytor.  </a:t>
            </a:r>
            <a:endParaRPr lang="pl-PL" dirty="0" smtClean="0"/>
          </a:p>
          <a:p>
            <a:pPr marL="514350" indent="-514350">
              <a:buAutoNum type="arabicPeriod"/>
            </a:pPr>
            <a:r>
              <a:rPr lang="pl-PL" dirty="0" smtClean="0"/>
              <a:t>Byliśmy </a:t>
            </a:r>
            <a:r>
              <a:rPr lang="pl-PL" dirty="0"/>
              <a:t>w kinie i gdy już się skończył film zgasło nagle światło.  </a:t>
            </a:r>
            <a:endParaRPr lang="pl-PL" dirty="0" smtClean="0"/>
          </a:p>
          <a:p>
            <a:pPr marL="514350" indent="-514350">
              <a:buAutoNum type="arabicPeriod"/>
            </a:pPr>
            <a:r>
              <a:rPr lang="pl-PL" dirty="0" smtClean="0"/>
              <a:t>Nie </a:t>
            </a:r>
            <a:r>
              <a:rPr lang="pl-PL" dirty="0"/>
              <a:t>odrobiłem lekcji dlatego że bolała mnie głowa.  </a:t>
            </a:r>
            <a:endParaRPr lang="pl-PL" dirty="0" smtClean="0"/>
          </a:p>
          <a:p>
            <a:pPr marL="514350" indent="-514350">
              <a:buAutoNum type="arabicPeriod"/>
            </a:pPr>
            <a:r>
              <a:rPr lang="pl-PL" dirty="0" smtClean="0"/>
              <a:t>Napisz </a:t>
            </a:r>
            <a:r>
              <a:rPr lang="pl-PL" dirty="0"/>
              <a:t>to wyraźnie tak aby każdy mógł to przeczytać</a:t>
            </a:r>
            <a:r>
              <a:rPr lang="pl-PL" dirty="0" smtClean="0"/>
              <a:t>.</a:t>
            </a:r>
          </a:p>
          <a:p>
            <a:pPr marL="514350" indent="-514350">
              <a:buAutoNum type="arabicPeriod"/>
            </a:pPr>
            <a:r>
              <a:rPr lang="pl-PL" dirty="0" smtClean="0"/>
              <a:t>Napisz </a:t>
            </a:r>
            <a:r>
              <a:rPr lang="pl-PL" dirty="0"/>
              <a:t>to tak aby każdy mógł to przeczytać.</a:t>
            </a:r>
          </a:p>
          <a:p>
            <a:endParaRPr lang="pl-PL" dirty="0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dirty="0" smtClean="0"/>
              <a:t>22/32</a:t>
            </a:r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3200" b="1" dirty="0" smtClean="0"/>
              <a:t>Przecinek </a:t>
            </a:r>
            <a:r>
              <a:rPr lang="pl-PL" sz="3200" b="1" dirty="0" smtClean="0"/>
              <a:t>w </a:t>
            </a:r>
            <a:r>
              <a:rPr lang="pl-PL" sz="3200" b="1" dirty="0" smtClean="0"/>
              <a:t>zdaniu pojedynczym i złożonym (wtrącenia, dopowiedzenia)</a:t>
            </a:r>
            <a:endParaRPr lang="pl-PL" sz="3600" dirty="0">
              <a:solidFill>
                <a:srgbClr val="0070C0"/>
              </a:solidFill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514350" indent="-514350">
              <a:buAutoNum type="arabicPeriod"/>
            </a:pPr>
            <a:r>
              <a:rPr lang="pl-PL" sz="3400" dirty="0" smtClean="0"/>
              <a:t>Radzę </a:t>
            </a:r>
            <a:r>
              <a:rPr lang="pl-PL" sz="3400" dirty="0"/>
              <a:t>ci żebyś dopóki masz za co studiował jak najdłużej.  </a:t>
            </a:r>
            <a:endParaRPr lang="pl-PL" sz="3400" dirty="0" smtClean="0"/>
          </a:p>
          <a:p>
            <a:pPr marL="514350" indent="-514350">
              <a:buAutoNum type="arabicPeriod"/>
            </a:pPr>
            <a:r>
              <a:rPr lang="pl-PL" sz="3400" dirty="0" smtClean="0"/>
              <a:t>Proszę </a:t>
            </a:r>
            <a:r>
              <a:rPr lang="pl-PL" sz="3400" dirty="0"/>
              <a:t>kawę bardzo mocną i bez cukru jednym słowem szatana. </a:t>
            </a:r>
            <a:endParaRPr lang="pl-PL" sz="3400" dirty="0" smtClean="0"/>
          </a:p>
          <a:p>
            <a:pPr marL="514350" indent="-514350">
              <a:buAutoNum type="arabicPeriod"/>
            </a:pPr>
            <a:r>
              <a:rPr lang="pl-PL" sz="3400" dirty="0" smtClean="0"/>
              <a:t>Rozumiem </a:t>
            </a:r>
            <a:r>
              <a:rPr lang="pl-PL" sz="3400" dirty="0"/>
              <a:t>twoje intencje ale prawdę powiedziawszy to ty popełniłeś błąd.  </a:t>
            </a:r>
            <a:endParaRPr lang="pl-PL" sz="3400" dirty="0" smtClean="0"/>
          </a:p>
          <a:p>
            <a:pPr marL="514350" indent="-514350">
              <a:buAutoNum type="arabicPeriod"/>
            </a:pPr>
            <a:r>
              <a:rPr lang="pl-PL" sz="3400" dirty="0" smtClean="0"/>
              <a:t>Chciałbym </a:t>
            </a:r>
            <a:r>
              <a:rPr lang="pl-PL" sz="3400" dirty="0"/>
              <a:t>porozmawiać z panem Kowalskim prezesem spółki </a:t>
            </a:r>
            <a:r>
              <a:rPr lang="pl-PL" sz="3400" dirty="0" err="1"/>
              <a:t>Rolimex</a:t>
            </a:r>
            <a:r>
              <a:rPr lang="pl-PL" sz="3400" dirty="0"/>
              <a:t>.  </a:t>
            </a:r>
            <a:endParaRPr lang="pl-PL" sz="3400" dirty="0" smtClean="0"/>
          </a:p>
          <a:p>
            <a:pPr marL="514350" indent="-514350">
              <a:buAutoNum type="arabicPeriod"/>
            </a:pPr>
            <a:r>
              <a:rPr lang="pl-PL" sz="3400" dirty="0" smtClean="0"/>
              <a:t>Rycerz </a:t>
            </a:r>
            <a:r>
              <a:rPr lang="pl-PL" sz="3400" dirty="0"/>
              <a:t>imieniem Jurand pozostawał na służbie księcia mazowieckiego.  </a:t>
            </a:r>
            <a:endParaRPr lang="pl-PL" sz="3400" dirty="0" smtClean="0"/>
          </a:p>
          <a:p>
            <a:pPr marL="514350" indent="-514350">
              <a:buAutoNum type="arabicPeriod"/>
            </a:pPr>
            <a:r>
              <a:rPr lang="pl-PL" sz="3400" dirty="0" smtClean="0"/>
              <a:t>Rozpoczęcie </a:t>
            </a:r>
            <a:r>
              <a:rPr lang="pl-PL" sz="3400" dirty="0"/>
              <a:t>zajęć w związku z remontem budynku szkolnego zostało przesunięte o tydzień. </a:t>
            </a:r>
            <a:endParaRPr lang="pl-PL" sz="3400" dirty="0" smtClean="0"/>
          </a:p>
          <a:p>
            <a:pPr marL="514350" indent="-514350">
              <a:buAutoNum type="arabicPeriod"/>
            </a:pPr>
            <a:r>
              <a:rPr lang="pl-PL" sz="3400" dirty="0" smtClean="0"/>
              <a:t>Upał </a:t>
            </a:r>
            <a:r>
              <a:rPr lang="pl-PL" sz="3400" dirty="0"/>
              <a:t>dokuczał zwłaszcza w południe.  </a:t>
            </a:r>
            <a:endParaRPr lang="pl-PL" sz="3400" dirty="0" smtClean="0"/>
          </a:p>
          <a:p>
            <a:pPr marL="514350" indent="-514350">
              <a:buAutoNum type="arabicPeriod"/>
            </a:pPr>
            <a:r>
              <a:rPr lang="pl-PL" sz="3400" dirty="0" smtClean="0"/>
              <a:t>Spocznij </a:t>
            </a:r>
            <a:r>
              <a:rPr lang="pl-PL" sz="3400" dirty="0"/>
              <a:t>że tak powiem i posłuchaj rady starszego brata. </a:t>
            </a:r>
          </a:p>
          <a:p>
            <a:pPr>
              <a:buNone/>
            </a:pPr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dirty="0" smtClean="0"/>
              <a:t>23/32</a:t>
            </a:r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pl-PL" b="1" dirty="0"/>
              <a:t>Przecinek w zdaniu </a:t>
            </a:r>
            <a:r>
              <a:rPr lang="pl-PL" b="1" dirty="0" smtClean="0"/>
              <a:t>złożonym</a:t>
            </a:r>
            <a:br>
              <a:rPr lang="pl-PL" b="1" dirty="0" smtClean="0"/>
            </a:br>
            <a:r>
              <a:rPr lang="pl-PL" b="1" dirty="0" smtClean="0"/>
              <a:t>                (</a:t>
            </a:r>
            <a:r>
              <a:rPr lang="pl-PL" b="1" dirty="0"/>
              <a:t>imiesłowy)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514350" indent="-514350">
              <a:buAutoNum type="arabicPeriod"/>
            </a:pPr>
            <a:r>
              <a:rPr lang="pl-PL" sz="2900" dirty="0" smtClean="0"/>
              <a:t>Wróciwszy </a:t>
            </a:r>
            <a:r>
              <a:rPr lang="pl-PL" sz="2900" dirty="0"/>
              <a:t>nie zastał już nikogo ze swoich krewnych.  </a:t>
            </a:r>
            <a:endParaRPr lang="pl-PL" sz="2900" dirty="0" smtClean="0"/>
          </a:p>
          <a:p>
            <a:pPr marL="514350" indent="-514350">
              <a:buAutoNum type="arabicPeriod"/>
            </a:pPr>
            <a:r>
              <a:rPr lang="pl-PL" sz="2900" dirty="0" smtClean="0"/>
              <a:t>Szła </a:t>
            </a:r>
            <a:r>
              <a:rPr lang="pl-PL" sz="2900" dirty="0"/>
              <a:t>kulejąc.  </a:t>
            </a:r>
            <a:endParaRPr lang="pl-PL" sz="2900" dirty="0" smtClean="0"/>
          </a:p>
          <a:p>
            <a:pPr marL="514350" indent="-514350">
              <a:buAutoNum type="arabicPeriod"/>
            </a:pPr>
            <a:r>
              <a:rPr lang="pl-PL" sz="2900" dirty="0" smtClean="0"/>
              <a:t>Chcąc </a:t>
            </a:r>
            <a:r>
              <a:rPr lang="pl-PL" sz="2900" dirty="0"/>
              <a:t>nie chcąc musiałem się zbliżyć bo wszystkie oczy na mnie się zwróciły.  </a:t>
            </a:r>
            <a:endParaRPr lang="pl-PL" sz="2900" dirty="0" smtClean="0"/>
          </a:p>
          <a:p>
            <a:pPr marL="514350" indent="-514350">
              <a:buAutoNum type="arabicPeriod"/>
            </a:pPr>
            <a:r>
              <a:rPr lang="pl-PL" sz="2900" dirty="0" smtClean="0"/>
              <a:t>Krótko </a:t>
            </a:r>
            <a:r>
              <a:rPr lang="pl-PL" sz="2900" dirty="0"/>
              <a:t>mówiąc wyruszamy natychmiast.   </a:t>
            </a:r>
            <a:endParaRPr lang="pl-PL" sz="2900" dirty="0" smtClean="0"/>
          </a:p>
          <a:p>
            <a:pPr marL="514350" indent="-514350">
              <a:buAutoNum type="arabicPeriod"/>
            </a:pPr>
            <a:r>
              <a:rPr lang="pl-PL" sz="2900" dirty="0" smtClean="0"/>
              <a:t>Nawiasem </a:t>
            </a:r>
            <a:r>
              <a:rPr lang="pl-PL" sz="2900" dirty="0"/>
              <a:t>mówiąc wyraz „nauka” i „nawyk” zawierają ten sam rdzeń.  </a:t>
            </a:r>
            <a:endParaRPr lang="pl-PL" sz="2900" dirty="0" smtClean="0"/>
          </a:p>
          <a:p>
            <a:pPr marL="514350" indent="-514350">
              <a:buAutoNum type="arabicPeriod"/>
            </a:pPr>
            <a:r>
              <a:rPr lang="pl-PL" sz="2900" dirty="0" smtClean="0"/>
              <a:t>Wracając </a:t>
            </a:r>
            <a:r>
              <a:rPr lang="pl-PL" sz="2900" dirty="0"/>
              <a:t>do schroniska byli porządnie zmęczeni</a:t>
            </a:r>
            <a:r>
              <a:rPr lang="pl-PL" dirty="0"/>
              <a:t>. </a:t>
            </a:r>
          </a:p>
          <a:p>
            <a:endParaRPr lang="pl-PL" dirty="0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dirty="0" smtClean="0"/>
              <a:t>24/32</a:t>
            </a:r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pl-PL" b="1" dirty="0" smtClean="0"/>
              <a:t/>
            </a:r>
            <a:br>
              <a:rPr lang="pl-PL" b="1" dirty="0" smtClean="0"/>
            </a:br>
            <a:r>
              <a:rPr lang="pl-PL" b="1" dirty="0" smtClean="0"/>
              <a:t>         Przecinek </a:t>
            </a:r>
            <a:r>
              <a:rPr lang="pl-PL" b="1" dirty="0"/>
              <a:t>w </a:t>
            </a:r>
            <a:r>
              <a:rPr lang="pl-PL" b="1" dirty="0" smtClean="0"/>
              <a:t>zdaniu</a:t>
            </a:r>
            <a:br>
              <a:rPr lang="pl-PL" b="1" dirty="0" smtClean="0"/>
            </a:br>
            <a:r>
              <a:rPr lang="pl-PL" b="1" dirty="0" smtClean="0"/>
              <a:t>     pojedynczym </a:t>
            </a:r>
            <a:r>
              <a:rPr lang="pl-PL" b="1" dirty="0"/>
              <a:t>a złożonym </a:t>
            </a:r>
            <a:r>
              <a:rPr lang="pl-PL" dirty="0"/>
              <a:t/>
            </a:r>
            <a:br>
              <a:rPr lang="pl-PL" dirty="0"/>
            </a:b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spcAft>
                <a:spcPts val="600"/>
              </a:spcAft>
              <a:buNone/>
            </a:pPr>
            <a:r>
              <a:rPr lang="pl-PL" sz="3000" dirty="0" smtClean="0"/>
              <a:t>1.  Pomogę </a:t>
            </a:r>
            <a:r>
              <a:rPr lang="pl-PL" sz="3000" dirty="0"/>
              <a:t>mu. </a:t>
            </a:r>
            <a:r>
              <a:rPr lang="pl-PL" sz="3000" b="1" dirty="0"/>
              <a:t>Oczywiście</a:t>
            </a:r>
            <a:r>
              <a:rPr lang="pl-PL" sz="3000" dirty="0"/>
              <a:t> jeśli mnie o to poprosi. </a:t>
            </a:r>
            <a:r>
              <a:rPr lang="pl-PL" sz="3000" dirty="0" smtClean="0"/>
              <a:t>2</a:t>
            </a:r>
            <a:r>
              <a:rPr lang="pl-PL" sz="3000" dirty="0"/>
              <a:t>. Miałeś </a:t>
            </a:r>
            <a:r>
              <a:rPr lang="pl-PL" sz="3000" b="1" dirty="0"/>
              <a:t>oczywiście</a:t>
            </a:r>
            <a:r>
              <a:rPr lang="pl-PL" sz="3000" dirty="0"/>
              <a:t> rację.</a:t>
            </a:r>
          </a:p>
          <a:p>
            <a:pPr>
              <a:spcAft>
                <a:spcPts val="600"/>
              </a:spcAft>
              <a:buNone/>
            </a:pPr>
            <a:r>
              <a:rPr lang="pl-PL" sz="3000" dirty="0"/>
              <a:t>3. Posprzątałam mieszkanie ugotowałam obiad </a:t>
            </a:r>
            <a:r>
              <a:rPr lang="pl-PL" sz="3000" b="1" dirty="0"/>
              <a:t>jak</a:t>
            </a:r>
            <a:r>
              <a:rPr lang="pl-PL" sz="3000" dirty="0"/>
              <a:t> również zrobiłam pranie. 4. Szedłem na rozmowę </a:t>
            </a:r>
            <a:r>
              <a:rPr lang="pl-PL" sz="3000" b="1" dirty="0"/>
              <a:t>jak</a:t>
            </a:r>
            <a:r>
              <a:rPr lang="pl-PL" sz="3000" dirty="0"/>
              <a:t> na ścięcie.  5. Ta sukienka leży na tobie </a:t>
            </a:r>
            <a:r>
              <a:rPr lang="pl-PL" sz="3000" b="1" dirty="0"/>
              <a:t>jak</a:t>
            </a:r>
            <a:r>
              <a:rPr lang="pl-PL" sz="3000" dirty="0"/>
              <a:t> ulał.   6. Czy już wiesz </a:t>
            </a:r>
            <a:r>
              <a:rPr lang="pl-PL" sz="3000" b="1" dirty="0"/>
              <a:t>jak</a:t>
            </a:r>
            <a:r>
              <a:rPr lang="pl-PL" sz="3000" dirty="0"/>
              <a:t>?</a:t>
            </a:r>
          </a:p>
          <a:p>
            <a:pPr>
              <a:buNone/>
            </a:pPr>
            <a:r>
              <a:rPr lang="pl-PL" sz="3000" dirty="0"/>
              <a:t>7. Nie zastanawia się </a:t>
            </a:r>
            <a:r>
              <a:rPr lang="pl-PL" sz="3000" b="1" dirty="0"/>
              <a:t>czy</a:t>
            </a:r>
            <a:r>
              <a:rPr lang="pl-PL" sz="3000" dirty="0"/>
              <a:t> ją kocha.  8. Drzemał </a:t>
            </a:r>
            <a:r>
              <a:rPr lang="pl-PL" sz="3000" b="1" dirty="0"/>
              <a:t>czy</a:t>
            </a:r>
            <a:r>
              <a:rPr lang="pl-PL" sz="3000" dirty="0"/>
              <a:t> udawał że drzemie? </a:t>
            </a:r>
          </a:p>
          <a:p>
            <a:pPr>
              <a:buNone/>
            </a:pPr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dirty="0" smtClean="0"/>
              <a:t>25/32</a:t>
            </a:r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dirty="0" smtClean="0"/>
              <a:t>Cd.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pl-PL" dirty="0"/>
              <a:t>9. Siedział </a:t>
            </a:r>
            <a:r>
              <a:rPr lang="pl-PL" b="1" dirty="0"/>
              <a:t>aż</a:t>
            </a:r>
            <a:r>
              <a:rPr lang="pl-PL" dirty="0"/>
              <a:t> do wieczora.  10. Kłamie </a:t>
            </a:r>
            <a:r>
              <a:rPr lang="pl-PL" b="1" dirty="0"/>
              <a:t>aż</a:t>
            </a:r>
            <a:r>
              <a:rPr lang="pl-PL" dirty="0"/>
              <a:t> uszy puchną.</a:t>
            </a:r>
          </a:p>
          <a:p>
            <a:pPr>
              <a:buNone/>
            </a:pPr>
            <a:r>
              <a:rPr lang="pl-PL" dirty="0"/>
              <a:t>11. Maturę </a:t>
            </a:r>
            <a:r>
              <a:rPr lang="pl-PL" b="1" dirty="0"/>
              <a:t>bez wątpienia</a:t>
            </a:r>
            <a:r>
              <a:rPr lang="pl-PL" dirty="0"/>
              <a:t> zda.  12. </a:t>
            </a:r>
            <a:r>
              <a:rPr lang="pl-PL" b="1" dirty="0"/>
              <a:t>Bez wątpienia</a:t>
            </a:r>
            <a:r>
              <a:rPr lang="pl-PL" dirty="0"/>
              <a:t> ma dziewczyna tupet! </a:t>
            </a:r>
          </a:p>
          <a:p>
            <a:pPr>
              <a:buNone/>
            </a:pPr>
            <a:r>
              <a:rPr lang="pl-PL" dirty="0"/>
              <a:t>13. Dajcie mi </a:t>
            </a:r>
            <a:r>
              <a:rPr lang="pl-PL" b="1" dirty="0"/>
              <a:t>chociaż</a:t>
            </a:r>
            <a:r>
              <a:rPr lang="pl-PL" dirty="0"/>
              <a:t> raz się wyspać!  14. </a:t>
            </a:r>
            <a:r>
              <a:rPr lang="pl-PL" b="1" dirty="0"/>
              <a:t>Chociaż</a:t>
            </a:r>
            <a:r>
              <a:rPr lang="pl-PL" dirty="0"/>
              <a:t> jest zmęczony pisze nadal. </a:t>
            </a:r>
          </a:p>
          <a:p>
            <a:pPr>
              <a:buNone/>
            </a:pPr>
            <a:r>
              <a:rPr lang="pl-PL" dirty="0"/>
              <a:t>15. Nie wyjeżdżał w góry </a:t>
            </a:r>
            <a:r>
              <a:rPr lang="pl-PL" b="1" dirty="0"/>
              <a:t>między innymi</a:t>
            </a:r>
            <a:r>
              <a:rPr lang="pl-PL" dirty="0"/>
              <a:t> z powodu lęku przestrzeni.  16. Odwiedzimy </a:t>
            </a:r>
            <a:r>
              <a:rPr lang="pl-PL" b="1" dirty="0"/>
              <a:t>między innymi</a:t>
            </a:r>
            <a:r>
              <a:rPr lang="pl-PL" dirty="0"/>
              <a:t> znajomych.</a:t>
            </a:r>
          </a:p>
          <a:p>
            <a:pPr>
              <a:buNone/>
            </a:pPr>
            <a:r>
              <a:rPr lang="pl-PL" dirty="0"/>
              <a:t>17. </a:t>
            </a:r>
            <a:r>
              <a:rPr lang="pl-PL" b="1" dirty="0"/>
              <a:t>Naturalnie</a:t>
            </a:r>
            <a:r>
              <a:rPr lang="pl-PL" dirty="0"/>
              <a:t> pójdę na skróty.    18. Oddam ci </a:t>
            </a:r>
            <a:r>
              <a:rPr lang="pl-PL" b="1" dirty="0"/>
              <a:t>naturalnie</a:t>
            </a:r>
            <a:r>
              <a:rPr lang="pl-PL" dirty="0"/>
              <a:t> dług.</a:t>
            </a:r>
          </a:p>
          <a:p>
            <a:pPr>
              <a:buNone/>
            </a:pPr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dirty="0" smtClean="0"/>
              <a:t>26/32</a:t>
            </a:r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dirty="0" smtClean="0"/>
              <a:t>Cd.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pl-PL" dirty="0"/>
              <a:t>19. Uważał się za </a:t>
            </a:r>
            <a:r>
              <a:rPr lang="pl-PL" b="1" dirty="0"/>
              <a:t>tak zwanego</a:t>
            </a:r>
            <a:r>
              <a:rPr lang="pl-PL" dirty="0"/>
              <a:t> odkrywcę. 20. Panna Magda z </a:t>
            </a:r>
            <a:r>
              <a:rPr lang="pl-PL" b="1" dirty="0"/>
              <a:t>tak zwanego</a:t>
            </a:r>
            <a:r>
              <a:rPr lang="pl-PL" dirty="0"/>
              <a:t> dobrego domu została na stałe za granicą.</a:t>
            </a:r>
          </a:p>
          <a:p>
            <a:pPr>
              <a:buNone/>
            </a:pPr>
            <a:r>
              <a:rPr lang="pl-PL" dirty="0"/>
              <a:t>21. Musimy </a:t>
            </a:r>
            <a:r>
              <a:rPr lang="pl-PL" b="1" dirty="0"/>
              <a:t>zatem </a:t>
            </a:r>
            <a:r>
              <a:rPr lang="pl-PL" dirty="0"/>
              <a:t>już iść?  22. Nie kocha męża powinna </a:t>
            </a:r>
            <a:r>
              <a:rPr lang="pl-PL" b="1" dirty="0"/>
              <a:t>zatem</a:t>
            </a:r>
            <a:r>
              <a:rPr lang="pl-PL" dirty="0"/>
              <a:t> go opuścić.</a:t>
            </a:r>
          </a:p>
          <a:p>
            <a:pPr>
              <a:buNone/>
            </a:pPr>
            <a:r>
              <a:rPr lang="pl-PL" dirty="0"/>
              <a:t>23. Kup </a:t>
            </a:r>
            <a:r>
              <a:rPr lang="pl-PL" b="1" dirty="0"/>
              <a:t>potem</a:t>
            </a:r>
            <a:r>
              <a:rPr lang="pl-PL" dirty="0"/>
              <a:t> jeszcze kwiaty. 24. Otworzył drzwi </a:t>
            </a:r>
            <a:r>
              <a:rPr lang="pl-PL" b="1" dirty="0"/>
              <a:t>potem</a:t>
            </a:r>
            <a:r>
              <a:rPr lang="pl-PL" dirty="0"/>
              <a:t> wszedł do mieszkania.</a:t>
            </a:r>
          </a:p>
          <a:p>
            <a:pPr>
              <a:buNone/>
            </a:pPr>
            <a:r>
              <a:rPr lang="pl-PL" dirty="0"/>
              <a:t>25. </a:t>
            </a:r>
            <a:r>
              <a:rPr lang="pl-PL" b="1" dirty="0"/>
              <a:t>Jak gdyby</a:t>
            </a:r>
            <a:r>
              <a:rPr lang="pl-PL" dirty="0"/>
              <a:t> nigdy nic śmieje się głośno i rozmawia. 26. Masz do niego żal </a:t>
            </a:r>
            <a:r>
              <a:rPr lang="pl-PL" b="1" dirty="0"/>
              <a:t>jak gdyby</a:t>
            </a:r>
            <a:r>
              <a:rPr lang="pl-PL" dirty="0"/>
              <a:t> to on był wszystkiemu winien.</a:t>
            </a:r>
          </a:p>
          <a:p>
            <a:pPr>
              <a:buNone/>
            </a:pPr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dirty="0" smtClean="0"/>
              <a:t>27/32</a:t>
            </a:r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pl-PL" b="1" dirty="0" smtClean="0"/>
              <a:t>       Średnik </a:t>
            </a:r>
            <a:r>
              <a:rPr lang="pl-PL" b="1" dirty="0"/>
              <a:t>i przecinek </a:t>
            </a:r>
            <a:r>
              <a:rPr lang="pl-PL" b="1" dirty="0" smtClean="0"/>
              <a:t>w</a:t>
            </a:r>
            <a:br>
              <a:rPr lang="pl-PL" b="1" dirty="0" smtClean="0"/>
            </a:br>
            <a:r>
              <a:rPr lang="pl-PL" b="1" dirty="0" smtClean="0"/>
              <a:t>     konstrukcjach </a:t>
            </a:r>
            <a:r>
              <a:rPr lang="pl-PL" b="1" dirty="0"/>
              <a:t>złożonych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lvl="0">
              <a:buNone/>
            </a:pPr>
            <a:r>
              <a:rPr lang="pl-PL" dirty="0" smtClean="0"/>
              <a:t>1.  Mówić </a:t>
            </a:r>
            <a:r>
              <a:rPr lang="pl-PL" dirty="0"/>
              <a:t>mało i źle jest nieszczęściem prostaków mówić wiele i źle jest zuchwalstwem głupców mówić wiele i dobrze jest szczęściem dowcipnych mówić mało i dobrze jest roztropnością mądrych. (K. Brodziński)</a:t>
            </a:r>
          </a:p>
          <a:p>
            <a:pPr lvl="0">
              <a:buNone/>
            </a:pPr>
            <a:r>
              <a:rPr lang="pl-PL" dirty="0" smtClean="0"/>
              <a:t>2.  Najszlachetniejszy </a:t>
            </a:r>
            <a:r>
              <a:rPr lang="pl-PL" dirty="0"/>
              <a:t>kamień jest ten który kraje wszystkie inne a siebie zarysować nie daje najszlachetniejsze serce jest to które właśnie raczej da się skaleczyć niż samo zadraśnie. (A. Asnyk)</a:t>
            </a:r>
          </a:p>
          <a:p>
            <a:pPr lvl="0">
              <a:buNone/>
            </a:pPr>
            <a:r>
              <a:rPr lang="pl-PL" dirty="0" smtClean="0"/>
              <a:t>3.  Kiedyś </a:t>
            </a:r>
            <a:r>
              <a:rPr lang="pl-PL" dirty="0"/>
              <a:t>w Rzymie w dniu wznowienia świąt Romulusa zobaczył jak prowadzono w orszaku królewskiego konia bez jeźdźca przed koniem niesiono srebrne orły tak jak przed konno jadącym ku Kapitolowi Imperatorem niesiono orły złote tak czcił Rzym nieobecnego Patrycjusza co w swym dalekim księstwie słowiańskim tyle miał pracy z nasadzaniem świętej wiary że nie mógł towarzyszyć Imperatorowi który go patrycjatem obdarzył. (T. Parnicki)</a:t>
            </a:r>
          </a:p>
          <a:p>
            <a:pPr>
              <a:buNone/>
            </a:pPr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dirty="0" smtClean="0"/>
              <a:t>28/32</a:t>
            </a:r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dirty="0" smtClean="0"/>
              <a:t>Cd.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lvl="0">
              <a:buNone/>
            </a:pPr>
            <a:r>
              <a:rPr lang="pl-PL" dirty="0" smtClean="0"/>
              <a:t>4. Wypowiedzenie </a:t>
            </a:r>
            <a:r>
              <a:rPr lang="pl-PL" dirty="0"/>
              <a:t>jest grupą wyrazów powiązanych ze sobą znaczeniowo i składniowo. Wyróżnia się jego trzy rodzaje:</a:t>
            </a:r>
          </a:p>
          <a:p>
            <a:pPr marL="514350" lvl="0" indent="-514350">
              <a:buNone/>
            </a:pPr>
            <a:r>
              <a:rPr lang="pl-PL" dirty="0" smtClean="0"/>
              <a:t>a) zdanie </a:t>
            </a:r>
            <a:r>
              <a:rPr lang="pl-PL" dirty="0"/>
              <a:t>czyli wypowiedzenie zawierające orzeczenie</a:t>
            </a:r>
          </a:p>
          <a:p>
            <a:pPr marL="514350" lvl="0" indent="-514350">
              <a:buNone/>
            </a:pPr>
            <a:r>
              <a:rPr lang="pl-PL" dirty="0" smtClean="0"/>
              <a:t>b) równoważnik </a:t>
            </a:r>
            <a:r>
              <a:rPr lang="pl-PL" dirty="0"/>
              <a:t>zdania czyli wypowiedzenie zawierające potencjalne orzeczenie</a:t>
            </a:r>
          </a:p>
          <a:p>
            <a:pPr lvl="0">
              <a:buNone/>
            </a:pPr>
            <a:r>
              <a:rPr lang="pl-PL" dirty="0" smtClean="0"/>
              <a:t>c) zawiadomienie </a:t>
            </a:r>
            <a:r>
              <a:rPr lang="pl-PL" dirty="0"/>
              <a:t>czyli wypowiedzenie bez orzeczenia i bez możliwości wprowadzenia orzeczenia.</a:t>
            </a:r>
          </a:p>
          <a:p>
            <a:pPr lvl="0">
              <a:buNone/>
            </a:pPr>
            <a:r>
              <a:rPr lang="pl-PL" dirty="0" smtClean="0"/>
              <a:t>5.  Oskarżeni </a:t>
            </a:r>
            <a:r>
              <a:rPr lang="pl-PL" dirty="0"/>
              <a:t>w swojej obronie używali obficie kłamstwa a wyszkoleniem umysłów górowali nad prokuratorem nie ustępowali mu też w znajomości prawnych przepisów. (Cz. Miłosz)</a:t>
            </a:r>
          </a:p>
          <a:p>
            <a:pPr>
              <a:buNone/>
            </a:pPr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dirty="0" smtClean="0"/>
              <a:t>29/32</a:t>
            </a:r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sz="4400" i="1" dirty="0" smtClean="0"/>
              <a:t/>
            </a:r>
            <a:br>
              <a:rPr lang="pl-PL" sz="4400" i="1" dirty="0" smtClean="0"/>
            </a:br>
            <a:r>
              <a:rPr lang="pl-PL" sz="4400" i="1" dirty="0" smtClean="0"/>
              <a:t/>
            </a:r>
            <a:br>
              <a:rPr lang="pl-PL" sz="4400" i="1" dirty="0" smtClean="0"/>
            </a:br>
            <a:r>
              <a:rPr lang="pl-PL" sz="4400" i="1" dirty="0" smtClean="0"/>
              <a:t>Estetyka i etyka słowa</a:t>
            </a:r>
            <a:br>
              <a:rPr lang="pl-PL" sz="4400" i="1" dirty="0" smtClean="0"/>
            </a:br>
            <a:r>
              <a:rPr lang="pl-PL" sz="4400" i="1" dirty="0" smtClean="0"/>
              <a:t> </a:t>
            </a:r>
            <a:br>
              <a:rPr lang="pl-PL" sz="4400" i="1" dirty="0" smtClean="0"/>
            </a:b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96646" indent="-514350">
              <a:buAutoNum type="arabicParenR"/>
            </a:pPr>
            <a:r>
              <a:rPr lang="pl-PL" dirty="0" smtClean="0">
                <a:solidFill>
                  <a:schemeClr val="accent1"/>
                </a:solidFill>
              </a:rPr>
              <a:t>wykon, upiór bielizny, zwis męski, ulicznica na kiju, </a:t>
            </a:r>
            <a:r>
              <a:rPr lang="pl-PL" dirty="0" err="1" smtClean="0">
                <a:solidFill>
                  <a:schemeClr val="accent1"/>
                </a:solidFill>
              </a:rPr>
              <a:t>rozbieracz</a:t>
            </a:r>
            <a:r>
              <a:rPr lang="pl-PL" dirty="0" smtClean="0">
                <a:solidFill>
                  <a:schemeClr val="accent1"/>
                </a:solidFill>
              </a:rPr>
              <a:t>.</a:t>
            </a:r>
          </a:p>
          <a:p>
            <a:pPr marL="596646" indent="-514350">
              <a:buAutoNum type="arabicParenR"/>
            </a:pPr>
            <a:r>
              <a:rPr lang="pl-PL" dirty="0" smtClean="0">
                <a:solidFill>
                  <a:schemeClr val="accent1"/>
                </a:solidFill>
              </a:rPr>
              <a:t>Rząd rżnie </a:t>
            </a:r>
            <a:r>
              <a:rPr lang="pl-PL" dirty="0" err="1" smtClean="0">
                <a:solidFill>
                  <a:schemeClr val="accent1"/>
                </a:solidFill>
              </a:rPr>
              <a:t>głupa</a:t>
            </a:r>
            <a:r>
              <a:rPr lang="pl-PL" dirty="0" smtClean="0">
                <a:solidFill>
                  <a:schemeClr val="accent1"/>
                </a:solidFill>
              </a:rPr>
              <a:t>.</a:t>
            </a:r>
          </a:p>
          <a:p>
            <a:pPr marL="596646" indent="-514350">
              <a:buAutoNum type="arabicParenR"/>
            </a:pPr>
            <a:r>
              <a:rPr lang="pl-PL" dirty="0" smtClean="0">
                <a:solidFill>
                  <a:schemeClr val="accent1"/>
                </a:solidFill>
              </a:rPr>
              <a:t>IV Rzeczpospolita kolesiów.</a:t>
            </a:r>
          </a:p>
          <a:p>
            <a:pPr marL="596646" indent="-514350">
              <a:buAutoNum type="arabicParenR"/>
            </a:pPr>
            <a:r>
              <a:rPr lang="pl-PL" dirty="0" smtClean="0">
                <a:solidFill>
                  <a:schemeClr val="accent1"/>
                </a:solidFill>
              </a:rPr>
              <a:t>A. Mrozowski do A. Leppera: </a:t>
            </a:r>
            <a:r>
              <a:rPr lang="pl-PL" i="1" dirty="0" smtClean="0">
                <a:solidFill>
                  <a:schemeClr val="accent1"/>
                </a:solidFill>
              </a:rPr>
              <a:t>To co, wylew czy wypadek samochodowy? Co pana zmieniło?</a:t>
            </a:r>
            <a:endParaRPr lang="pl-PL" dirty="0">
              <a:solidFill>
                <a:schemeClr val="accent1"/>
              </a:solidFill>
            </a:endParaRP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dirty="0" smtClean="0"/>
              <a:t>3/32</a:t>
            </a:r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pl-PL" b="1" dirty="0" smtClean="0"/>
              <a:t>            Ćwiczenia </a:t>
            </a:r>
            <a:r>
              <a:rPr lang="pl-PL" b="1" dirty="0"/>
              <a:t>różne</a:t>
            </a:r>
            <a:r>
              <a:rPr lang="pl-PL" dirty="0"/>
              <a:t/>
            </a:r>
            <a:br>
              <a:rPr lang="pl-PL" dirty="0"/>
            </a:b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pl-PL" dirty="0"/>
              <a:t>1. Wielu użytkowników języka interesuje się kwestiami językowymi poszukuje odpowiedzi czy dana forma jest poprawna czy błędna. Niektórzy chcą jednoznacznych odpowiedzi: </a:t>
            </a:r>
            <a:r>
              <a:rPr lang="pl-PL" i="1" dirty="0"/>
              <a:t>wziąłem </a:t>
            </a:r>
            <a:r>
              <a:rPr lang="pl-PL" dirty="0"/>
              <a:t>czy</a:t>
            </a:r>
            <a:r>
              <a:rPr lang="pl-PL" i="1" dirty="0"/>
              <a:t> *</a:t>
            </a:r>
            <a:r>
              <a:rPr lang="pl-PL" i="1" dirty="0" err="1"/>
              <a:t>wzięłem</a:t>
            </a:r>
            <a:r>
              <a:rPr lang="pl-PL" dirty="0"/>
              <a:t> czy </a:t>
            </a:r>
            <a:r>
              <a:rPr lang="pl-PL" i="1" dirty="0"/>
              <a:t>arbitralny</a:t>
            </a:r>
            <a:r>
              <a:rPr lang="pl-PL" dirty="0"/>
              <a:t> to określenie dodatnie czy ujemne jak się pisze </a:t>
            </a:r>
            <a:r>
              <a:rPr lang="pl-PL" i="1" dirty="0"/>
              <a:t>jak najbardziej</a:t>
            </a:r>
            <a:r>
              <a:rPr lang="pl-PL" dirty="0"/>
              <a:t>?</a:t>
            </a:r>
          </a:p>
          <a:p>
            <a:pPr>
              <a:buNone/>
            </a:pPr>
            <a:r>
              <a:rPr lang="pl-PL" dirty="0"/>
              <a:t>2. Kochanie to niedola ciężka bo przez nie człek wolny niewolnikiem się staje. […] Kochanie to kalectwo bo człek jak ślepy świata za swoim kochaniem nie widzi… […] Kochanie to choroba gdyż w nim jako w chorobie twarz bieleje oczy wpadają ręce się trzęsą i palce chudną a człowiek o śmierci rozmyśla albo w obłąkaniu ze zjeżoną  głową chodzi z miesiącem gada rad miłe imię na piasku pisze a gdy mu je wiatr zwieje tedy powiada: „nieszczęście!” i </a:t>
            </a:r>
            <a:r>
              <a:rPr lang="pl-PL" dirty="0" err="1"/>
              <a:t>ślochać</a:t>
            </a:r>
            <a:r>
              <a:rPr lang="pl-PL" dirty="0"/>
              <a:t> gotów. (H. Sienkiewicz)</a:t>
            </a:r>
          </a:p>
          <a:p>
            <a:pPr>
              <a:buNone/>
            </a:pPr>
            <a:r>
              <a:rPr lang="pl-PL" dirty="0"/>
              <a:t>3. Szymanowski i w tym co komponował i w tym co pisał zdawał sobie sprawę z istnienia sprzężenia zwrotnego pomiędzy tym co narodowe i tym co ogólnoludzkie. I w treści i w formie.</a:t>
            </a:r>
          </a:p>
          <a:p>
            <a:pPr>
              <a:buNone/>
            </a:pPr>
            <a:endParaRPr lang="pl-PL" dirty="0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dirty="0" smtClean="0"/>
              <a:t>30/32</a:t>
            </a:r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dirty="0" smtClean="0"/>
              <a:t>Cd.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pl-PL" dirty="0"/>
              <a:t>4. </a:t>
            </a:r>
            <a:r>
              <a:rPr lang="pl-PL" dirty="0" smtClean="0"/>
              <a:t> Rynek </a:t>
            </a:r>
            <a:r>
              <a:rPr lang="pl-PL" dirty="0"/>
              <a:t>domowych komputerów skupia tych którzy chcą je teraz kupić oraz tych którzy je wytwarzają.</a:t>
            </a:r>
          </a:p>
          <a:p>
            <a:pPr>
              <a:buNone/>
            </a:pPr>
            <a:r>
              <a:rPr lang="pl-PL" dirty="0"/>
              <a:t>5. </a:t>
            </a:r>
            <a:r>
              <a:rPr lang="pl-PL" dirty="0" smtClean="0"/>
              <a:t> To </a:t>
            </a:r>
            <a:r>
              <a:rPr lang="pl-PL" dirty="0"/>
              <a:t>czy jakiś autor rzeczywiście je wyznawał albo to czy de facto były one historycznie skuteczne należy dopiero wykazać.</a:t>
            </a:r>
          </a:p>
          <a:p>
            <a:pPr>
              <a:buNone/>
            </a:pPr>
            <a:r>
              <a:rPr lang="pl-PL" dirty="0"/>
              <a:t>6. </a:t>
            </a:r>
            <a:r>
              <a:rPr lang="pl-PL" dirty="0" smtClean="0"/>
              <a:t> Raz </a:t>
            </a:r>
            <a:r>
              <a:rPr lang="pl-PL" dirty="0"/>
              <a:t>wiesz kiedy bardzo martwiłem się moimi uszami Wróżka – Dróżka której służę teraz zapytała mnie się czy chcę żeby mi moje brzydkie wielkie uszy przerobić na małe zgrabne różowe uszka ludzkie takie jak ty masz. (A. Gawiński)</a:t>
            </a:r>
          </a:p>
          <a:p>
            <a:pPr>
              <a:buNone/>
            </a:pPr>
            <a:r>
              <a:rPr lang="pl-PL" dirty="0"/>
              <a:t>7</a:t>
            </a:r>
            <a:r>
              <a:rPr lang="pl-PL" dirty="0" smtClean="0"/>
              <a:t>.  PRZYGODA </a:t>
            </a:r>
            <a:r>
              <a:rPr lang="pl-PL" dirty="0"/>
              <a:t>Z PIOSENKĄ Reżyseria: Stanisław Bareja scenariusz: Jerzy Jurandot Stanisław Bareja zdjęcia: Franciszek Kądziołka muzyka: Marek Sart scenografia: Jerzy Masłowski. (…) Produkcja: Tadeusz Urbanowicz Zespół „Rytm” WFF i WFO Łódź 1968 barwny 2678 m Premiera: 27 VI 1969 Warszawa. („Leksykon polskich filmów fabularnych” pod red. J. </a:t>
            </a:r>
            <a:r>
              <a:rPr lang="pl-PL" dirty="0" err="1"/>
              <a:t>Słodowskiego</a:t>
            </a:r>
            <a:r>
              <a:rPr lang="pl-PL" dirty="0"/>
              <a:t>) </a:t>
            </a:r>
          </a:p>
          <a:p>
            <a:pPr>
              <a:buNone/>
            </a:pPr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dirty="0" smtClean="0"/>
              <a:t>31/32</a:t>
            </a:r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pl-PL" dirty="0" smtClean="0"/>
          </a:p>
          <a:p>
            <a:pPr>
              <a:buNone/>
            </a:pPr>
            <a:endParaRPr lang="pl-PL" dirty="0" smtClean="0"/>
          </a:p>
          <a:p>
            <a:pPr>
              <a:buNone/>
            </a:pPr>
            <a:endParaRPr lang="pl-PL" dirty="0" smtClean="0"/>
          </a:p>
          <a:p>
            <a:pPr>
              <a:buNone/>
            </a:pPr>
            <a:endParaRPr lang="pl-PL" dirty="0" smtClean="0"/>
          </a:p>
          <a:p>
            <a:pPr>
              <a:buNone/>
            </a:pPr>
            <a:r>
              <a:rPr lang="pl-PL" dirty="0" smtClean="0"/>
              <a:t>				Dziękuję za uwagę.</a:t>
            </a:r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dirty="0" smtClean="0"/>
              <a:t>32/</a:t>
            </a:r>
            <a:r>
              <a:rPr lang="pl-PL" dirty="0" err="1" smtClean="0"/>
              <a:t>32</a:t>
            </a:r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85720" y="428604"/>
            <a:ext cx="8534400" cy="758952"/>
          </a:xfrm>
        </p:spPr>
        <p:txBody>
          <a:bodyPr>
            <a:noAutofit/>
          </a:bodyPr>
          <a:lstStyle/>
          <a:p>
            <a:r>
              <a:rPr lang="pl-PL" sz="3200" b="1" dirty="0"/>
              <a:t> </a:t>
            </a:r>
            <a:r>
              <a:rPr lang="pl-PL" sz="3200" b="1" dirty="0" smtClean="0"/>
              <a:t>       </a:t>
            </a:r>
            <a:br>
              <a:rPr lang="pl-PL" sz="3200" b="1" dirty="0" smtClean="0"/>
            </a:br>
            <a:r>
              <a:rPr lang="pl-PL" sz="3200" b="1" dirty="0" smtClean="0"/>
              <a:t>             </a:t>
            </a:r>
            <a:r>
              <a:rPr lang="pl-PL" sz="3400" b="1" dirty="0" smtClean="0"/>
              <a:t>TYPY </a:t>
            </a:r>
            <a:r>
              <a:rPr lang="pl-PL" sz="3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BŁĘDÓW</a:t>
            </a:r>
            <a:r>
              <a:rPr lang="pl-PL" sz="3400" b="1" dirty="0"/>
              <a:t> </a:t>
            </a:r>
            <a:r>
              <a:rPr lang="pl-PL" sz="3400" b="1" dirty="0" smtClean="0"/>
              <a:t>JĘZYKOWYCH</a:t>
            </a:r>
            <a:r>
              <a:rPr lang="pl-PL" sz="3200" b="1" dirty="0" smtClean="0"/>
              <a:t>             </a:t>
            </a:r>
            <a:r>
              <a:rPr lang="pl-PL" sz="3200" dirty="0"/>
              <a:t>				 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pl-PL" b="1" dirty="0" err="1" smtClean="0"/>
              <a:t>zewnątrzjęzykowe</a:t>
            </a:r>
            <a:endParaRPr lang="pl-PL" dirty="0"/>
          </a:p>
          <a:p>
            <a:pPr>
              <a:buNone/>
            </a:pPr>
            <a:r>
              <a:rPr lang="pl-PL" dirty="0" smtClean="0"/>
              <a:t>  </a:t>
            </a:r>
            <a:r>
              <a:rPr lang="pl-PL" dirty="0"/>
              <a:t>(odstępstwa w </a:t>
            </a:r>
            <a:r>
              <a:rPr lang="pl-PL" dirty="0" smtClean="0"/>
              <a:t>zakresie </a:t>
            </a:r>
            <a:r>
              <a:rPr lang="pl-PL" dirty="0"/>
              <a:t>pisowni </a:t>
            </a:r>
            <a:endParaRPr lang="pl-PL" dirty="0" smtClean="0"/>
          </a:p>
          <a:p>
            <a:pPr>
              <a:buNone/>
            </a:pPr>
            <a:r>
              <a:rPr lang="pl-PL" dirty="0" smtClean="0"/>
              <a:t>   i </a:t>
            </a:r>
            <a:r>
              <a:rPr lang="pl-PL" dirty="0"/>
              <a:t>interpunkcji</a:t>
            </a:r>
            <a:r>
              <a:rPr lang="pl-PL" dirty="0" smtClean="0"/>
              <a:t>)</a:t>
            </a:r>
          </a:p>
          <a:p>
            <a:pPr>
              <a:buNone/>
            </a:pPr>
            <a:endParaRPr lang="pl-PL" dirty="0"/>
          </a:p>
          <a:p>
            <a:pPr>
              <a:buNone/>
            </a:pPr>
            <a:r>
              <a:rPr lang="pl-PL" b="1" dirty="0" smtClean="0"/>
              <a:t>1. ortograficzne</a:t>
            </a:r>
          </a:p>
          <a:p>
            <a:pPr>
              <a:buNone/>
            </a:pPr>
            <a:endParaRPr lang="pl-PL" dirty="0"/>
          </a:p>
          <a:p>
            <a:pPr>
              <a:buNone/>
            </a:pPr>
            <a:r>
              <a:rPr lang="pl-PL" b="1" dirty="0" smtClean="0"/>
              <a:t>2</a:t>
            </a:r>
            <a:r>
              <a:rPr lang="pl-PL" b="1" dirty="0"/>
              <a:t>. </a:t>
            </a:r>
            <a:r>
              <a:rPr lang="pl-PL" b="1" dirty="0" smtClean="0"/>
              <a:t>interpunkcyjne</a:t>
            </a:r>
            <a:endParaRPr lang="pl-PL" dirty="0"/>
          </a:p>
          <a:p>
            <a:pPr>
              <a:buNone/>
            </a:pPr>
            <a:r>
              <a:rPr lang="pl-PL" dirty="0"/>
              <a:t> </a:t>
            </a:r>
          </a:p>
          <a:p>
            <a:endParaRPr lang="pl-PL" dirty="0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pl-PL" b="1" dirty="0" err="1" smtClean="0"/>
              <a:t>wewnątrzjęzykowe</a:t>
            </a:r>
            <a:endParaRPr lang="pl-PL" b="1" dirty="0" smtClean="0"/>
          </a:p>
          <a:p>
            <a:pPr>
              <a:buNone/>
            </a:pPr>
            <a:r>
              <a:rPr lang="pl-PL" dirty="0" smtClean="0"/>
              <a:t>(bezpośrednie</a:t>
            </a:r>
          </a:p>
          <a:p>
            <a:pPr>
              <a:buNone/>
            </a:pPr>
            <a:r>
              <a:rPr lang="pl-PL" dirty="0" smtClean="0"/>
              <a:t>  naruszenie normy</a:t>
            </a:r>
          </a:p>
          <a:p>
            <a:pPr>
              <a:buNone/>
            </a:pPr>
            <a:r>
              <a:rPr lang="pl-PL" dirty="0" smtClean="0"/>
              <a:t>  językowej)</a:t>
            </a:r>
            <a:r>
              <a:rPr lang="pl-PL" b="1" dirty="0" smtClean="0"/>
              <a:t> </a:t>
            </a:r>
          </a:p>
          <a:p>
            <a:pPr>
              <a:buNone/>
            </a:pPr>
            <a:endParaRPr lang="pl-PL" b="1" dirty="0" smtClean="0"/>
          </a:p>
          <a:p>
            <a:pPr>
              <a:buNone/>
            </a:pPr>
            <a:r>
              <a:rPr lang="pl-PL" b="1" dirty="0" smtClean="0"/>
              <a:t>1.  systemowe</a:t>
            </a:r>
          </a:p>
          <a:p>
            <a:pPr>
              <a:buNone/>
            </a:pPr>
            <a:endParaRPr lang="pl-PL" b="1" dirty="0" smtClean="0"/>
          </a:p>
          <a:p>
            <a:pPr>
              <a:buNone/>
            </a:pPr>
            <a:r>
              <a:rPr lang="pl-PL" b="1" dirty="0" smtClean="0"/>
              <a:t>2.  stylistyczne</a:t>
            </a:r>
            <a:endParaRPr lang="pl-PL" dirty="0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dirty="0" smtClean="0"/>
              <a:t>4/32</a:t>
            </a:r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   </a:t>
            </a:r>
            <a:r>
              <a:rPr lang="pl-PL" sz="3600" b="1" dirty="0" smtClean="0"/>
              <a:t>ZNAKI INTERPUNKCYJNE</a:t>
            </a:r>
            <a:endParaRPr lang="pl-PL" sz="3600" b="1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pl-PL" sz="3200" dirty="0" smtClean="0"/>
              <a:t>KROPKA,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pl-PL" sz="3200" dirty="0" smtClean="0"/>
              <a:t>PRZECINEK,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pl-PL" sz="3200" dirty="0" smtClean="0"/>
              <a:t>ŚREDNIK,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pl-PL" sz="3200" dirty="0" smtClean="0"/>
              <a:t>DWUKROPEK,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pl-PL" sz="3200" dirty="0" smtClean="0"/>
              <a:t>WIELOKORPEK,</a:t>
            </a:r>
          </a:p>
          <a:p>
            <a:endParaRPr lang="pl-PL" dirty="0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pl-PL" sz="3200" dirty="0" smtClean="0"/>
              <a:t>MYŚLNIK,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pl-PL" sz="3200" dirty="0" smtClean="0"/>
              <a:t>WYKRZYKNIK, 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pl-PL" sz="3200" dirty="0" smtClean="0"/>
              <a:t>NAWIAS,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pl-PL" sz="3200" dirty="0" smtClean="0"/>
              <a:t>CUDZYS ŁÓW,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pl-PL" sz="3200" dirty="0" smtClean="0"/>
              <a:t>ZNAK ZAPYTANIA.</a:t>
            </a:r>
            <a:endParaRPr lang="pl-PL" sz="3200" dirty="0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dirty="0" smtClean="0"/>
              <a:t>5/32</a:t>
            </a:r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sz="4400" b="1" dirty="0" smtClean="0"/>
              <a:t>ZNAKI INTERPUNKCYJNE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ü"/>
            </a:pPr>
            <a:r>
              <a:rPr lang="pl-PL" dirty="0" smtClean="0"/>
              <a:t>Funkcja: uwydatnienie wypowiedzi</a:t>
            </a:r>
          </a:p>
          <a:p>
            <a:pPr>
              <a:buFont typeface="Wingdings" pitchFamily="2" charset="2"/>
              <a:buChar char="ü"/>
            </a:pPr>
            <a:r>
              <a:rPr lang="pl-PL" dirty="0" smtClean="0"/>
              <a:t>Charakter:  logiczno-składniowy</a:t>
            </a:r>
          </a:p>
          <a:p>
            <a:pPr>
              <a:buFont typeface="Wingdings" pitchFamily="2" charset="2"/>
              <a:buChar char="ü"/>
            </a:pPr>
            <a:endParaRPr lang="pl-PL" dirty="0" smtClean="0"/>
          </a:p>
          <a:p>
            <a:pPr>
              <a:buFont typeface="Wingdings" pitchFamily="2" charset="2"/>
              <a:buChar char="§"/>
            </a:pPr>
            <a:r>
              <a:rPr lang="pl-PL" i="1" dirty="0" smtClean="0">
                <a:solidFill>
                  <a:schemeClr val="accent1"/>
                </a:solidFill>
              </a:rPr>
              <a:t>Skończ to nieco wcześniej, tak abyśmy zdążyli do teatru.</a:t>
            </a:r>
          </a:p>
          <a:p>
            <a:pPr>
              <a:buNone/>
            </a:pPr>
            <a:endParaRPr lang="pl-PL" i="1" dirty="0" smtClean="0">
              <a:solidFill>
                <a:schemeClr val="accent1"/>
              </a:solidFill>
            </a:endParaRPr>
          </a:p>
          <a:p>
            <a:pPr>
              <a:buFont typeface="Wingdings" pitchFamily="2" charset="2"/>
              <a:buChar char="§"/>
            </a:pPr>
            <a:r>
              <a:rPr lang="pl-PL" i="1" dirty="0" smtClean="0">
                <a:solidFill>
                  <a:schemeClr val="accent1"/>
                </a:solidFill>
              </a:rPr>
              <a:t>Zdarza się często, że jeśli czegoś bardzo pragniesz, los zaczyna cię prześladować.</a:t>
            </a:r>
            <a:endParaRPr lang="pl-PL" dirty="0" smtClean="0">
              <a:solidFill>
                <a:schemeClr val="accent1"/>
              </a:solidFill>
            </a:endParaRPr>
          </a:p>
          <a:p>
            <a:pPr>
              <a:buFont typeface="Wingdings" pitchFamily="2" charset="2"/>
              <a:buChar char="§"/>
            </a:pPr>
            <a:endParaRPr lang="pl-PL" dirty="0" smtClean="0">
              <a:solidFill>
                <a:schemeClr val="accent1"/>
              </a:solidFill>
            </a:endParaRPr>
          </a:p>
          <a:p>
            <a:pPr>
              <a:buNone/>
            </a:pPr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dirty="0" smtClean="0"/>
              <a:t>6/32</a:t>
            </a:r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b="1" dirty="0" smtClean="0"/>
              <a:t>Zasady interpunkcji polskiej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buFont typeface="Wingdings" pitchFamily="2" charset="2"/>
              <a:buChar char="ü"/>
            </a:pPr>
            <a:r>
              <a:rPr lang="pl-PL" dirty="0" smtClean="0"/>
              <a:t>z. bezwzględne (zakazu lub nakaz)</a:t>
            </a:r>
          </a:p>
          <a:p>
            <a:pPr lvl="0">
              <a:buNone/>
            </a:pPr>
            <a:endParaRPr lang="pl-PL" dirty="0" smtClean="0"/>
          </a:p>
          <a:p>
            <a:pPr>
              <a:buFont typeface="Wingdings" pitchFamily="2" charset="2"/>
              <a:buChar char="§"/>
            </a:pPr>
            <a:r>
              <a:rPr lang="pl-PL" i="1" dirty="0" smtClean="0">
                <a:solidFill>
                  <a:schemeClr val="accent1"/>
                </a:solidFill>
              </a:rPr>
              <a:t>A, to pan do mnie wczoraj dzwonił!</a:t>
            </a:r>
            <a:endParaRPr lang="pl-PL" dirty="0" smtClean="0">
              <a:solidFill>
                <a:schemeClr val="accent1"/>
              </a:solidFill>
            </a:endParaRPr>
          </a:p>
          <a:p>
            <a:pPr>
              <a:buFont typeface="Wingdings" pitchFamily="2" charset="2"/>
              <a:buChar char="§"/>
            </a:pPr>
            <a:r>
              <a:rPr lang="pl-PL" i="1" dirty="0" smtClean="0">
                <a:solidFill>
                  <a:schemeClr val="accent1"/>
                </a:solidFill>
              </a:rPr>
              <a:t>A co mnie to obchodzi?</a:t>
            </a:r>
          </a:p>
          <a:p>
            <a:pPr>
              <a:buNone/>
            </a:pPr>
            <a:endParaRPr lang="pl-PL" i="1" dirty="0" smtClean="0">
              <a:solidFill>
                <a:schemeClr val="accent1"/>
              </a:solidFill>
            </a:endParaRPr>
          </a:p>
          <a:p>
            <a:pPr>
              <a:buFont typeface="Wingdings" pitchFamily="2" charset="2"/>
              <a:buChar char="§"/>
            </a:pPr>
            <a:r>
              <a:rPr lang="pl-PL" i="1" dirty="0" smtClean="0">
                <a:solidFill>
                  <a:schemeClr val="accent1"/>
                </a:solidFill>
              </a:rPr>
              <a:t>Powiedz mi gdzie i kiedy.</a:t>
            </a:r>
            <a:r>
              <a:rPr lang="pl-PL" dirty="0" smtClean="0">
                <a:solidFill>
                  <a:schemeClr val="accent1"/>
                </a:solidFill>
              </a:rPr>
              <a:t> </a:t>
            </a:r>
          </a:p>
          <a:p>
            <a:pPr>
              <a:buFont typeface="Wingdings" pitchFamily="2" charset="2"/>
              <a:buChar char="§"/>
            </a:pPr>
            <a:r>
              <a:rPr lang="pl-PL" i="1" dirty="0" smtClean="0">
                <a:solidFill>
                  <a:schemeClr val="accent1"/>
                </a:solidFill>
              </a:rPr>
              <a:t>Powiedz mi, gdzie i kiedy się spotkamy. </a:t>
            </a:r>
          </a:p>
          <a:p>
            <a:pPr>
              <a:buFont typeface="Wingdings" pitchFamily="2" charset="2"/>
              <a:buChar char="ü"/>
            </a:pPr>
            <a:endParaRPr lang="pl-PL" dirty="0" smtClean="0">
              <a:solidFill>
                <a:schemeClr val="accent1"/>
              </a:solidFill>
            </a:endParaRPr>
          </a:p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dirty="0" smtClean="0"/>
              <a:t>7/32</a:t>
            </a:r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b="1" dirty="0" smtClean="0"/>
              <a:t>Zasady interpunkcji polskiej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>
              <a:buFont typeface="Wingdings" pitchFamily="2" charset="2"/>
              <a:buChar char="ü"/>
            </a:pPr>
            <a:r>
              <a:rPr lang="pl-PL" sz="5100" dirty="0" smtClean="0"/>
              <a:t>z. fakultatywne (swoboda wyboru)</a:t>
            </a:r>
            <a:endParaRPr lang="pl-PL" dirty="0" smtClean="0"/>
          </a:p>
          <a:p>
            <a:pPr>
              <a:buFont typeface="Wingdings" pitchFamily="2" charset="2"/>
              <a:buChar char="§"/>
            </a:pPr>
            <a:r>
              <a:rPr lang="pl-PL" sz="4000" i="1" dirty="0" smtClean="0">
                <a:solidFill>
                  <a:schemeClr val="accent1"/>
                </a:solidFill>
              </a:rPr>
              <a:t>W przyszłym wieku powinniśmy żyć wygodniej. To jednak nie jest całkowicie pewne.</a:t>
            </a:r>
            <a:endParaRPr lang="pl-PL" sz="4000" dirty="0" smtClean="0">
              <a:solidFill>
                <a:schemeClr val="accent1"/>
              </a:solidFill>
            </a:endParaRPr>
          </a:p>
          <a:p>
            <a:pPr>
              <a:buFont typeface="Wingdings" pitchFamily="2" charset="2"/>
              <a:buChar char="§"/>
            </a:pPr>
            <a:r>
              <a:rPr lang="pl-PL" sz="4000" i="1" dirty="0" smtClean="0">
                <a:solidFill>
                  <a:schemeClr val="accent1"/>
                </a:solidFill>
              </a:rPr>
              <a:t>W przyszłym wieku powinniśmy żyć wygodniej, to jednak nie jest całkowicie pewne.</a:t>
            </a:r>
            <a:endParaRPr lang="pl-PL" sz="4000" dirty="0" smtClean="0">
              <a:solidFill>
                <a:schemeClr val="accent1"/>
              </a:solidFill>
            </a:endParaRPr>
          </a:p>
          <a:p>
            <a:pPr>
              <a:buFont typeface="Wingdings" pitchFamily="2" charset="2"/>
              <a:buChar char="§"/>
            </a:pPr>
            <a:r>
              <a:rPr lang="pl-PL" sz="4000" i="1" dirty="0" smtClean="0">
                <a:solidFill>
                  <a:schemeClr val="accent1"/>
                </a:solidFill>
              </a:rPr>
              <a:t>W przyszłym wieku powinniśmy żyć wygodniej; to jednak nie jest całkowicie pewne.</a:t>
            </a:r>
          </a:p>
          <a:p>
            <a:pPr>
              <a:buNone/>
            </a:pPr>
            <a:endParaRPr lang="pl-PL" sz="4000" dirty="0" smtClean="0">
              <a:solidFill>
                <a:schemeClr val="accent1"/>
              </a:solidFill>
            </a:endParaRPr>
          </a:p>
          <a:p>
            <a:pPr>
              <a:buFont typeface="Wingdings" pitchFamily="2" charset="2"/>
              <a:buChar char="§"/>
            </a:pPr>
            <a:r>
              <a:rPr lang="pl-PL" sz="4000" i="1" dirty="0" smtClean="0">
                <a:solidFill>
                  <a:schemeClr val="accent1"/>
                </a:solidFill>
              </a:rPr>
              <a:t>W naszych miastach widzimy zbyt dużo brudu leżącego na ulicy lub koło śmietników.</a:t>
            </a:r>
            <a:endParaRPr lang="pl-PL" sz="4000" dirty="0" smtClean="0">
              <a:solidFill>
                <a:schemeClr val="accent1"/>
              </a:solidFill>
            </a:endParaRPr>
          </a:p>
          <a:p>
            <a:pPr>
              <a:buFont typeface="Wingdings" pitchFamily="2" charset="2"/>
              <a:buChar char="§"/>
            </a:pPr>
            <a:r>
              <a:rPr lang="pl-PL" sz="4000" i="1" dirty="0" smtClean="0">
                <a:solidFill>
                  <a:schemeClr val="accent1"/>
                </a:solidFill>
              </a:rPr>
              <a:t>W naszych miastach widzimy zbyt dużo brudu, leżącego na ulicy lub koło śmietników.</a:t>
            </a:r>
            <a:endParaRPr lang="pl-PL" sz="4000" dirty="0" smtClean="0">
              <a:solidFill>
                <a:schemeClr val="accent1"/>
              </a:solidFill>
            </a:endParaRPr>
          </a:p>
          <a:p>
            <a:pPr>
              <a:buNone/>
            </a:pPr>
            <a:r>
              <a:rPr lang="pl-PL" dirty="0" smtClean="0"/>
              <a:t> </a:t>
            </a:r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>
          <a:xfrm>
            <a:off x="8429652" y="6305550"/>
            <a:ext cx="641196" cy="476250"/>
          </a:xfrm>
        </p:spPr>
        <p:txBody>
          <a:bodyPr/>
          <a:lstStyle/>
          <a:p>
            <a:endParaRPr lang="pl-PL" dirty="0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dirty="0" smtClean="0"/>
              <a:t>8/32</a:t>
            </a:r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296974"/>
          </a:xfrm>
        </p:spPr>
        <p:txBody>
          <a:bodyPr>
            <a:normAutofit fontScale="90000"/>
          </a:bodyPr>
          <a:lstStyle/>
          <a:p>
            <a:r>
              <a:rPr lang="pl-PL" b="1" dirty="0" smtClean="0"/>
              <a:t/>
            </a:r>
            <a:br>
              <a:rPr lang="pl-PL" b="1" dirty="0" smtClean="0"/>
            </a:br>
            <a:r>
              <a:rPr lang="pl-PL" b="1" dirty="0" smtClean="0"/>
              <a:t>           Względy semantyczne</a:t>
            </a:r>
            <a:r>
              <a:rPr lang="pl-PL" dirty="0" smtClean="0"/>
              <a:t/>
            </a:r>
            <a:br>
              <a:rPr lang="pl-PL" dirty="0" smtClean="0"/>
            </a:br>
            <a:r>
              <a:rPr lang="pl-PL" dirty="0" smtClean="0"/>
              <a:t>     </a:t>
            </a:r>
            <a:r>
              <a:rPr lang="pl-PL" sz="3100" i="1" dirty="0" smtClean="0">
                <a:solidFill>
                  <a:srgbClr val="0070C0"/>
                </a:solidFill>
              </a:rPr>
              <a:t>Jaka jest różnica znaczeniowa w poniższych zdaniach?</a:t>
            </a:r>
            <a:r>
              <a:rPr lang="pl-PL" i="1" dirty="0" smtClean="0"/>
              <a:t/>
            </a:r>
            <a:br>
              <a:rPr lang="pl-PL" i="1" dirty="0" smtClean="0"/>
            </a:br>
            <a:endParaRPr lang="pl-PL" i="1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lvl="0">
              <a:buNone/>
            </a:pPr>
            <a:r>
              <a:rPr lang="pl-PL" dirty="0" smtClean="0"/>
              <a:t>1. Ciocia </a:t>
            </a:r>
            <a:r>
              <a:rPr lang="pl-PL" dirty="0"/>
              <a:t>Kasia, siostra mojej mamy i wujek Sylwek przychodzą dziś do nas na kolację.</a:t>
            </a:r>
          </a:p>
          <a:p>
            <a:pPr>
              <a:buNone/>
            </a:pPr>
            <a:r>
              <a:rPr lang="pl-PL" dirty="0" smtClean="0"/>
              <a:t>    Ciocia </a:t>
            </a:r>
            <a:r>
              <a:rPr lang="pl-PL" dirty="0"/>
              <a:t>Kasia, siostra mojej mamy, i wujek Sylwek przychodzą dziś do nas na kolację.</a:t>
            </a:r>
          </a:p>
          <a:p>
            <a:pPr lvl="0">
              <a:buNone/>
            </a:pPr>
            <a:r>
              <a:rPr lang="pl-PL" dirty="0" smtClean="0"/>
              <a:t>2. Dyskusje </a:t>
            </a:r>
            <a:r>
              <a:rPr lang="pl-PL" dirty="0"/>
              <a:t>między koleżanką Ewą i mną, były zawsze zażarte.</a:t>
            </a:r>
          </a:p>
          <a:p>
            <a:pPr>
              <a:buNone/>
            </a:pPr>
            <a:r>
              <a:rPr lang="pl-PL" dirty="0" smtClean="0"/>
              <a:t>    Dyskusje </a:t>
            </a:r>
            <a:r>
              <a:rPr lang="pl-PL" dirty="0"/>
              <a:t>między koleżanką, Ewą i mną, były zawsze zażarte.</a:t>
            </a:r>
          </a:p>
          <a:p>
            <a:pPr lvl="0">
              <a:buNone/>
            </a:pPr>
            <a:r>
              <a:rPr lang="pl-PL" dirty="0" smtClean="0"/>
              <a:t>3. Miał </a:t>
            </a:r>
            <a:r>
              <a:rPr lang="pl-PL" dirty="0"/>
              <a:t>ze sobą 1 płytę Madonny. </a:t>
            </a:r>
          </a:p>
          <a:p>
            <a:pPr>
              <a:buNone/>
            </a:pPr>
            <a:r>
              <a:rPr lang="pl-PL" dirty="0" smtClean="0"/>
              <a:t>    Miał </a:t>
            </a:r>
            <a:r>
              <a:rPr lang="pl-PL" dirty="0"/>
              <a:t>ze sobą 1. płytę Madonny. </a:t>
            </a:r>
          </a:p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dirty="0" smtClean="0"/>
              <a:t>9/32</a:t>
            </a:r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rzesilenie">
  <a:themeElements>
    <a:clrScheme name="Przesileni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Przesileni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Przesileni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345</TotalTime>
  <Words>2481</Words>
  <Application>Microsoft Office PowerPoint</Application>
  <PresentationFormat>Pokaz na ekranie (4:3)</PresentationFormat>
  <Paragraphs>271</Paragraphs>
  <Slides>32</Slides>
  <Notes>0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32</vt:i4>
      </vt:variant>
    </vt:vector>
  </HeadingPairs>
  <TitlesOfParts>
    <vt:vector size="33" baseType="lpstr">
      <vt:lpstr>Przesilenie</vt:lpstr>
      <vt:lpstr>         KULTURA JĘZYKA</vt:lpstr>
      <vt:lpstr>Poprawność i sprawność językowa</vt:lpstr>
      <vt:lpstr>  Estetyka i etyka słowa   </vt:lpstr>
      <vt:lpstr>                      TYPY BŁĘDÓW JĘZYKOWYCH                  </vt:lpstr>
      <vt:lpstr>   ZNAKI INTERPUNKCYJNE</vt:lpstr>
      <vt:lpstr>ZNAKI INTERPUNKCYJNE</vt:lpstr>
      <vt:lpstr>Zasady interpunkcji polskiej</vt:lpstr>
      <vt:lpstr>Zasady interpunkcji polskiej</vt:lpstr>
      <vt:lpstr>            Względy semantyczne      Jaka jest różnica znaczeniowa w poniższych zdaniach? </vt:lpstr>
      <vt:lpstr>             Względy semantyczne       Proszę postawić przecinki w poniższych zdaniach, tak         żeby uniknąć dwuznaczności.</vt:lpstr>
      <vt:lpstr>                      Kropka: zamykanie wypowiedzi                vs. element graficzny tekstu        </vt:lpstr>
      <vt:lpstr>Cd.</vt:lpstr>
      <vt:lpstr>Cd.</vt:lpstr>
      <vt:lpstr>    SKRÓTY A SKRÓTOWCE</vt:lpstr>
      <vt:lpstr>             Kropka po skrótach   Które z podanych niżej skrótów wymagają użycia kropki? </vt:lpstr>
      <vt:lpstr>Cd.</vt:lpstr>
      <vt:lpstr>Cd.</vt:lpstr>
      <vt:lpstr>   Przecinek w zdaniu pojedynczym </vt:lpstr>
      <vt:lpstr>            Przecinek w zdaniu pojedynczym i złożonym (spójniki) </vt:lpstr>
      <vt:lpstr>  Proszę uzupełnić podane niżej zdania przecinkami. </vt:lpstr>
      <vt:lpstr>Cd.</vt:lpstr>
      <vt:lpstr>      Przecinek w zdaniu złożonym       (wskaźniki zespolenia złożone) </vt:lpstr>
      <vt:lpstr>Przecinek w zdaniu pojedynczym i złożonym (wtrącenia, dopowiedzenia)</vt:lpstr>
      <vt:lpstr>Przecinek w zdaniu złożonym                 (imiesłowy)</vt:lpstr>
      <vt:lpstr>          Przecinek w zdaniu      pojedynczym a złożonym  </vt:lpstr>
      <vt:lpstr>Cd.</vt:lpstr>
      <vt:lpstr>Cd.</vt:lpstr>
      <vt:lpstr>       Średnik i przecinek w      konstrukcjach złożonych</vt:lpstr>
      <vt:lpstr>Cd.</vt:lpstr>
      <vt:lpstr>            Ćwiczenia różne </vt:lpstr>
      <vt:lpstr>Cd.</vt:lpstr>
      <vt:lpstr>Slajd 32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Slajd 1</dc:title>
  <dc:creator>SAM</dc:creator>
  <cp:lastModifiedBy>SAM</cp:lastModifiedBy>
  <cp:revision>41</cp:revision>
  <dcterms:created xsi:type="dcterms:W3CDTF">2015-05-14T15:31:17Z</dcterms:created>
  <dcterms:modified xsi:type="dcterms:W3CDTF">2015-05-16T20:28:52Z</dcterms:modified>
</cp:coreProperties>
</file>