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5" r:id="rId1"/>
  </p:sldMasterIdLst>
  <p:notesMasterIdLst>
    <p:notesMasterId r:id="rId35"/>
  </p:notesMasterIdLst>
  <p:handoutMasterIdLst>
    <p:handoutMasterId r:id="rId36"/>
  </p:handoutMasterIdLst>
  <p:sldIdLst>
    <p:sldId id="256" r:id="rId2"/>
    <p:sldId id="307" r:id="rId3"/>
    <p:sldId id="348" r:id="rId4"/>
    <p:sldId id="358" r:id="rId5"/>
    <p:sldId id="331" r:id="rId6"/>
    <p:sldId id="332" r:id="rId7"/>
    <p:sldId id="333" r:id="rId8"/>
    <p:sldId id="330" r:id="rId9"/>
    <p:sldId id="334" r:id="rId10"/>
    <p:sldId id="335" r:id="rId11"/>
    <p:sldId id="349" r:id="rId12"/>
    <p:sldId id="322" r:id="rId13"/>
    <p:sldId id="336" r:id="rId14"/>
    <p:sldId id="351" r:id="rId15"/>
    <p:sldId id="350" r:id="rId16"/>
    <p:sldId id="352" r:id="rId17"/>
    <p:sldId id="353" r:id="rId18"/>
    <p:sldId id="354" r:id="rId19"/>
    <p:sldId id="337" r:id="rId20"/>
    <p:sldId id="338" r:id="rId21"/>
    <p:sldId id="355" r:id="rId22"/>
    <p:sldId id="356" r:id="rId23"/>
    <p:sldId id="359" r:id="rId24"/>
    <p:sldId id="360" r:id="rId25"/>
    <p:sldId id="339" r:id="rId26"/>
    <p:sldId id="340" r:id="rId27"/>
    <p:sldId id="341" r:id="rId28"/>
    <p:sldId id="342" r:id="rId29"/>
    <p:sldId id="343" r:id="rId30"/>
    <p:sldId id="344" r:id="rId31"/>
    <p:sldId id="345" r:id="rId32"/>
    <p:sldId id="362" r:id="rId33"/>
    <p:sldId id="363" r:id="rId34"/>
  </p:sldIdLst>
  <p:sldSz cx="9144000" cy="6858000" type="screen4x3"/>
  <p:notesSz cx="6796088" cy="992822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616"/>
    <a:srgbClr val="990099"/>
    <a:srgbClr val="66FF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92540" autoAdjust="0"/>
  </p:normalViewPr>
  <p:slideViewPr>
    <p:cSldViewPr>
      <p:cViewPr varScale="1">
        <p:scale>
          <a:sx n="68" d="100"/>
          <a:sy n="68" d="100"/>
        </p:scale>
        <p:origin x="-12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58"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1" y="1"/>
            <a:ext cx="2945658" cy="496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67587" name="Rectangle 3"/>
          <p:cNvSpPr>
            <a:spLocks noGrp="1" noChangeArrowheads="1"/>
          </p:cNvSpPr>
          <p:nvPr>
            <p:ph type="dt" sz="quarter" idx="1"/>
          </p:nvPr>
        </p:nvSpPr>
        <p:spPr bwMode="auto">
          <a:xfrm>
            <a:off x="3850430" y="1"/>
            <a:ext cx="2945658" cy="496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67588" name="Rectangle 4"/>
          <p:cNvSpPr>
            <a:spLocks noGrp="1" noChangeArrowheads="1"/>
          </p:cNvSpPr>
          <p:nvPr>
            <p:ph type="ftr" sz="quarter" idx="2"/>
          </p:nvPr>
        </p:nvSpPr>
        <p:spPr bwMode="auto">
          <a:xfrm>
            <a:off x="1" y="9431575"/>
            <a:ext cx="2945658" cy="496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67589" name="Rectangle 5"/>
          <p:cNvSpPr>
            <a:spLocks noGrp="1" noChangeArrowheads="1"/>
          </p:cNvSpPr>
          <p:nvPr>
            <p:ph type="sldNum" sz="quarter" idx="3"/>
          </p:nvPr>
        </p:nvSpPr>
        <p:spPr bwMode="auto">
          <a:xfrm>
            <a:off x="3850430" y="9431575"/>
            <a:ext cx="2945658" cy="496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020075F-87AF-4C5A-B8F1-822591614C0E}" type="slidenum">
              <a:rPr lang="en-GB"/>
              <a:pPr>
                <a:defRPr/>
              </a:pPr>
              <a:t>‹#›</a:t>
            </a:fld>
            <a:endParaRPr lang="en-GB"/>
          </a:p>
        </p:txBody>
      </p:sp>
    </p:spTree>
    <p:extLst>
      <p:ext uri="{BB962C8B-B14F-4D97-AF65-F5344CB8AC3E}">
        <p14:creationId xmlns:p14="http://schemas.microsoft.com/office/powerpoint/2010/main" val="182640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1"/>
            <a:ext cx="2945658" cy="496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11267" name="Rectangle 3"/>
          <p:cNvSpPr>
            <a:spLocks noGrp="1" noChangeArrowheads="1"/>
          </p:cNvSpPr>
          <p:nvPr>
            <p:ph type="dt" idx="1"/>
          </p:nvPr>
        </p:nvSpPr>
        <p:spPr bwMode="auto">
          <a:xfrm>
            <a:off x="3850430" y="1"/>
            <a:ext cx="2945658" cy="496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5060" name="Rectangle 4"/>
          <p:cNvSpPr>
            <a:spLocks noGrp="1" noRot="1" noChangeAspect="1" noChangeArrowheads="1" noTextEdit="1"/>
          </p:cNvSpPr>
          <p:nvPr>
            <p:ph type="sldImg" idx="2"/>
          </p:nvPr>
        </p:nvSpPr>
        <p:spPr bwMode="auto">
          <a:xfrm>
            <a:off x="917575" y="744538"/>
            <a:ext cx="4960938" cy="37226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06357" y="4716584"/>
            <a:ext cx="4983375" cy="44666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Kliknij, aby edytować style wzorca tekstu</a:t>
            </a:r>
          </a:p>
          <a:p>
            <a:pPr lvl="1"/>
            <a:r>
              <a:rPr lang="en-GB" noProof="0" smtClean="0"/>
              <a:t>Drugi poziom</a:t>
            </a:r>
          </a:p>
          <a:p>
            <a:pPr lvl="2"/>
            <a:r>
              <a:rPr lang="en-GB" noProof="0" smtClean="0"/>
              <a:t>Trzeci poziom</a:t>
            </a:r>
          </a:p>
          <a:p>
            <a:pPr lvl="3"/>
            <a:r>
              <a:rPr lang="en-GB" noProof="0" smtClean="0"/>
              <a:t>Czwarty poziom</a:t>
            </a:r>
          </a:p>
          <a:p>
            <a:pPr lvl="4"/>
            <a:r>
              <a:rPr lang="en-GB" noProof="0" smtClean="0"/>
              <a:t>Piąty poziom</a:t>
            </a:r>
          </a:p>
        </p:txBody>
      </p:sp>
      <p:sp>
        <p:nvSpPr>
          <p:cNvPr id="11270" name="Rectangle 6"/>
          <p:cNvSpPr>
            <a:spLocks noGrp="1" noChangeArrowheads="1"/>
          </p:cNvSpPr>
          <p:nvPr>
            <p:ph type="ftr" sz="quarter" idx="4"/>
          </p:nvPr>
        </p:nvSpPr>
        <p:spPr bwMode="auto">
          <a:xfrm>
            <a:off x="1" y="9431575"/>
            <a:ext cx="2945658" cy="496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11271" name="Rectangle 7"/>
          <p:cNvSpPr>
            <a:spLocks noGrp="1" noChangeArrowheads="1"/>
          </p:cNvSpPr>
          <p:nvPr>
            <p:ph type="sldNum" sz="quarter" idx="5"/>
          </p:nvPr>
        </p:nvSpPr>
        <p:spPr bwMode="auto">
          <a:xfrm>
            <a:off x="3850430" y="9431575"/>
            <a:ext cx="2945658" cy="496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D40F3CB-22C7-4009-B94B-52A6DFB2DCC7}" type="slidenum">
              <a:rPr lang="en-GB"/>
              <a:pPr>
                <a:defRPr/>
              </a:pPr>
              <a:t>‹#›</a:t>
            </a:fld>
            <a:endParaRPr lang="en-GB"/>
          </a:p>
        </p:txBody>
      </p:sp>
    </p:spTree>
    <p:extLst>
      <p:ext uri="{BB962C8B-B14F-4D97-AF65-F5344CB8AC3E}">
        <p14:creationId xmlns:p14="http://schemas.microsoft.com/office/powerpoint/2010/main" val="13091997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ymbol zastępczy obrazu slajdu 1"/>
          <p:cNvSpPr>
            <a:spLocks noGrp="1" noRot="1" noChangeAspect="1" noTextEdit="1"/>
          </p:cNvSpPr>
          <p:nvPr>
            <p:ph type="sldImg"/>
          </p:nvPr>
        </p:nvSpPr>
        <p:spPr>
          <a:ln/>
        </p:spPr>
      </p:sp>
      <p:sp>
        <p:nvSpPr>
          <p:cNvPr id="46083" name="Symbol zastępczy notatek 2"/>
          <p:cNvSpPr>
            <a:spLocks noGrp="1"/>
          </p:cNvSpPr>
          <p:nvPr>
            <p:ph type="body" idx="1"/>
          </p:nvPr>
        </p:nvSpPr>
        <p:spPr>
          <a:noFill/>
          <a:ln/>
        </p:spPr>
        <p:txBody>
          <a:bodyPr/>
          <a:lstStyle/>
          <a:p>
            <a:pPr eaLnBrk="1" hangingPunct="1"/>
            <a:endParaRPr lang="pl-PL" smtClean="0"/>
          </a:p>
        </p:txBody>
      </p:sp>
      <p:sp>
        <p:nvSpPr>
          <p:cNvPr id="46084" name="Symbol zastępczy numeru slajdu 3"/>
          <p:cNvSpPr>
            <a:spLocks noGrp="1"/>
          </p:cNvSpPr>
          <p:nvPr>
            <p:ph type="sldNum" sz="quarter" idx="5"/>
          </p:nvPr>
        </p:nvSpPr>
        <p:spPr>
          <a:noFill/>
        </p:spPr>
        <p:txBody>
          <a:bodyPr/>
          <a:lstStyle/>
          <a:p>
            <a:fld id="{DD260712-86A6-44DE-9AAB-C97B3AC7C91C}"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10</a:t>
            </a:fld>
            <a:endParaRPr lang="en-GB"/>
          </a:p>
        </p:txBody>
      </p:sp>
    </p:spTree>
    <p:extLst>
      <p:ext uri="{BB962C8B-B14F-4D97-AF65-F5344CB8AC3E}">
        <p14:creationId xmlns:p14="http://schemas.microsoft.com/office/powerpoint/2010/main" val="3034228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11</a:t>
            </a:fld>
            <a:endParaRPr lang="en-GB"/>
          </a:p>
        </p:txBody>
      </p:sp>
    </p:spTree>
    <p:extLst>
      <p:ext uri="{BB962C8B-B14F-4D97-AF65-F5344CB8AC3E}">
        <p14:creationId xmlns:p14="http://schemas.microsoft.com/office/powerpoint/2010/main" val="4019774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13</a:t>
            </a:fld>
            <a:endParaRPr lang="en-GB"/>
          </a:p>
        </p:txBody>
      </p:sp>
    </p:spTree>
    <p:extLst>
      <p:ext uri="{BB962C8B-B14F-4D97-AF65-F5344CB8AC3E}">
        <p14:creationId xmlns:p14="http://schemas.microsoft.com/office/powerpoint/2010/main" val="234920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14</a:t>
            </a:fld>
            <a:endParaRPr lang="en-GB"/>
          </a:p>
        </p:txBody>
      </p:sp>
    </p:spTree>
    <p:extLst>
      <p:ext uri="{BB962C8B-B14F-4D97-AF65-F5344CB8AC3E}">
        <p14:creationId xmlns:p14="http://schemas.microsoft.com/office/powerpoint/2010/main" val="3783586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15</a:t>
            </a:fld>
            <a:endParaRPr lang="en-GB"/>
          </a:p>
        </p:txBody>
      </p:sp>
    </p:spTree>
    <p:extLst>
      <p:ext uri="{BB962C8B-B14F-4D97-AF65-F5344CB8AC3E}">
        <p14:creationId xmlns:p14="http://schemas.microsoft.com/office/powerpoint/2010/main" val="11566775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16</a:t>
            </a:fld>
            <a:endParaRPr lang="en-GB"/>
          </a:p>
        </p:txBody>
      </p:sp>
    </p:spTree>
    <p:extLst>
      <p:ext uri="{BB962C8B-B14F-4D97-AF65-F5344CB8AC3E}">
        <p14:creationId xmlns:p14="http://schemas.microsoft.com/office/powerpoint/2010/main" val="350591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17</a:t>
            </a:fld>
            <a:endParaRPr lang="en-GB"/>
          </a:p>
        </p:txBody>
      </p:sp>
    </p:spTree>
    <p:extLst>
      <p:ext uri="{BB962C8B-B14F-4D97-AF65-F5344CB8AC3E}">
        <p14:creationId xmlns:p14="http://schemas.microsoft.com/office/powerpoint/2010/main" val="2984570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18</a:t>
            </a:fld>
            <a:endParaRPr lang="en-GB"/>
          </a:p>
        </p:txBody>
      </p:sp>
    </p:spTree>
    <p:extLst>
      <p:ext uri="{BB962C8B-B14F-4D97-AF65-F5344CB8AC3E}">
        <p14:creationId xmlns:p14="http://schemas.microsoft.com/office/powerpoint/2010/main" val="2870154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21</a:t>
            </a:fld>
            <a:endParaRPr lang="en-GB"/>
          </a:p>
        </p:txBody>
      </p:sp>
    </p:spTree>
    <p:extLst>
      <p:ext uri="{BB962C8B-B14F-4D97-AF65-F5344CB8AC3E}">
        <p14:creationId xmlns:p14="http://schemas.microsoft.com/office/powerpoint/2010/main" val="14659291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22</a:t>
            </a:fld>
            <a:endParaRPr lang="en-GB"/>
          </a:p>
        </p:txBody>
      </p:sp>
    </p:spTree>
    <p:extLst>
      <p:ext uri="{BB962C8B-B14F-4D97-AF65-F5344CB8AC3E}">
        <p14:creationId xmlns:p14="http://schemas.microsoft.com/office/powerpoint/2010/main" val="4224175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23</a:t>
            </a:fld>
            <a:endParaRPr lang="en-GB"/>
          </a:p>
        </p:txBody>
      </p:sp>
    </p:spTree>
    <p:extLst>
      <p:ext uri="{BB962C8B-B14F-4D97-AF65-F5344CB8AC3E}">
        <p14:creationId xmlns:p14="http://schemas.microsoft.com/office/powerpoint/2010/main" val="26935272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24</a:t>
            </a:fld>
            <a:endParaRPr lang="en-GB"/>
          </a:p>
        </p:txBody>
      </p:sp>
    </p:spTree>
    <p:extLst>
      <p:ext uri="{BB962C8B-B14F-4D97-AF65-F5344CB8AC3E}">
        <p14:creationId xmlns:p14="http://schemas.microsoft.com/office/powerpoint/2010/main" val="4940802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25</a:t>
            </a:fld>
            <a:endParaRPr lang="en-GB"/>
          </a:p>
        </p:txBody>
      </p:sp>
    </p:spTree>
    <p:extLst>
      <p:ext uri="{BB962C8B-B14F-4D97-AF65-F5344CB8AC3E}">
        <p14:creationId xmlns:p14="http://schemas.microsoft.com/office/powerpoint/2010/main" val="17211891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27</a:t>
            </a:fld>
            <a:endParaRPr lang="en-GB"/>
          </a:p>
        </p:txBody>
      </p:sp>
    </p:spTree>
    <p:extLst>
      <p:ext uri="{BB962C8B-B14F-4D97-AF65-F5344CB8AC3E}">
        <p14:creationId xmlns:p14="http://schemas.microsoft.com/office/powerpoint/2010/main" val="30214448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28</a:t>
            </a:fld>
            <a:endParaRPr lang="en-GB"/>
          </a:p>
        </p:txBody>
      </p:sp>
    </p:spTree>
    <p:extLst>
      <p:ext uri="{BB962C8B-B14F-4D97-AF65-F5344CB8AC3E}">
        <p14:creationId xmlns:p14="http://schemas.microsoft.com/office/powerpoint/2010/main" val="26503051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baseline="0" dirty="0" smtClean="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baseline="0" dirty="0" smtClean="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a:xfrm>
            <a:off x="805756" y="4676080"/>
            <a:ext cx="4983375" cy="4466666"/>
          </a:xfrm>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32</a:t>
            </a:fld>
            <a:endParaRPr lang="en-GB"/>
          </a:p>
        </p:txBody>
      </p:sp>
    </p:spTree>
    <p:extLst>
      <p:ext uri="{BB962C8B-B14F-4D97-AF65-F5344CB8AC3E}">
        <p14:creationId xmlns:p14="http://schemas.microsoft.com/office/powerpoint/2010/main" val="3505913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33</a:t>
            </a:fld>
            <a:endParaRPr lang="en-GB"/>
          </a:p>
        </p:txBody>
      </p:sp>
    </p:spTree>
    <p:extLst>
      <p:ext uri="{BB962C8B-B14F-4D97-AF65-F5344CB8AC3E}">
        <p14:creationId xmlns:p14="http://schemas.microsoft.com/office/powerpoint/2010/main" val="350591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4</a:t>
            </a:fld>
            <a:endParaRPr lang="en-GB"/>
          </a:p>
        </p:txBody>
      </p:sp>
    </p:spTree>
    <p:extLst>
      <p:ext uri="{BB962C8B-B14F-4D97-AF65-F5344CB8AC3E}">
        <p14:creationId xmlns:p14="http://schemas.microsoft.com/office/powerpoint/2010/main" val="846587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D40F3CB-22C7-4009-B94B-52A6DFB2DCC7}" type="slidenum">
              <a:rPr lang="en-GB" smtClean="0"/>
              <a:pPr>
                <a:defRPr/>
              </a:pPr>
              <a:t>9</a:t>
            </a:fld>
            <a:endParaRPr lang="en-GB"/>
          </a:p>
        </p:txBody>
      </p:sp>
    </p:spTree>
    <p:extLst>
      <p:ext uri="{BB962C8B-B14F-4D97-AF65-F5344CB8AC3E}">
        <p14:creationId xmlns:p14="http://schemas.microsoft.com/office/powerpoint/2010/main" val="1820054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8" name="Tytuł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pl-PL" smtClean="0"/>
              <a:t>Kliknij, aby edytować styl</a:t>
            </a:r>
            <a:endParaRPr kumimoji="0" lang="en-US"/>
          </a:p>
        </p:txBody>
      </p:sp>
      <p:sp>
        <p:nvSpPr>
          <p:cNvPr id="9" name="Podtytuł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6400800" y="6355080"/>
            <a:ext cx="2286000" cy="365760"/>
          </a:xfrm>
        </p:spPr>
        <p:txBody>
          <a:bodyPr/>
          <a:lstStyle>
            <a:lvl1pPr>
              <a:defRPr sz="1400"/>
            </a:lvl1pPr>
          </a:lstStyle>
          <a:p>
            <a:pPr>
              <a:defRPr/>
            </a:pPr>
            <a:endParaRPr lang="pl-PL"/>
          </a:p>
        </p:txBody>
      </p:sp>
      <p:sp>
        <p:nvSpPr>
          <p:cNvPr id="17" name="Symbol zastępczy stopki 16"/>
          <p:cNvSpPr>
            <a:spLocks noGrp="1"/>
          </p:cNvSpPr>
          <p:nvPr>
            <p:ph type="ftr" sz="quarter" idx="11"/>
          </p:nvPr>
        </p:nvSpPr>
        <p:spPr>
          <a:xfrm>
            <a:off x="2898648" y="6355080"/>
            <a:ext cx="3474720" cy="365760"/>
          </a:xfrm>
        </p:spPr>
        <p:txBody>
          <a:bodyPr/>
          <a:lstStyle/>
          <a:p>
            <a:pPr>
              <a:defRPr/>
            </a:pPr>
            <a:endParaRPr lang="pl-PL"/>
          </a:p>
        </p:txBody>
      </p:sp>
      <p:sp>
        <p:nvSpPr>
          <p:cNvPr id="29" name="Symbol zastępczy numeru slajdu 28"/>
          <p:cNvSpPr>
            <a:spLocks noGrp="1"/>
          </p:cNvSpPr>
          <p:nvPr>
            <p:ph type="sldNum" sz="quarter" idx="12"/>
          </p:nvPr>
        </p:nvSpPr>
        <p:spPr>
          <a:xfrm>
            <a:off x="1216152" y="6355080"/>
            <a:ext cx="1219200" cy="365760"/>
          </a:xfrm>
        </p:spPr>
        <p:txBody>
          <a:bodyPr/>
          <a:lstStyle/>
          <a:p>
            <a:pPr>
              <a:defRPr/>
            </a:pPr>
            <a:fld id="{3C95728A-E1BA-4631-A43A-238D0D82396C}" type="slidenum">
              <a:rPr lang="pl-PL" smtClean="0"/>
              <a:pPr>
                <a:defRPr/>
              </a:pPr>
              <a:t>‹#›</a:t>
            </a:fld>
            <a:endParaRPr lang="pl-PL"/>
          </a:p>
        </p:txBody>
      </p:sp>
      <p:sp>
        <p:nvSpPr>
          <p:cNvPr id="21" name="Prostokąt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Prostokąt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Prostokąt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Prostokąt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pPr>
              <a:defRPr/>
            </a:pPr>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61C017F1-4393-4025-A532-3E6BBCCBF9D7}" type="slidenum">
              <a:rPr lang="pl-PL" smtClean="0"/>
              <a:pPr>
                <a:defRPr/>
              </a:pPr>
              <a:t>‹#›</a:t>
            </a:fld>
            <a:endParaRPr lang="pl-PL"/>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pPr>
              <a:defRPr/>
            </a:pPr>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3EA80B53-1A9F-4BC1-9D67-68B21DB98D55}" type="slidenum">
              <a:rPr lang="pl-PL" smtClean="0"/>
              <a:pPr>
                <a:defRPr/>
              </a:pPr>
              <a:t>‹#›</a:t>
            </a:fld>
            <a:endParaRPr lang="pl-PL"/>
          </a:p>
        </p:txBody>
      </p:sp>
      <p:sp>
        <p:nvSpPr>
          <p:cNvPr id="7" name="Łącznik prostoliniowy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ójkąt równoramienny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Łącznik prostoliniowy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pPr>
              <a:defRPr/>
            </a:pPr>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696C2A7C-93F0-4E55-A6C8-98BA73906AFC}" type="slidenum">
              <a:rPr lang="pl-PL" smtClean="0"/>
              <a:pPr>
                <a:defRPr/>
              </a:pPr>
              <a:t>‹#›</a:t>
            </a:fld>
            <a:endParaRPr lang="pl-PL"/>
          </a:p>
        </p:txBody>
      </p:sp>
      <p:sp>
        <p:nvSpPr>
          <p:cNvPr id="8" name="Symbol zastępczy zawartości 7"/>
          <p:cNvSpPr>
            <a:spLocks noGrp="1"/>
          </p:cNvSpPr>
          <p:nvPr>
            <p:ph sz="quarter" idx="1"/>
          </p:nvPr>
        </p:nvSpPr>
        <p:spPr>
          <a:xfrm>
            <a:off x="457200" y="1219200"/>
            <a:ext cx="8229600" cy="493776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a:xfrm>
            <a:off x="6400800" y="6355080"/>
            <a:ext cx="2286000" cy="365760"/>
          </a:xfrm>
        </p:spPr>
        <p:txBody>
          <a:bodyPr/>
          <a:lstStyle/>
          <a:p>
            <a:pPr>
              <a:defRPr/>
            </a:pPr>
            <a:endParaRPr lang="pl-PL"/>
          </a:p>
        </p:txBody>
      </p:sp>
      <p:sp>
        <p:nvSpPr>
          <p:cNvPr id="5" name="Symbol zastępczy stopki 4"/>
          <p:cNvSpPr>
            <a:spLocks noGrp="1"/>
          </p:cNvSpPr>
          <p:nvPr>
            <p:ph type="ftr" sz="quarter" idx="11"/>
          </p:nvPr>
        </p:nvSpPr>
        <p:spPr>
          <a:xfrm>
            <a:off x="2898648" y="6355080"/>
            <a:ext cx="3474720" cy="365760"/>
          </a:xfrm>
        </p:spPr>
        <p:txBody>
          <a:bodyPr/>
          <a:lstStyle/>
          <a:p>
            <a:pPr>
              <a:defRPr/>
            </a:pPr>
            <a:endParaRPr lang="pl-PL"/>
          </a:p>
        </p:txBody>
      </p:sp>
      <p:sp>
        <p:nvSpPr>
          <p:cNvPr id="6" name="Symbol zastępczy numeru slajdu 5"/>
          <p:cNvSpPr>
            <a:spLocks noGrp="1"/>
          </p:cNvSpPr>
          <p:nvPr>
            <p:ph type="sldNum" sz="quarter" idx="12"/>
          </p:nvPr>
        </p:nvSpPr>
        <p:spPr>
          <a:xfrm>
            <a:off x="1069848" y="6355080"/>
            <a:ext cx="1520952" cy="365760"/>
          </a:xfrm>
        </p:spPr>
        <p:txBody>
          <a:bodyPr/>
          <a:lstStyle/>
          <a:p>
            <a:pPr>
              <a:defRPr/>
            </a:pPr>
            <a:fld id="{0EAEFF69-5232-45C6-9906-F11C917DD042}" type="slidenum">
              <a:rPr lang="pl-PL" smtClean="0"/>
              <a:pPr>
                <a:defRPr/>
              </a:pPr>
              <a:t>‹#›</a:t>
            </a:fld>
            <a:endParaRPr lang="pl-PL"/>
          </a:p>
        </p:txBody>
      </p:sp>
      <p:sp>
        <p:nvSpPr>
          <p:cNvPr id="7" name="Prostokąt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228600"/>
            <a:ext cx="8229600" cy="914400"/>
          </a:xfrm>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pPr>
              <a:defRPr/>
            </a:pPr>
            <a:endParaRPr lang="pl-PL"/>
          </a:p>
        </p:txBody>
      </p:sp>
      <p:sp>
        <p:nvSpPr>
          <p:cNvPr id="6" name="Symbol zastępczy stopki 5"/>
          <p:cNvSpPr>
            <a:spLocks noGrp="1"/>
          </p:cNvSpPr>
          <p:nvPr>
            <p:ph type="ftr" sz="quarter" idx="11"/>
          </p:nvPr>
        </p:nvSpPr>
        <p:spPr/>
        <p:txBody>
          <a:bodyPr/>
          <a:lstStyle/>
          <a:p>
            <a:pPr>
              <a:defRPr/>
            </a:pPr>
            <a:endParaRPr lang="pl-PL"/>
          </a:p>
        </p:txBody>
      </p:sp>
      <p:sp>
        <p:nvSpPr>
          <p:cNvPr id="7" name="Symbol zastępczy numeru slajdu 6"/>
          <p:cNvSpPr>
            <a:spLocks noGrp="1"/>
          </p:cNvSpPr>
          <p:nvPr>
            <p:ph type="sldNum" sz="quarter" idx="12"/>
          </p:nvPr>
        </p:nvSpPr>
        <p:spPr/>
        <p:txBody>
          <a:bodyPr/>
          <a:lstStyle/>
          <a:p>
            <a:pPr>
              <a:defRPr/>
            </a:pPr>
            <a:fld id="{640DBE0A-BD7A-4541-85CD-B7041E37D700}" type="slidenum">
              <a:rPr lang="pl-PL" smtClean="0"/>
              <a:pPr>
                <a:defRPr/>
              </a:pPr>
              <a:t>‹#›</a:t>
            </a:fld>
            <a:endParaRPr lang="pl-PL"/>
          </a:p>
        </p:txBody>
      </p:sp>
      <p:sp>
        <p:nvSpPr>
          <p:cNvPr id="9" name="Symbol zastępczy zawartości 8"/>
          <p:cNvSpPr>
            <a:spLocks noGrp="1"/>
          </p:cNvSpPr>
          <p:nvPr>
            <p:ph sz="quarter" idx="1"/>
          </p:nvPr>
        </p:nvSpPr>
        <p:spPr>
          <a:xfrm>
            <a:off x="457200" y="1219200"/>
            <a:ext cx="4041648" cy="493776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632198" y="1216152"/>
            <a:ext cx="4041648" cy="493776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28600"/>
            <a:ext cx="8229600" cy="914400"/>
          </a:xfrm>
        </p:spPr>
        <p:txBody>
          <a:bodyPr anchor="ctr"/>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7" name="Symbol zastępczy daty 6"/>
          <p:cNvSpPr>
            <a:spLocks noGrp="1"/>
          </p:cNvSpPr>
          <p:nvPr>
            <p:ph type="dt" sz="half" idx="10"/>
          </p:nvPr>
        </p:nvSpPr>
        <p:spPr/>
        <p:txBody>
          <a:bodyPr/>
          <a:lstStyle/>
          <a:p>
            <a:pPr>
              <a:defRPr/>
            </a:pPr>
            <a:endParaRPr lang="pl-PL"/>
          </a:p>
        </p:txBody>
      </p:sp>
      <p:sp>
        <p:nvSpPr>
          <p:cNvPr id="8" name="Symbol zastępczy stopki 7"/>
          <p:cNvSpPr>
            <a:spLocks noGrp="1"/>
          </p:cNvSpPr>
          <p:nvPr>
            <p:ph type="ftr" sz="quarter" idx="11"/>
          </p:nvPr>
        </p:nvSpPr>
        <p:spPr/>
        <p:txBody>
          <a:bodyPr/>
          <a:lstStyle/>
          <a:p>
            <a:pPr>
              <a:defRPr/>
            </a:pPr>
            <a:endParaRPr lang="pl-PL"/>
          </a:p>
        </p:txBody>
      </p:sp>
      <p:sp>
        <p:nvSpPr>
          <p:cNvPr id="9" name="Symbol zastępczy numeru slajdu 8"/>
          <p:cNvSpPr>
            <a:spLocks noGrp="1"/>
          </p:cNvSpPr>
          <p:nvPr>
            <p:ph type="sldNum" sz="quarter" idx="12"/>
          </p:nvPr>
        </p:nvSpPr>
        <p:spPr/>
        <p:txBody>
          <a:bodyPr/>
          <a:lstStyle/>
          <a:p>
            <a:pPr>
              <a:defRPr/>
            </a:pPr>
            <a:fld id="{F9DB9871-7E91-4F95-BE2A-1B7C965AB185}" type="slidenum">
              <a:rPr lang="pl-PL" smtClean="0"/>
              <a:pPr>
                <a:defRPr/>
              </a:pPr>
              <a:t>‹#›</a:t>
            </a:fld>
            <a:endParaRPr lang="pl-PL"/>
          </a:p>
        </p:txBody>
      </p:sp>
      <p:sp>
        <p:nvSpPr>
          <p:cNvPr id="11" name="Symbol zastępczy zawartości 10"/>
          <p:cNvSpPr>
            <a:spLocks noGrp="1"/>
          </p:cNvSpPr>
          <p:nvPr>
            <p:ph sz="quarter" idx="2"/>
          </p:nvPr>
        </p:nvSpPr>
        <p:spPr>
          <a:xfrm>
            <a:off x="457200" y="2133600"/>
            <a:ext cx="4038600" cy="40386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648200" y="2133600"/>
            <a:ext cx="4038600" cy="40386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228600"/>
            <a:ext cx="8229600" cy="914400"/>
          </a:xfrm>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pPr>
              <a:defRPr/>
            </a:pPr>
            <a:endParaRPr lang="pl-PL"/>
          </a:p>
        </p:txBody>
      </p:sp>
      <p:sp>
        <p:nvSpPr>
          <p:cNvPr id="4" name="Symbol zastępczy stopki 3"/>
          <p:cNvSpPr>
            <a:spLocks noGrp="1"/>
          </p:cNvSpPr>
          <p:nvPr>
            <p:ph type="ftr" sz="quarter" idx="11"/>
          </p:nvPr>
        </p:nvSpPr>
        <p:spPr/>
        <p:txBody>
          <a:bodyPr/>
          <a:lstStyle/>
          <a:p>
            <a:pPr>
              <a:defRPr/>
            </a:pPr>
            <a:endParaRPr lang="pl-PL"/>
          </a:p>
        </p:txBody>
      </p:sp>
      <p:sp>
        <p:nvSpPr>
          <p:cNvPr id="5" name="Symbol zastępczy numeru slajdu 4"/>
          <p:cNvSpPr>
            <a:spLocks noGrp="1"/>
          </p:cNvSpPr>
          <p:nvPr>
            <p:ph type="sldNum" sz="quarter" idx="12"/>
          </p:nvPr>
        </p:nvSpPr>
        <p:spPr/>
        <p:txBody>
          <a:bodyPr/>
          <a:lstStyle/>
          <a:p>
            <a:pPr>
              <a:defRPr/>
            </a:pPr>
            <a:fld id="{0C09CEAA-BD3F-46C6-B6A4-0429DE3BD802}" type="slidenum">
              <a:rPr lang="pl-PL" smtClean="0"/>
              <a:pPr>
                <a:defRPr/>
              </a:pPr>
              <a:t>‹#›</a:t>
            </a:fld>
            <a:endParaRPr lang="pl-PL"/>
          </a:p>
        </p:txBody>
      </p:sp>
      <p:sp>
        <p:nvSpPr>
          <p:cNvPr id="6" name="Trójkąt równoramienny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pPr>
              <a:defRPr/>
            </a:pPr>
            <a:endParaRPr lang="pl-PL"/>
          </a:p>
        </p:txBody>
      </p:sp>
      <p:sp>
        <p:nvSpPr>
          <p:cNvPr id="3" name="Symbol zastępczy stopki 2"/>
          <p:cNvSpPr>
            <a:spLocks noGrp="1"/>
          </p:cNvSpPr>
          <p:nvPr>
            <p:ph type="ftr" sz="quarter" idx="11"/>
          </p:nvPr>
        </p:nvSpPr>
        <p:spPr/>
        <p:txBody>
          <a:bodyPr/>
          <a:lstStyle/>
          <a:p>
            <a:pPr>
              <a:defRPr/>
            </a:pPr>
            <a:endParaRPr lang="pl-PL"/>
          </a:p>
        </p:txBody>
      </p:sp>
      <p:sp>
        <p:nvSpPr>
          <p:cNvPr id="4" name="Symbol zastępczy numeru slajdu 3"/>
          <p:cNvSpPr>
            <a:spLocks noGrp="1"/>
          </p:cNvSpPr>
          <p:nvPr>
            <p:ph type="sldNum" sz="quarter" idx="12"/>
          </p:nvPr>
        </p:nvSpPr>
        <p:spPr/>
        <p:txBody>
          <a:bodyPr/>
          <a:lstStyle/>
          <a:p>
            <a:pPr>
              <a:defRPr/>
            </a:pPr>
            <a:fld id="{9536B3C6-6EBD-45A8-B30C-BAC5DE8C615B}" type="slidenum">
              <a:rPr lang="pl-PL" smtClean="0"/>
              <a:pPr>
                <a:defRPr/>
              </a:pPr>
              <a:t>‹#›</a:t>
            </a:fld>
            <a:endParaRPr lang="pl-PL"/>
          </a:p>
        </p:txBody>
      </p:sp>
      <p:sp>
        <p:nvSpPr>
          <p:cNvPr id="5" name="Łącznik prostoliniowy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ójkąt równoramienny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pPr>
              <a:defRPr/>
            </a:pPr>
            <a:endParaRPr lang="pl-PL"/>
          </a:p>
        </p:txBody>
      </p:sp>
      <p:sp>
        <p:nvSpPr>
          <p:cNvPr id="6" name="Symbol zastępczy stopki 5"/>
          <p:cNvSpPr>
            <a:spLocks noGrp="1"/>
          </p:cNvSpPr>
          <p:nvPr>
            <p:ph type="ftr" sz="quarter" idx="11"/>
          </p:nvPr>
        </p:nvSpPr>
        <p:spPr/>
        <p:txBody>
          <a:bodyPr/>
          <a:lstStyle/>
          <a:p>
            <a:pPr>
              <a:defRPr/>
            </a:pPr>
            <a:endParaRPr lang="pl-PL"/>
          </a:p>
        </p:txBody>
      </p:sp>
      <p:sp>
        <p:nvSpPr>
          <p:cNvPr id="7" name="Symbol zastępczy numeru slajdu 6"/>
          <p:cNvSpPr>
            <a:spLocks noGrp="1"/>
          </p:cNvSpPr>
          <p:nvPr>
            <p:ph type="sldNum" sz="quarter" idx="12"/>
          </p:nvPr>
        </p:nvSpPr>
        <p:spPr/>
        <p:txBody>
          <a:bodyPr/>
          <a:lstStyle/>
          <a:p>
            <a:pPr>
              <a:defRPr/>
            </a:pPr>
            <a:fld id="{115E42DE-121A-46A7-8F8F-19A8322B0424}" type="slidenum">
              <a:rPr lang="pl-PL" smtClean="0"/>
              <a:pPr>
                <a:defRPr/>
              </a:pPr>
              <a:t>‹#›</a:t>
            </a:fld>
            <a:endParaRPr lang="pl-PL"/>
          </a:p>
        </p:txBody>
      </p:sp>
      <p:sp>
        <p:nvSpPr>
          <p:cNvPr id="8" name="Łącznik prostoliniowy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Łącznik prostoliniowy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ójkąt równoramienny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ymbol zastępczy zawartości 11"/>
          <p:cNvSpPr>
            <a:spLocks noGrp="1"/>
          </p:cNvSpPr>
          <p:nvPr>
            <p:ph sz="quarter" idx="1"/>
          </p:nvPr>
        </p:nvSpPr>
        <p:spPr>
          <a:xfrm>
            <a:off x="304800" y="304800"/>
            <a:ext cx="5715000" cy="5715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pPr>
              <a:defRPr/>
            </a:pPr>
            <a:endParaRPr lang="pl-PL"/>
          </a:p>
        </p:txBody>
      </p:sp>
      <p:sp>
        <p:nvSpPr>
          <p:cNvPr id="6" name="Symbol zastępczy stopki 5"/>
          <p:cNvSpPr>
            <a:spLocks noGrp="1"/>
          </p:cNvSpPr>
          <p:nvPr>
            <p:ph type="ftr" sz="quarter" idx="11"/>
          </p:nvPr>
        </p:nvSpPr>
        <p:spPr/>
        <p:txBody>
          <a:bodyPr/>
          <a:lstStyle/>
          <a:p>
            <a:pPr>
              <a:defRPr/>
            </a:pPr>
            <a:endParaRPr lang="pl-PL"/>
          </a:p>
        </p:txBody>
      </p:sp>
      <p:sp>
        <p:nvSpPr>
          <p:cNvPr id="7" name="Symbol zastępczy numeru slajdu 6"/>
          <p:cNvSpPr>
            <a:spLocks noGrp="1"/>
          </p:cNvSpPr>
          <p:nvPr>
            <p:ph type="sldNum" sz="quarter" idx="12"/>
          </p:nvPr>
        </p:nvSpPr>
        <p:spPr/>
        <p:txBody>
          <a:bodyPr/>
          <a:lstStyle/>
          <a:p>
            <a:pPr>
              <a:defRPr/>
            </a:pPr>
            <a:fld id="{673AE3B6-9DC5-4969-B390-668BA2647B9B}" type="slidenum">
              <a:rPr lang="pl-PL" smtClean="0"/>
              <a:pPr>
                <a:defRPr/>
              </a:pPr>
              <a:t>‹#›</a:t>
            </a:fld>
            <a:endParaRPr lang="pl-PL"/>
          </a:p>
        </p:txBody>
      </p:sp>
      <p:sp>
        <p:nvSpPr>
          <p:cNvPr id="8" name="Łącznik prostoliniowy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ójkąt równoramienny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ymbol zastępczy tytułu 21"/>
          <p:cNvSpPr>
            <a:spLocks noGrp="1"/>
          </p:cNvSpPr>
          <p:nvPr>
            <p:ph type="title"/>
          </p:nvPr>
        </p:nvSpPr>
        <p:spPr>
          <a:xfrm>
            <a:off x="457200" y="152400"/>
            <a:ext cx="8229600" cy="990600"/>
          </a:xfrm>
          <a:prstGeom prst="rect">
            <a:avLst/>
          </a:prstGeom>
        </p:spPr>
        <p:txBody>
          <a:bodyPr vert="horz" anchor="b" anchorCtr="0">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a:defRPr/>
            </a:pPr>
            <a:endParaRPr lang="pl-PL"/>
          </a:p>
        </p:txBody>
      </p:sp>
      <p:sp>
        <p:nvSpPr>
          <p:cNvPr id="3" name="Symbol zastępczy stopki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defRPr/>
            </a:pPr>
            <a:endParaRPr lang="pl-PL"/>
          </a:p>
        </p:txBody>
      </p:sp>
      <p:sp>
        <p:nvSpPr>
          <p:cNvPr id="23" name="Symbol zastępczy numeru slajdu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1DD16BF3-C67F-4E26-8129-7996548B1D61}" type="slidenum">
              <a:rPr lang="pl-PL" smtClean="0"/>
              <a:pPr>
                <a:defRPr/>
              </a:pPr>
              <a:t>‹#›</a:t>
            </a:fld>
            <a:endParaRPr lang="pl-PL"/>
          </a:p>
        </p:txBody>
      </p:sp>
      <p:sp>
        <p:nvSpPr>
          <p:cNvPr id="28" name="Łącznik prostoliniowy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Łącznik prostoliniowy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ójkąt równoramienny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86"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Lst>
  <p:timing>
    <p:tnLst>
      <p:par>
        <p:cTn id="1" dur="indefinite" restart="never" nodeType="tmRoot"/>
      </p:par>
    </p:tnLst>
  </p:timing>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128032" y="836712"/>
            <a:ext cx="8991600" cy="2232248"/>
          </a:xfrm>
        </p:spPr>
        <p:txBody>
          <a:bodyPr>
            <a:normAutofit fontScale="90000"/>
          </a:bodyPr>
          <a:lstStyle/>
          <a:p>
            <a:pPr algn="ctr" eaLnBrk="1" fontAlgn="auto" hangingPunct="1">
              <a:lnSpc>
                <a:spcPct val="200000"/>
              </a:lnSpc>
              <a:spcAft>
                <a:spcPts val="0"/>
              </a:spcAft>
              <a:defRPr/>
            </a:pPr>
            <a:r>
              <a:rPr lang="pl-PL" sz="6000" b="1" dirty="0" smtClean="0">
                <a:cs typeface="Times New Roman" pitchFamily="18" charset="0"/>
              </a:rPr>
              <a:t>Transformacja spółki</a:t>
            </a:r>
            <a:br>
              <a:rPr lang="pl-PL" sz="6000" b="1" dirty="0" smtClean="0">
                <a:cs typeface="Times New Roman" pitchFamily="18" charset="0"/>
              </a:rPr>
            </a:br>
            <a:r>
              <a:rPr lang="pl-PL" sz="2200" b="1" i="1" dirty="0" smtClean="0">
                <a:cs typeface="Times New Roman" pitchFamily="18" charset="0"/>
              </a:rPr>
              <a:t>Terminologia polska, brytyjska, amerykańska i unijna</a:t>
            </a:r>
            <a:r>
              <a:rPr lang="pl-PL" sz="2700" i="1" dirty="0" smtClean="0">
                <a:solidFill>
                  <a:srgbClr val="0070C0"/>
                </a:solidFill>
                <a:cs typeface="Times New Roman" pitchFamily="18" charset="0"/>
              </a:rPr>
              <a:t/>
            </a:r>
            <a:br>
              <a:rPr lang="pl-PL" sz="2700" i="1" dirty="0" smtClean="0">
                <a:solidFill>
                  <a:srgbClr val="0070C0"/>
                </a:solidFill>
                <a:cs typeface="Times New Roman" pitchFamily="18" charset="0"/>
              </a:rPr>
            </a:br>
            <a:endParaRPr lang="en-GB" sz="4000" i="1" dirty="0" smtClean="0">
              <a:solidFill>
                <a:srgbClr val="0070C0"/>
              </a:solidFill>
            </a:endParaRPr>
          </a:p>
        </p:txBody>
      </p:sp>
      <p:sp>
        <p:nvSpPr>
          <p:cNvPr id="10243" name="Rectangle 3"/>
          <p:cNvSpPr>
            <a:spLocks noGrp="1" noChangeArrowheads="1"/>
          </p:cNvSpPr>
          <p:nvPr>
            <p:ph type="subTitle" idx="1"/>
          </p:nvPr>
        </p:nvSpPr>
        <p:spPr>
          <a:xfrm>
            <a:off x="1356048" y="5085184"/>
            <a:ext cx="6304632" cy="596280"/>
          </a:xfrm>
        </p:spPr>
        <p:txBody>
          <a:bodyPr rtlCol="0">
            <a:normAutofit/>
          </a:bodyPr>
          <a:lstStyle/>
          <a:p>
            <a:pPr algn="l" eaLnBrk="1" fontAlgn="auto" hangingPunct="1">
              <a:spcBef>
                <a:spcPts val="0"/>
              </a:spcBef>
              <a:spcAft>
                <a:spcPts val="0"/>
              </a:spcAft>
              <a:buFont typeface="Wingdings 2"/>
              <a:buNone/>
              <a:defRPr/>
            </a:pPr>
            <a:r>
              <a:rPr lang="pl-PL" sz="2000" b="1" dirty="0" smtClean="0">
                <a:solidFill>
                  <a:srgbClr val="0000FF"/>
                </a:solidFill>
              </a:rPr>
              <a:t>                    lucja_biel@wp.pl</a:t>
            </a:r>
            <a:endParaRPr lang="en-GB" sz="2000" b="1" dirty="0" smtClean="0">
              <a:solidFill>
                <a:srgbClr val="0000FF"/>
              </a:solidFill>
            </a:endParaRPr>
          </a:p>
        </p:txBody>
      </p:sp>
      <p:sp>
        <p:nvSpPr>
          <p:cNvPr id="5" name="Symbol zastępczy numeru slajdu 4"/>
          <p:cNvSpPr>
            <a:spLocks noGrp="1"/>
          </p:cNvSpPr>
          <p:nvPr>
            <p:ph type="sldNum" sz="quarter" idx="12"/>
          </p:nvPr>
        </p:nvSpPr>
        <p:spPr/>
        <p:txBody>
          <a:bodyPr/>
          <a:lstStyle/>
          <a:p>
            <a:pPr>
              <a:defRPr/>
            </a:pPr>
            <a:fld id="{3C95728A-E1BA-4631-A43A-238D0D82396C}" type="slidenum">
              <a:rPr lang="pl-PL" smtClean="0"/>
              <a:pPr>
                <a:defRPr/>
              </a:pPr>
              <a:t>1</a:t>
            </a:fld>
            <a:endParaRPr lang="pl-PL"/>
          </a:p>
        </p:txBody>
      </p:sp>
      <p:sp>
        <p:nvSpPr>
          <p:cNvPr id="2" name="Prostokąt 1"/>
          <p:cNvSpPr/>
          <p:nvPr/>
        </p:nvSpPr>
        <p:spPr>
          <a:xfrm>
            <a:off x="2987824" y="3789040"/>
            <a:ext cx="4542805" cy="1015663"/>
          </a:xfrm>
          <a:prstGeom prst="rect">
            <a:avLst/>
          </a:prstGeom>
        </p:spPr>
        <p:txBody>
          <a:bodyPr wrap="square">
            <a:spAutoFit/>
          </a:bodyPr>
          <a:lstStyle/>
          <a:p>
            <a:pPr lvl="0" fontAlgn="auto">
              <a:spcBef>
                <a:spcPts val="0"/>
              </a:spcBef>
              <a:spcAft>
                <a:spcPts val="0"/>
              </a:spcAft>
              <a:buClr>
                <a:srgbClr val="DDDDDD"/>
              </a:buClr>
              <a:buSzPct val="76000"/>
              <a:defRPr/>
            </a:pPr>
            <a:r>
              <a:rPr lang="pl-PL" sz="2000" b="1" dirty="0" smtClean="0">
                <a:solidFill>
                  <a:schemeClr val="bg1">
                    <a:lumMod val="50000"/>
                  </a:schemeClr>
                </a:solidFill>
                <a:latin typeface="Bookman Old Style"/>
                <a:ea typeface="+mj-ea"/>
                <a:cs typeface="+mj-cs"/>
              </a:rPr>
              <a:t>Łucja </a:t>
            </a:r>
            <a:r>
              <a:rPr lang="pl-PL" sz="2000" b="1" dirty="0">
                <a:solidFill>
                  <a:schemeClr val="bg1">
                    <a:lumMod val="50000"/>
                  </a:schemeClr>
                </a:solidFill>
                <a:latin typeface="Bookman Old Style"/>
                <a:ea typeface="+mj-ea"/>
                <a:cs typeface="+mj-cs"/>
              </a:rPr>
              <a:t>Biel</a:t>
            </a:r>
          </a:p>
          <a:p>
            <a:pPr lvl="0" fontAlgn="auto">
              <a:spcBef>
                <a:spcPts val="0"/>
              </a:spcBef>
              <a:spcAft>
                <a:spcPts val="0"/>
              </a:spcAft>
              <a:buClr>
                <a:srgbClr val="DDDDDD"/>
              </a:buClr>
              <a:buSzPct val="76000"/>
              <a:defRPr/>
            </a:pPr>
            <a:r>
              <a:rPr lang="pl-PL" sz="2000" b="1" dirty="0">
                <a:solidFill>
                  <a:schemeClr val="bg1">
                    <a:lumMod val="50000"/>
                  </a:schemeClr>
                </a:solidFill>
                <a:latin typeface="Bookman Old Style"/>
                <a:ea typeface="+mj-ea"/>
                <a:cs typeface="+mj-cs"/>
              </a:rPr>
              <a:t>Instytut Lingwistyki Stosowanej</a:t>
            </a:r>
          </a:p>
          <a:p>
            <a:pPr lvl="0" fontAlgn="auto">
              <a:spcBef>
                <a:spcPts val="0"/>
              </a:spcBef>
              <a:spcAft>
                <a:spcPts val="0"/>
              </a:spcAft>
              <a:buClr>
                <a:srgbClr val="DDDDDD"/>
              </a:buClr>
              <a:buSzPct val="76000"/>
              <a:defRPr/>
            </a:pPr>
            <a:r>
              <a:rPr lang="pl-PL" sz="2000" b="1" dirty="0">
                <a:solidFill>
                  <a:schemeClr val="bg1">
                    <a:lumMod val="50000"/>
                  </a:schemeClr>
                </a:solidFill>
                <a:latin typeface="Bookman Old Style"/>
                <a:ea typeface="+mj-ea"/>
                <a:cs typeface="+mj-cs"/>
              </a:rPr>
              <a:t>Uniwersytet Warszawski</a:t>
            </a:r>
          </a:p>
        </p:txBody>
      </p:sp>
      <p:pic>
        <p:nvPicPr>
          <p:cNvPr id="1026" name="Picture 2" descr="http://www.ils.uw.edu.pl/uploads/pics/logo_czarne_na_ww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3634883"/>
            <a:ext cx="1428750" cy="1323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Re-</a:t>
            </a:r>
            <a:r>
              <a:rPr lang="pl-PL" dirty="0" err="1" smtClean="0"/>
              <a:t>registration</a:t>
            </a:r>
            <a:r>
              <a:rPr lang="pl-PL" dirty="0" smtClean="0"/>
              <a:t>: </a:t>
            </a:r>
            <a:r>
              <a:rPr lang="pl-PL" dirty="0" err="1" smtClean="0"/>
              <a:t>phrases</a:t>
            </a:r>
            <a:endParaRPr lang="pl-PL"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10</a:t>
            </a:fld>
            <a:endParaRPr lang="pl-PL"/>
          </a:p>
        </p:txBody>
      </p:sp>
      <p:sp>
        <p:nvSpPr>
          <p:cNvPr id="3" name="Symbol zastępczy zawartości 2"/>
          <p:cNvSpPr>
            <a:spLocks noGrp="1"/>
          </p:cNvSpPr>
          <p:nvPr>
            <p:ph sz="quarter" idx="1"/>
          </p:nvPr>
        </p:nvSpPr>
        <p:spPr/>
        <p:txBody>
          <a:bodyPr>
            <a:normAutofit/>
          </a:bodyPr>
          <a:lstStyle/>
          <a:p>
            <a:pPr lvl="1"/>
            <a:r>
              <a:rPr lang="en-US" sz="2400" i="1" dirty="0">
                <a:solidFill>
                  <a:srgbClr val="0070C0"/>
                </a:solidFill>
              </a:rPr>
              <a:t>Members' </a:t>
            </a:r>
            <a:r>
              <a:rPr lang="en-US" sz="2400" i="1" u="sng" dirty="0">
                <a:solidFill>
                  <a:srgbClr val="0070C0"/>
                </a:solidFill>
              </a:rPr>
              <a:t>assent</a:t>
            </a:r>
            <a:r>
              <a:rPr lang="en-US" sz="2400" i="1" dirty="0">
                <a:solidFill>
                  <a:srgbClr val="0070C0"/>
                </a:solidFill>
              </a:rPr>
              <a:t> to </a:t>
            </a:r>
            <a:r>
              <a:rPr lang="en-US" sz="2400" b="1" i="1" dirty="0">
                <a:solidFill>
                  <a:srgbClr val="0070C0"/>
                </a:solidFill>
              </a:rPr>
              <a:t>company being re-registered</a:t>
            </a:r>
            <a:r>
              <a:rPr lang="en-US" sz="2400" i="1" dirty="0">
                <a:solidFill>
                  <a:srgbClr val="0070C0"/>
                </a:solidFill>
              </a:rPr>
              <a:t> as </a:t>
            </a:r>
            <a:r>
              <a:rPr lang="en-US" sz="2400" i="1" dirty="0" smtClean="0">
                <a:solidFill>
                  <a:srgbClr val="0070C0"/>
                </a:solidFill>
              </a:rPr>
              <a:t>unlimited</a:t>
            </a:r>
            <a:endParaRPr lang="pl-PL" sz="2400" i="1" dirty="0" smtClean="0">
              <a:solidFill>
                <a:srgbClr val="0070C0"/>
              </a:solidFill>
            </a:endParaRPr>
          </a:p>
          <a:p>
            <a:pPr lvl="1"/>
            <a:r>
              <a:rPr lang="en-US" sz="2400" i="1" u="sng" dirty="0" smtClean="0">
                <a:solidFill>
                  <a:srgbClr val="0070C0"/>
                </a:solidFill>
              </a:rPr>
              <a:t>Resolution</a:t>
            </a:r>
            <a:r>
              <a:rPr lang="en-US" sz="2400" i="1" dirty="0" smtClean="0">
                <a:solidFill>
                  <a:srgbClr val="0070C0"/>
                </a:solidFill>
              </a:rPr>
              <a:t> </a:t>
            </a:r>
            <a:r>
              <a:rPr lang="en-US" sz="2400" i="1" dirty="0">
                <a:solidFill>
                  <a:srgbClr val="0070C0"/>
                </a:solidFill>
              </a:rPr>
              <a:t>for re-registration as a private company</a:t>
            </a:r>
            <a:r>
              <a:rPr lang="pl-PL" sz="2400" i="1" dirty="0">
                <a:solidFill>
                  <a:srgbClr val="0070C0"/>
                </a:solidFill>
              </a:rPr>
              <a:t>, re-</a:t>
            </a:r>
            <a:r>
              <a:rPr lang="pl-PL" sz="2400" i="1" dirty="0" err="1">
                <a:solidFill>
                  <a:srgbClr val="0070C0"/>
                </a:solidFill>
              </a:rPr>
              <a:t>registration</a:t>
            </a:r>
            <a:r>
              <a:rPr lang="pl-PL" sz="2400" i="1" dirty="0">
                <a:solidFill>
                  <a:srgbClr val="0070C0"/>
                </a:solidFill>
              </a:rPr>
              <a:t> </a:t>
            </a:r>
            <a:r>
              <a:rPr lang="pl-PL" sz="2400" i="1" dirty="0" smtClean="0">
                <a:solidFill>
                  <a:srgbClr val="0070C0"/>
                </a:solidFill>
              </a:rPr>
              <a:t>resolution</a:t>
            </a:r>
          </a:p>
          <a:p>
            <a:pPr lvl="1"/>
            <a:r>
              <a:rPr lang="en-US" sz="2400" i="1" u="sng" dirty="0" smtClean="0">
                <a:solidFill>
                  <a:srgbClr val="0070C0"/>
                </a:solidFill>
              </a:rPr>
              <a:t>Apply</a:t>
            </a:r>
            <a:r>
              <a:rPr lang="en-US" sz="2400" i="1" dirty="0" smtClean="0">
                <a:solidFill>
                  <a:srgbClr val="0070C0"/>
                </a:solidFill>
              </a:rPr>
              <a:t> </a:t>
            </a:r>
            <a:r>
              <a:rPr lang="en-US" sz="2400" i="1" dirty="0">
                <a:solidFill>
                  <a:srgbClr val="0070C0"/>
                </a:solidFill>
              </a:rPr>
              <a:t>for </a:t>
            </a:r>
            <a:r>
              <a:rPr lang="en-US" sz="2400" i="1" dirty="0" smtClean="0">
                <a:solidFill>
                  <a:srgbClr val="0070C0"/>
                </a:solidFill>
              </a:rPr>
              <a:t>re-registration</a:t>
            </a:r>
            <a:r>
              <a:rPr lang="pl-PL" sz="2400" i="1" dirty="0" smtClean="0">
                <a:solidFill>
                  <a:srgbClr val="0070C0"/>
                </a:solidFill>
              </a:rPr>
              <a:t>;  A</a:t>
            </a:r>
            <a:r>
              <a:rPr lang="en-US" sz="2400" i="1" dirty="0" err="1" smtClean="0">
                <a:solidFill>
                  <a:srgbClr val="0070C0"/>
                </a:solidFill>
              </a:rPr>
              <a:t>pplication</a:t>
            </a:r>
            <a:r>
              <a:rPr lang="en-US" sz="2400" i="1" dirty="0" smtClean="0">
                <a:solidFill>
                  <a:srgbClr val="0070C0"/>
                </a:solidFill>
              </a:rPr>
              <a:t> </a:t>
            </a:r>
            <a:r>
              <a:rPr lang="en-US" sz="2400" i="1" dirty="0">
                <a:solidFill>
                  <a:srgbClr val="0070C0"/>
                </a:solidFill>
              </a:rPr>
              <a:t>by a private company for re-registration as a public </a:t>
            </a:r>
            <a:r>
              <a:rPr lang="en-US" sz="2400" i="1" dirty="0" smtClean="0">
                <a:solidFill>
                  <a:srgbClr val="0070C0"/>
                </a:solidFill>
              </a:rPr>
              <a:t>company</a:t>
            </a:r>
            <a:r>
              <a:rPr lang="pl-PL" sz="2400" i="1" dirty="0" smtClean="0">
                <a:solidFill>
                  <a:srgbClr val="0070C0"/>
                </a:solidFill>
              </a:rPr>
              <a:t>; the </a:t>
            </a:r>
            <a:r>
              <a:rPr lang="pl-PL" sz="2400" i="1" dirty="0" err="1" smtClean="0">
                <a:solidFill>
                  <a:srgbClr val="0070C0"/>
                </a:solidFill>
              </a:rPr>
              <a:t>company</a:t>
            </a:r>
            <a:r>
              <a:rPr lang="pl-PL" sz="2400" i="1" dirty="0" smtClean="0">
                <a:solidFill>
                  <a:srgbClr val="0070C0"/>
                </a:solidFill>
              </a:rPr>
              <a:t> </a:t>
            </a:r>
            <a:r>
              <a:rPr lang="pl-PL" sz="2400" i="1" dirty="0" err="1" smtClean="0">
                <a:solidFill>
                  <a:srgbClr val="0070C0"/>
                </a:solidFill>
              </a:rPr>
              <a:t>applies</a:t>
            </a:r>
            <a:r>
              <a:rPr lang="pl-PL" sz="2400" i="1" dirty="0" smtClean="0">
                <a:solidFill>
                  <a:srgbClr val="0070C0"/>
                </a:solidFill>
              </a:rPr>
              <a:t> to be re-</a:t>
            </a:r>
            <a:r>
              <a:rPr lang="pl-PL" sz="2400" i="1" dirty="0" err="1" smtClean="0">
                <a:solidFill>
                  <a:srgbClr val="0070C0"/>
                </a:solidFill>
              </a:rPr>
              <a:t>registered</a:t>
            </a:r>
            <a:r>
              <a:rPr lang="pl-PL" sz="2400" i="1" dirty="0" smtClean="0">
                <a:solidFill>
                  <a:srgbClr val="0070C0"/>
                </a:solidFill>
              </a:rPr>
              <a:t> as a </a:t>
            </a:r>
            <a:r>
              <a:rPr lang="pl-PL" sz="2400" i="1" dirty="0" err="1" smtClean="0">
                <a:solidFill>
                  <a:srgbClr val="0070C0"/>
                </a:solidFill>
              </a:rPr>
              <a:t>private</a:t>
            </a:r>
            <a:r>
              <a:rPr lang="pl-PL" sz="2400" i="1" dirty="0" smtClean="0">
                <a:solidFill>
                  <a:srgbClr val="0070C0"/>
                </a:solidFill>
              </a:rPr>
              <a:t> </a:t>
            </a:r>
            <a:r>
              <a:rPr lang="pl-PL" sz="2400" i="1" dirty="0" err="1" smtClean="0">
                <a:solidFill>
                  <a:srgbClr val="0070C0"/>
                </a:solidFill>
              </a:rPr>
              <a:t>company</a:t>
            </a:r>
            <a:r>
              <a:rPr lang="pl-PL" sz="2400" i="1" dirty="0" smtClean="0">
                <a:solidFill>
                  <a:srgbClr val="0070C0"/>
                </a:solidFill>
              </a:rPr>
              <a:t> </a:t>
            </a:r>
            <a:r>
              <a:rPr lang="pl-PL" sz="2400" i="1" u="sng" dirty="0" smtClean="0">
                <a:solidFill>
                  <a:srgbClr val="0070C0"/>
                </a:solidFill>
              </a:rPr>
              <a:t>by the </a:t>
            </a:r>
            <a:r>
              <a:rPr lang="pl-PL" sz="2400" i="1" u="sng" dirty="0" err="1" smtClean="0">
                <a:solidFill>
                  <a:srgbClr val="0070C0"/>
                </a:solidFill>
              </a:rPr>
              <a:t>name</a:t>
            </a:r>
            <a:r>
              <a:rPr lang="pl-PL" sz="2400" i="1" u="sng" dirty="0" smtClean="0">
                <a:solidFill>
                  <a:srgbClr val="0070C0"/>
                </a:solidFill>
              </a:rPr>
              <a:t> of</a:t>
            </a:r>
            <a:r>
              <a:rPr lang="pl-PL" sz="2400" i="1" dirty="0" smtClean="0">
                <a:solidFill>
                  <a:srgbClr val="0070C0"/>
                </a:solidFill>
              </a:rPr>
              <a:t>…</a:t>
            </a:r>
          </a:p>
          <a:p>
            <a:pPr lvl="1"/>
            <a:r>
              <a:rPr lang="en-US" sz="2400" i="1" dirty="0" smtClean="0">
                <a:solidFill>
                  <a:srgbClr val="0070C0"/>
                </a:solidFill>
              </a:rPr>
              <a:t>A </a:t>
            </a:r>
            <a:r>
              <a:rPr lang="en-US" sz="2400" i="1" u="sng" dirty="0">
                <a:solidFill>
                  <a:srgbClr val="0070C0"/>
                </a:solidFill>
              </a:rPr>
              <a:t>fee</a:t>
            </a:r>
            <a:r>
              <a:rPr lang="en-US" sz="2400" i="1" dirty="0">
                <a:solidFill>
                  <a:srgbClr val="0070C0"/>
                </a:solidFill>
              </a:rPr>
              <a:t> to the registrar </a:t>
            </a:r>
            <a:r>
              <a:rPr lang="en-US" sz="2400" i="1" u="sng" dirty="0">
                <a:solidFill>
                  <a:srgbClr val="0070C0"/>
                </a:solidFill>
              </a:rPr>
              <a:t>on</a:t>
            </a:r>
            <a:r>
              <a:rPr lang="en-US" sz="2400" i="1" dirty="0">
                <a:solidFill>
                  <a:srgbClr val="0070C0"/>
                </a:solidFill>
              </a:rPr>
              <a:t> the re-registration of the company</a:t>
            </a:r>
          </a:p>
          <a:p>
            <a:pPr lvl="1"/>
            <a:r>
              <a:rPr lang="pl-PL" sz="2400" b="1" i="1" dirty="0">
                <a:solidFill>
                  <a:srgbClr val="0070C0"/>
                </a:solidFill>
              </a:rPr>
              <a:t>Same-</a:t>
            </a:r>
            <a:r>
              <a:rPr lang="pl-PL" sz="2400" b="1" i="1" dirty="0" err="1">
                <a:solidFill>
                  <a:srgbClr val="0070C0"/>
                </a:solidFill>
              </a:rPr>
              <a:t>day</a:t>
            </a:r>
            <a:r>
              <a:rPr lang="pl-PL" sz="2400" i="1" dirty="0">
                <a:solidFill>
                  <a:srgbClr val="0070C0"/>
                </a:solidFill>
              </a:rPr>
              <a:t> re-</a:t>
            </a:r>
            <a:r>
              <a:rPr lang="pl-PL" sz="2400" i="1" dirty="0" err="1">
                <a:solidFill>
                  <a:srgbClr val="0070C0"/>
                </a:solidFill>
              </a:rPr>
              <a:t>registration</a:t>
            </a:r>
            <a:r>
              <a:rPr lang="pl-PL" sz="2400" i="1" dirty="0">
                <a:solidFill>
                  <a:srgbClr val="0070C0"/>
                </a:solidFill>
              </a:rPr>
              <a:t>; same-</a:t>
            </a:r>
            <a:r>
              <a:rPr lang="pl-PL" sz="2400" i="1" dirty="0" err="1">
                <a:solidFill>
                  <a:srgbClr val="0070C0"/>
                </a:solidFill>
              </a:rPr>
              <a:t>day</a:t>
            </a:r>
            <a:r>
              <a:rPr lang="pl-PL" sz="2400" i="1" dirty="0">
                <a:solidFill>
                  <a:srgbClr val="0070C0"/>
                </a:solidFill>
              </a:rPr>
              <a:t> </a:t>
            </a:r>
            <a:r>
              <a:rPr lang="pl-PL" sz="2400" i="1" dirty="0" err="1">
                <a:solidFill>
                  <a:srgbClr val="0070C0"/>
                </a:solidFill>
              </a:rPr>
              <a:t>simultaneous</a:t>
            </a:r>
            <a:r>
              <a:rPr lang="pl-PL" sz="2400" i="1" dirty="0">
                <a:solidFill>
                  <a:srgbClr val="0070C0"/>
                </a:solidFill>
              </a:rPr>
              <a:t> re-</a:t>
            </a:r>
            <a:r>
              <a:rPr lang="pl-PL" sz="2400" i="1" dirty="0" err="1">
                <a:solidFill>
                  <a:srgbClr val="0070C0"/>
                </a:solidFill>
              </a:rPr>
              <a:t>registration</a:t>
            </a:r>
            <a:r>
              <a:rPr lang="pl-PL" sz="2400" i="1" dirty="0">
                <a:solidFill>
                  <a:srgbClr val="0070C0"/>
                </a:solidFill>
              </a:rPr>
              <a:t> and </a:t>
            </a:r>
            <a:r>
              <a:rPr lang="pl-PL" sz="2400" i="1" dirty="0" err="1">
                <a:solidFill>
                  <a:srgbClr val="0070C0"/>
                </a:solidFill>
              </a:rPr>
              <a:t>change</a:t>
            </a:r>
            <a:r>
              <a:rPr lang="pl-PL" sz="2400" i="1" dirty="0">
                <a:solidFill>
                  <a:srgbClr val="0070C0"/>
                </a:solidFill>
              </a:rPr>
              <a:t> of </a:t>
            </a:r>
            <a:r>
              <a:rPr lang="pl-PL" sz="2400" i="1" dirty="0" err="1" smtClean="0">
                <a:solidFill>
                  <a:srgbClr val="0070C0"/>
                </a:solidFill>
              </a:rPr>
              <a:t>name</a:t>
            </a:r>
            <a:endParaRPr lang="pl-PL" sz="2400" i="1" dirty="0" smtClean="0">
              <a:solidFill>
                <a:srgbClr val="0070C0"/>
              </a:solidFill>
            </a:endParaRPr>
          </a:p>
          <a:p>
            <a:pPr lvl="1"/>
            <a:endParaRPr lang="en-US" sz="2400" i="1" dirty="0">
              <a:solidFill>
                <a:srgbClr val="0070C0"/>
              </a:solidFill>
            </a:endParaRPr>
          </a:p>
          <a:p>
            <a:pPr lvl="1"/>
            <a:r>
              <a:rPr lang="en-US" sz="2400" b="1" i="1" dirty="0" smtClean="0">
                <a:solidFill>
                  <a:srgbClr val="0070C0"/>
                </a:solidFill>
              </a:rPr>
              <a:t>Certificate </a:t>
            </a:r>
            <a:r>
              <a:rPr lang="en-US" sz="2400" b="1" i="1" dirty="0">
                <a:solidFill>
                  <a:srgbClr val="0070C0"/>
                </a:solidFill>
              </a:rPr>
              <a:t>of incorporation on </a:t>
            </a:r>
            <a:r>
              <a:rPr lang="en-US" sz="2400" b="1" i="1" dirty="0" smtClean="0">
                <a:solidFill>
                  <a:srgbClr val="0070C0"/>
                </a:solidFill>
              </a:rPr>
              <a:t>re-registration</a:t>
            </a:r>
            <a:endParaRPr lang="pl-PL" sz="2400" b="1" i="1" dirty="0" smtClean="0">
              <a:solidFill>
                <a:srgbClr val="0070C0"/>
              </a:solidFill>
            </a:endParaRPr>
          </a:p>
          <a:p>
            <a:endParaRPr lang="pl-PL" dirty="0"/>
          </a:p>
        </p:txBody>
      </p:sp>
    </p:spTree>
    <p:extLst>
      <p:ext uri="{BB962C8B-B14F-4D97-AF65-F5344CB8AC3E}">
        <p14:creationId xmlns:p14="http://schemas.microsoft.com/office/powerpoint/2010/main" val="1000653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t>US</a:t>
            </a:r>
            <a:r>
              <a:rPr lang="pl-PL" b="1" dirty="0" smtClean="0"/>
              <a:t> </a:t>
            </a:r>
            <a:r>
              <a:rPr lang="pl-PL" b="1" dirty="0" err="1" smtClean="0"/>
              <a:t>terminology</a:t>
            </a:r>
            <a:endParaRPr lang="pl-PL" b="1"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11</a:t>
            </a:fld>
            <a:endParaRPr lang="pl-PL"/>
          </a:p>
        </p:txBody>
      </p:sp>
      <p:sp>
        <p:nvSpPr>
          <p:cNvPr id="4" name="Symbol zastępczy zawartości 3"/>
          <p:cNvSpPr>
            <a:spLocks noGrp="1"/>
          </p:cNvSpPr>
          <p:nvPr>
            <p:ph sz="quarter" idx="1"/>
          </p:nvPr>
        </p:nvSpPr>
        <p:spPr>
          <a:xfrm>
            <a:off x="251520" y="1219200"/>
            <a:ext cx="8892480" cy="5306144"/>
          </a:xfrm>
        </p:spPr>
        <p:txBody>
          <a:bodyPr>
            <a:normAutofit fontScale="85000" lnSpcReduction="20000"/>
          </a:bodyPr>
          <a:lstStyle/>
          <a:p>
            <a:pPr>
              <a:lnSpc>
                <a:spcPct val="110000"/>
              </a:lnSpc>
            </a:pPr>
            <a:endParaRPr lang="pl-PL" sz="3600" b="1" dirty="0" smtClean="0"/>
          </a:p>
          <a:p>
            <a:pPr>
              <a:lnSpc>
                <a:spcPct val="110000"/>
              </a:lnSpc>
            </a:pPr>
            <a:r>
              <a:rPr lang="pl-PL" sz="3600" b="1" dirty="0"/>
              <a:t>Conversion</a:t>
            </a:r>
          </a:p>
          <a:p>
            <a:pPr>
              <a:lnSpc>
                <a:spcPct val="110000"/>
              </a:lnSpc>
            </a:pPr>
            <a:r>
              <a:rPr lang="pl-PL" sz="3600" b="1" dirty="0" err="1" smtClean="0"/>
              <a:t>Domestication</a:t>
            </a:r>
            <a:endParaRPr lang="pl-PL" sz="3600" b="1" dirty="0" smtClean="0"/>
          </a:p>
          <a:p>
            <a:pPr>
              <a:lnSpc>
                <a:spcPct val="110000"/>
              </a:lnSpc>
            </a:pPr>
            <a:r>
              <a:rPr lang="pl-PL" sz="3600" b="1" dirty="0" smtClean="0"/>
              <a:t>(</a:t>
            </a:r>
            <a:r>
              <a:rPr lang="pl-PL" sz="3600" b="1" dirty="0" err="1" smtClean="0"/>
              <a:t>Tax</a:t>
            </a:r>
            <a:r>
              <a:rPr lang="pl-PL" sz="3600" b="1" dirty="0" smtClean="0"/>
              <a:t> </a:t>
            </a:r>
            <a:r>
              <a:rPr lang="pl-PL" sz="3600" b="1" dirty="0" err="1" smtClean="0"/>
              <a:t>election</a:t>
            </a:r>
            <a:r>
              <a:rPr lang="pl-PL" sz="3600" b="1" dirty="0" smtClean="0"/>
              <a:t>) </a:t>
            </a:r>
            <a:r>
              <a:rPr lang="pl-PL" sz="3600" b="1" dirty="0" err="1" smtClean="0"/>
              <a:t>Revocation</a:t>
            </a:r>
            <a:endParaRPr lang="pl-PL" sz="3600" b="1" dirty="0" smtClean="0"/>
          </a:p>
          <a:p>
            <a:pPr>
              <a:lnSpc>
                <a:spcPct val="110000"/>
              </a:lnSpc>
            </a:pPr>
            <a:r>
              <a:rPr lang="pl-PL" sz="3600" b="1" dirty="0" err="1" smtClean="0"/>
              <a:t>Privatization</a:t>
            </a:r>
            <a:endParaRPr lang="pl-PL" sz="3600" b="1" dirty="0" smtClean="0"/>
          </a:p>
          <a:p>
            <a:endParaRPr lang="pl-PL" sz="3600" dirty="0"/>
          </a:p>
          <a:p>
            <a:r>
              <a:rPr lang="en-US" sz="3100" b="1" dirty="0">
                <a:solidFill>
                  <a:srgbClr val="FF0000"/>
                </a:solidFill>
              </a:rPr>
              <a:t>Domestication</a:t>
            </a:r>
            <a:r>
              <a:rPr lang="en-US" sz="3100" dirty="0"/>
              <a:t>: a procedure which permits a corporation </a:t>
            </a:r>
            <a:r>
              <a:rPr lang="en-US" sz="3100" u="sng" dirty="0"/>
              <a:t>to change its state of incorporation</a:t>
            </a:r>
            <a:r>
              <a:rPr lang="en-US" sz="3100" dirty="0"/>
              <a:t>, thus allowing a domestic business corporation to become a foreign  business corporation or a </a:t>
            </a:r>
            <a:r>
              <a:rPr lang="en-US" sz="3100" b="1" dirty="0"/>
              <a:t>foreign business corporation </a:t>
            </a:r>
            <a:r>
              <a:rPr lang="en-US" sz="3100" dirty="0"/>
              <a:t>to become a </a:t>
            </a:r>
            <a:r>
              <a:rPr lang="en-US" sz="3100" b="1" dirty="0"/>
              <a:t>domestic corporation</a:t>
            </a:r>
            <a:r>
              <a:rPr lang="en-US" sz="3100" dirty="0"/>
              <a:t>. </a:t>
            </a:r>
            <a:r>
              <a:rPr lang="en-US" sz="3100" b="1" i="1" dirty="0">
                <a:solidFill>
                  <a:srgbClr val="0070C0"/>
                </a:solidFill>
              </a:rPr>
              <a:t>Plan of domestication </a:t>
            </a:r>
            <a:r>
              <a:rPr lang="en-US" sz="3100" dirty="0"/>
              <a:t>to be adopted by the </a:t>
            </a:r>
            <a:r>
              <a:rPr lang="en-US" sz="3100" dirty="0" err="1"/>
              <a:t>BoD</a:t>
            </a:r>
            <a:r>
              <a:rPr lang="en-US" sz="3100" dirty="0"/>
              <a:t>; </a:t>
            </a:r>
            <a:r>
              <a:rPr lang="en-US" sz="3100" b="1" i="1" dirty="0">
                <a:solidFill>
                  <a:srgbClr val="0070C0"/>
                </a:solidFill>
              </a:rPr>
              <a:t>articles of domestication </a:t>
            </a:r>
            <a:r>
              <a:rPr lang="en-US" sz="3100" dirty="0"/>
              <a:t>filed</a:t>
            </a:r>
            <a:endParaRPr lang="en-US" sz="3100" b="1" dirty="0"/>
          </a:p>
          <a:p>
            <a:endParaRPr lang="pl-PL" sz="3600" dirty="0"/>
          </a:p>
        </p:txBody>
      </p:sp>
    </p:spTree>
    <p:extLst>
      <p:ext uri="{BB962C8B-B14F-4D97-AF65-F5344CB8AC3E}">
        <p14:creationId xmlns:p14="http://schemas.microsoft.com/office/powerpoint/2010/main" val="3662558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err="1" smtClean="0"/>
              <a:t>US</a:t>
            </a:r>
            <a:r>
              <a:rPr lang="pl-PL" b="1" dirty="0" smtClean="0"/>
              <a:t> </a:t>
            </a:r>
            <a:r>
              <a:rPr lang="pl-PL" b="1" dirty="0" err="1" smtClean="0"/>
              <a:t>terminology</a:t>
            </a:r>
            <a:endParaRPr lang="pl-PL" b="1"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12</a:t>
            </a:fld>
            <a:endParaRPr lang="pl-PL"/>
          </a:p>
        </p:txBody>
      </p:sp>
      <p:sp>
        <p:nvSpPr>
          <p:cNvPr id="3" name="Symbol zastępczy zawartości 2"/>
          <p:cNvSpPr>
            <a:spLocks noGrp="1"/>
          </p:cNvSpPr>
          <p:nvPr>
            <p:ph sz="quarter" idx="1"/>
          </p:nvPr>
        </p:nvSpPr>
        <p:spPr>
          <a:xfrm>
            <a:off x="0" y="1196752"/>
            <a:ext cx="9144000" cy="5661248"/>
          </a:xfrm>
        </p:spPr>
        <p:txBody>
          <a:bodyPr>
            <a:normAutofit/>
          </a:bodyPr>
          <a:lstStyle/>
          <a:p>
            <a:r>
              <a:rPr lang="en-US" sz="2200" b="1" dirty="0" smtClean="0">
                <a:solidFill>
                  <a:srgbClr val="FF0000"/>
                </a:solidFill>
              </a:rPr>
              <a:t>Nonprofit conversion</a:t>
            </a:r>
            <a:r>
              <a:rPr lang="en-US" sz="2200" dirty="0" smtClean="0"/>
              <a:t>: a domestic business corporation become</a:t>
            </a:r>
            <a:r>
              <a:rPr lang="pl-PL" sz="2200" dirty="0" smtClean="0"/>
              <a:t>s</a:t>
            </a:r>
            <a:r>
              <a:rPr lang="en-US" sz="2200" dirty="0" smtClean="0"/>
              <a:t> either a domestic or foreign nonprofit corporation (</a:t>
            </a:r>
            <a:r>
              <a:rPr lang="en-US" sz="2200" i="1" dirty="0" smtClean="0">
                <a:solidFill>
                  <a:srgbClr val="0070C0"/>
                </a:solidFill>
              </a:rPr>
              <a:t>a plan of nonprofit conversion</a:t>
            </a:r>
            <a:r>
              <a:rPr lang="en-US" sz="2200" dirty="0" smtClean="0"/>
              <a:t>)</a:t>
            </a:r>
            <a:endParaRPr lang="en-US" sz="2200" b="1" dirty="0" smtClean="0"/>
          </a:p>
          <a:p>
            <a:r>
              <a:rPr lang="en-US" sz="2200" b="1" dirty="0" smtClean="0">
                <a:solidFill>
                  <a:srgbClr val="FF0000"/>
                </a:solidFill>
              </a:rPr>
              <a:t>Entity conversion</a:t>
            </a:r>
            <a:r>
              <a:rPr lang="en-US" sz="2200" dirty="0" smtClean="0"/>
              <a:t>: a domestic business corporation become</a:t>
            </a:r>
            <a:r>
              <a:rPr lang="pl-PL" sz="2200" dirty="0" smtClean="0"/>
              <a:t>s</a:t>
            </a:r>
            <a:r>
              <a:rPr lang="en-US" sz="2200" dirty="0" smtClean="0"/>
              <a:t> a domestic or foreign other (unincorporated) entity , </a:t>
            </a:r>
            <a:r>
              <a:rPr lang="pl-PL" sz="2200" dirty="0" err="1" smtClean="0"/>
              <a:t>or</a:t>
            </a:r>
            <a:r>
              <a:rPr lang="pl-PL" sz="2200" dirty="0" smtClean="0"/>
              <a:t> </a:t>
            </a:r>
            <a:r>
              <a:rPr lang="en-US" sz="2200" dirty="0" smtClean="0"/>
              <a:t>a domestic/foreign other entity become</a:t>
            </a:r>
            <a:r>
              <a:rPr lang="pl-PL" sz="2200" dirty="0" smtClean="0"/>
              <a:t>s</a:t>
            </a:r>
            <a:r>
              <a:rPr lang="en-US" sz="2200" dirty="0" smtClean="0"/>
              <a:t> a domestic business corporation (</a:t>
            </a:r>
            <a:r>
              <a:rPr lang="en-US" sz="2200" i="1" dirty="0" smtClean="0"/>
              <a:t>converting entity &amp; surviving entity</a:t>
            </a:r>
            <a:r>
              <a:rPr lang="en-US" sz="2200" dirty="0" smtClean="0"/>
              <a:t>)</a:t>
            </a:r>
          </a:p>
          <a:p>
            <a:pPr lvl="1"/>
            <a:r>
              <a:rPr lang="en-US" sz="1700" dirty="0" smtClean="0"/>
              <a:t>‘‘</a:t>
            </a:r>
            <a:r>
              <a:rPr lang="en-US" sz="1700" b="1" dirty="0" smtClean="0">
                <a:solidFill>
                  <a:srgbClr val="FF0000"/>
                </a:solidFill>
              </a:rPr>
              <a:t>Unincorporated entity</a:t>
            </a:r>
            <a:r>
              <a:rPr lang="en-US" sz="1700" dirty="0" smtClean="0"/>
              <a:t>’’ means an organization or artificial legal person that either has a separate legal existence or has the power to acquire an estate in real property in its own name. The term includes a general partnership, limited liability company, limited partnership,</a:t>
            </a:r>
            <a:r>
              <a:rPr lang="pl-PL" sz="1700" dirty="0" smtClean="0"/>
              <a:t> </a:t>
            </a:r>
            <a:r>
              <a:rPr lang="en-US" sz="1700" dirty="0" smtClean="0"/>
              <a:t>business trust, joint stock association and unincorporated nonprofit association.</a:t>
            </a:r>
            <a:endParaRPr lang="pl-PL" sz="1700" dirty="0" smtClean="0"/>
          </a:p>
          <a:p>
            <a:r>
              <a:rPr lang="en-US" sz="2000" i="1" u="sng" dirty="0">
                <a:solidFill>
                  <a:srgbClr val="0070C0"/>
                </a:solidFill>
              </a:rPr>
              <a:t>A corporation may convert into a limited liability company </a:t>
            </a:r>
            <a:r>
              <a:rPr lang="en-US" sz="2000" i="1" dirty="0"/>
              <a:t>by </a:t>
            </a:r>
            <a:r>
              <a:rPr lang="en-US" sz="2000" b="1" i="1" dirty="0">
                <a:solidFill>
                  <a:srgbClr val="0070C0"/>
                </a:solidFill>
              </a:rPr>
              <a:t>adopting a plan of conversion</a:t>
            </a:r>
            <a:r>
              <a:rPr lang="en-US" sz="2000" b="1" i="1" dirty="0"/>
              <a:t> </a:t>
            </a:r>
            <a:r>
              <a:rPr lang="en-US" sz="2000" i="1" dirty="0"/>
              <a:t>in accordance with section 10.101 of the Texas Business Organizations Code (BOC) and </a:t>
            </a:r>
            <a:r>
              <a:rPr lang="en-US" sz="2000" b="1" i="1" dirty="0">
                <a:solidFill>
                  <a:srgbClr val="0070C0"/>
                </a:solidFill>
              </a:rPr>
              <a:t>filing a certificate of conversion </a:t>
            </a:r>
            <a:r>
              <a:rPr lang="en-US" sz="2000" b="1" i="1" u="sng" dirty="0"/>
              <a:t>with</a:t>
            </a:r>
            <a:r>
              <a:rPr lang="en-US" sz="2000" i="1" dirty="0"/>
              <a:t> the secretary of </a:t>
            </a:r>
            <a:r>
              <a:rPr lang="en-US" sz="2000" i="1" dirty="0" smtClean="0"/>
              <a:t>state. </a:t>
            </a:r>
            <a:r>
              <a:rPr lang="pl-PL" sz="2000" i="1" dirty="0" smtClean="0"/>
              <a:t>C</a:t>
            </a:r>
            <a:r>
              <a:rPr lang="en-US" sz="2000" i="1" dirty="0" err="1" smtClean="0"/>
              <a:t>onversion</a:t>
            </a:r>
            <a:r>
              <a:rPr lang="en-US" sz="2000" i="1" dirty="0" smtClean="0"/>
              <a:t> </a:t>
            </a:r>
            <a:r>
              <a:rPr lang="en-US" sz="2000" i="1" dirty="0"/>
              <a:t>means the continuance of a Texas entity as a foreign entity of any type, the continuance of a foreign entity as a Texas entity of any type, or the continuance of a Texas entity of one type as a Texas entity of another type. </a:t>
            </a:r>
            <a:r>
              <a:rPr lang="pl-PL" sz="2000" i="1" dirty="0" smtClean="0"/>
              <a:t> </a:t>
            </a:r>
            <a:r>
              <a:rPr lang="en-US" sz="2000" i="1" dirty="0" smtClean="0"/>
              <a:t>“</a:t>
            </a:r>
            <a:r>
              <a:rPr lang="pl-PL" sz="2000" b="1" i="1" dirty="0" smtClean="0">
                <a:solidFill>
                  <a:srgbClr val="0070C0"/>
                </a:solidFill>
              </a:rPr>
              <a:t>C</a:t>
            </a:r>
            <a:r>
              <a:rPr lang="en-US" sz="2000" b="1" i="1" dirty="0" err="1" smtClean="0">
                <a:solidFill>
                  <a:srgbClr val="0070C0"/>
                </a:solidFill>
              </a:rPr>
              <a:t>onverting</a:t>
            </a:r>
            <a:r>
              <a:rPr lang="en-US" sz="2000" b="1" i="1" dirty="0" smtClean="0">
                <a:solidFill>
                  <a:srgbClr val="0070C0"/>
                </a:solidFill>
              </a:rPr>
              <a:t> </a:t>
            </a:r>
            <a:r>
              <a:rPr lang="en-US" sz="2000" b="1" i="1" dirty="0">
                <a:solidFill>
                  <a:srgbClr val="0070C0"/>
                </a:solidFill>
              </a:rPr>
              <a:t>entity</a:t>
            </a:r>
            <a:r>
              <a:rPr lang="en-US" sz="2000" i="1" dirty="0"/>
              <a:t>” means the entity that existed before the conversion; “</a:t>
            </a:r>
            <a:r>
              <a:rPr lang="en-US" sz="2000" b="1" i="1" dirty="0">
                <a:solidFill>
                  <a:srgbClr val="0070C0"/>
                </a:solidFill>
              </a:rPr>
              <a:t>converted entity</a:t>
            </a:r>
            <a:r>
              <a:rPr lang="en-US" sz="2000" i="1" dirty="0"/>
              <a:t>” means the entity resulting from a </a:t>
            </a:r>
            <a:r>
              <a:rPr lang="en-US" sz="2000" i="1" dirty="0" err="1"/>
              <a:t>conversio</a:t>
            </a:r>
            <a:r>
              <a:rPr lang="pl-PL" sz="2000" i="1" dirty="0"/>
              <a:t>n</a:t>
            </a:r>
            <a:r>
              <a:rPr lang="en-US" sz="2000" i="1" dirty="0"/>
              <a:t>. </a:t>
            </a:r>
            <a:endParaRPr lang="pl-PL" sz="2000" i="1" dirty="0"/>
          </a:p>
          <a:p>
            <a:endParaRPr lang="en-US"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err="1" smtClean="0"/>
              <a:t>US</a:t>
            </a:r>
            <a:r>
              <a:rPr lang="pl-PL" b="1" dirty="0" smtClean="0"/>
              <a:t> </a:t>
            </a:r>
            <a:r>
              <a:rPr lang="pl-PL" b="1" dirty="0" err="1" smtClean="0"/>
              <a:t>terminology</a:t>
            </a:r>
            <a:endParaRPr lang="pl-PL" b="1"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13</a:t>
            </a:fld>
            <a:endParaRPr lang="pl-PL"/>
          </a:p>
        </p:txBody>
      </p:sp>
      <p:sp>
        <p:nvSpPr>
          <p:cNvPr id="3" name="Symbol zastępczy zawartości 2"/>
          <p:cNvSpPr>
            <a:spLocks noGrp="1"/>
          </p:cNvSpPr>
          <p:nvPr>
            <p:ph sz="quarter" idx="1"/>
          </p:nvPr>
        </p:nvSpPr>
        <p:spPr>
          <a:xfrm>
            <a:off x="179512" y="1268760"/>
            <a:ext cx="8784976" cy="5256584"/>
          </a:xfrm>
        </p:spPr>
        <p:txBody>
          <a:bodyPr>
            <a:normAutofit lnSpcReduction="10000"/>
          </a:bodyPr>
          <a:lstStyle/>
          <a:p>
            <a:pPr marL="119062" indent="0">
              <a:buNone/>
            </a:pPr>
            <a:r>
              <a:rPr lang="pl-PL" sz="2400" i="1" u="sng" dirty="0" err="1" smtClean="0">
                <a:solidFill>
                  <a:srgbClr val="0070C0"/>
                </a:solidFill>
              </a:rPr>
              <a:t>Revocation</a:t>
            </a:r>
            <a:r>
              <a:rPr lang="pl-PL" sz="2400" i="1" dirty="0" smtClean="0">
                <a:solidFill>
                  <a:srgbClr val="0070C0"/>
                </a:solidFill>
              </a:rPr>
              <a:t> from S-</a:t>
            </a:r>
            <a:r>
              <a:rPr lang="pl-PL" sz="2400" i="1" dirty="0" err="1" smtClean="0">
                <a:solidFill>
                  <a:srgbClr val="0070C0"/>
                </a:solidFill>
              </a:rPr>
              <a:t>Corporation</a:t>
            </a:r>
            <a:r>
              <a:rPr lang="pl-PL" sz="2400" i="1" dirty="0" smtClean="0">
                <a:solidFill>
                  <a:srgbClr val="0070C0"/>
                </a:solidFill>
              </a:rPr>
              <a:t> to C-</a:t>
            </a:r>
            <a:r>
              <a:rPr lang="pl-PL" sz="2400" i="1" dirty="0" err="1" smtClean="0">
                <a:solidFill>
                  <a:srgbClr val="0070C0"/>
                </a:solidFill>
              </a:rPr>
              <a:t>corporation</a:t>
            </a:r>
            <a:r>
              <a:rPr lang="pl-PL" sz="2400" i="1" dirty="0" smtClean="0">
                <a:solidFill>
                  <a:srgbClr val="0070C0"/>
                </a:solidFill>
              </a:rPr>
              <a:t> –&gt; to </a:t>
            </a:r>
            <a:r>
              <a:rPr lang="pl-PL" sz="2400" i="1" dirty="0" err="1" smtClean="0">
                <a:solidFill>
                  <a:srgbClr val="0070C0"/>
                </a:solidFill>
              </a:rPr>
              <a:t>revoke</a:t>
            </a:r>
            <a:r>
              <a:rPr lang="pl-PL" sz="2400" i="1" dirty="0" smtClean="0">
                <a:solidFill>
                  <a:srgbClr val="0070C0"/>
                </a:solidFill>
              </a:rPr>
              <a:t> the S </a:t>
            </a:r>
            <a:r>
              <a:rPr lang="pl-PL" sz="2400" i="1" dirty="0" err="1" smtClean="0">
                <a:solidFill>
                  <a:srgbClr val="0070C0"/>
                </a:solidFill>
              </a:rPr>
              <a:t>Corporation</a:t>
            </a:r>
            <a:r>
              <a:rPr lang="pl-PL" sz="2400" i="1" dirty="0" smtClean="0">
                <a:solidFill>
                  <a:srgbClr val="0070C0"/>
                </a:solidFill>
              </a:rPr>
              <a:t> </a:t>
            </a:r>
            <a:r>
              <a:rPr lang="pl-PL" sz="2400" i="1" dirty="0" err="1" smtClean="0">
                <a:solidFill>
                  <a:srgbClr val="0070C0"/>
                </a:solidFill>
              </a:rPr>
              <a:t>tax</a:t>
            </a:r>
            <a:r>
              <a:rPr lang="pl-PL" sz="2400" i="1" dirty="0" smtClean="0">
                <a:solidFill>
                  <a:srgbClr val="0070C0"/>
                </a:solidFill>
              </a:rPr>
              <a:t> </a:t>
            </a:r>
            <a:r>
              <a:rPr lang="pl-PL" sz="2400" i="1" dirty="0" err="1" smtClean="0">
                <a:solidFill>
                  <a:srgbClr val="0070C0"/>
                </a:solidFill>
              </a:rPr>
              <a:t>election</a:t>
            </a:r>
            <a:r>
              <a:rPr lang="pl-PL" sz="2400" i="1" dirty="0" smtClean="0">
                <a:solidFill>
                  <a:srgbClr val="0070C0"/>
                </a:solidFill>
              </a:rPr>
              <a:t> </a:t>
            </a:r>
            <a:r>
              <a:rPr lang="pl-PL" sz="2400" dirty="0" smtClean="0"/>
              <a:t>(</a:t>
            </a:r>
            <a:r>
              <a:rPr lang="pl-PL" sz="2400" dirty="0" err="1" smtClean="0"/>
              <a:t>obtain</a:t>
            </a:r>
            <a:r>
              <a:rPr lang="pl-PL" sz="2400" dirty="0" smtClean="0"/>
              <a:t> </a:t>
            </a:r>
            <a:r>
              <a:rPr lang="pl-PL" sz="2400" dirty="0" err="1" smtClean="0"/>
              <a:t>consent</a:t>
            </a:r>
            <a:r>
              <a:rPr lang="pl-PL" sz="2400" dirty="0" smtClean="0"/>
              <a:t> from the </a:t>
            </a:r>
            <a:r>
              <a:rPr lang="pl-PL" sz="2400" dirty="0" err="1" smtClean="0"/>
              <a:t>owners</a:t>
            </a:r>
            <a:r>
              <a:rPr lang="pl-PL" sz="2400" dirty="0" smtClean="0"/>
              <a:t> by a </a:t>
            </a:r>
            <a:r>
              <a:rPr lang="pl-PL" sz="2400" dirty="0" err="1" smtClean="0"/>
              <a:t>vote</a:t>
            </a:r>
            <a:r>
              <a:rPr lang="pl-PL" sz="2400" dirty="0" smtClean="0"/>
              <a:t> of </a:t>
            </a:r>
            <a:r>
              <a:rPr lang="pl-PL" sz="2400" dirty="0" err="1" smtClean="0"/>
              <a:t>more</a:t>
            </a:r>
            <a:r>
              <a:rPr lang="pl-PL" sz="2400" dirty="0" smtClean="0"/>
              <a:t> </a:t>
            </a:r>
            <a:r>
              <a:rPr lang="pl-PL" sz="2400" dirty="0" err="1" smtClean="0"/>
              <a:t>than</a:t>
            </a:r>
            <a:r>
              <a:rPr lang="pl-PL" sz="2400" dirty="0" smtClean="0"/>
              <a:t> ½ the </a:t>
            </a:r>
            <a:r>
              <a:rPr lang="pl-PL" sz="2400" dirty="0" err="1" smtClean="0"/>
              <a:t>shares</a:t>
            </a:r>
            <a:r>
              <a:rPr lang="pl-PL" sz="2400" dirty="0" smtClean="0"/>
              <a:t> of </a:t>
            </a:r>
            <a:r>
              <a:rPr lang="pl-PL" sz="2400" dirty="0" err="1" smtClean="0"/>
              <a:t>stock</a:t>
            </a:r>
            <a:r>
              <a:rPr lang="pl-PL" sz="2400" dirty="0" smtClean="0"/>
              <a:t>; draft a </a:t>
            </a:r>
            <a:r>
              <a:rPr lang="pl-PL" sz="2400" dirty="0" err="1" smtClean="0"/>
              <a:t>letter</a:t>
            </a:r>
            <a:r>
              <a:rPr lang="pl-PL" sz="2400" dirty="0" smtClean="0"/>
              <a:t> to the </a:t>
            </a:r>
            <a:r>
              <a:rPr lang="pl-PL" sz="2400" dirty="0" err="1" smtClean="0"/>
              <a:t>IRS</a:t>
            </a:r>
            <a:r>
              <a:rPr lang="pl-PL" sz="2400" dirty="0"/>
              <a:t>)</a:t>
            </a:r>
            <a:endParaRPr lang="pl-PL" sz="2400" dirty="0" smtClean="0"/>
          </a:p>
          <a:p>
            <a:pPr marL="119062" indent="0">
              <a:buNone/>
            </a:pPr>
            <a:r>
              <a:rPr lang="pl-PL" sz="2400" i="1" dirty="0" smtClean="0">
                <a:solidFill>
                  <a:srgbClr val="0070C0"/>
                </a:solidFill>
              </a:rPr>
              <a:t>To </a:t>
            </a:r>
            <a:r>
              <a:rPr lang="pl-PL" sz="2400" i="1" u="sng" dirty="0" err="1" smtClean="0">
                <a:solidFill>
                  <a:srgbClr val="0070C0"/>
                </a:solidFill>
              </a:rPr>
              <a:t>convert</a:t>
            </a:r>
            <a:r>
              <a:rPr lang="pl-PL" sz="2400" i="1" dirty="0" smtClean="0">
                <a:solidFill>
                  <a:srgbClr val="0070C0"/>
                </a:solidFill>
              </a:rPr>
              <a:t> from </a:t>
            </a:r>
            <a:r>
              <a:rPr lang="pl-PL" sz="2400" i="1" dirty="0" err="1" smtClean="0">
                <a:solidFill>
                  <a:srgbClr val="0070C0"/>
                </a:solidFill>
              </a:rPr>
              <a:t>an</a:t>
            </a:r>
            <a:r>
              <a:rPr lang="pl-PL" sz="2400" i="1" dirty="0" smtClean="0">
                <a:solidFill>
                  <a:srgbClr val="0070C0"/>
                </a:solidFill>
              </a:rPr>
              <a:t> S to C </a:t>
            </a:r>
            <a:r>
              <a:rPr lang="pl-PL" sz="2400" i="1" dirty="0" err="1" smtClean="0">
                <a:solidFill>
                  <a:srgbClr val="0070C0"/>
                </a:solidFill>
              </a:rPr>
              <a:t>corporation</a:t>
            </a:r>
            <a:endParaRPr lang="pl-PL" sz="2400" i="1" dirty="0" smtClean="0">
              <a:solidFill>
                <a:srgbClr val="0070C0"/>
              </a:solidFill>
            </a:endParaRPr>
          </a:p>
          <a:p>
            <a:pPr marL="119062" indent="0">
              <a:buNone/>
            </a:pPr>
            <a:r>
              <a:rPr lang="pl-PL" sz="2400" i="1" u="sng" dirty="0" err="1" smtClean="0">
                <a:solidFill>
                  <a:srgbClr val="0070C0"/>
                </a:solidFill>
              </a:rPr>
              <a:t>Voluntary</a:t>
            </a:r>
            <a:r>
              <a:rPr lang="pl-PL" sz="2400" i="1" u="sng" dirty="0" smtClean="0">
                <a:solidFill>
                  <a:srgbClr val="0070C0"/>
                </a:solidFill>
              </a:rPr>
              <a:t> </a:t>
            </a:r>
            <a:r>
              <a:rPr lang="pl-PL" sz="2400" i="1" u="sng" dirty="0" err="1" smtClean="0">
                <a:solidFill>
                  <a:srgbClr val="0070C0"/>
                </a:solidFill>
              </a:rPr>
              <a:t>revocation</a:t>
            </a:r>
            <a:r>
              <a:rPr lang="pl-PL" sz="2400" i="1" u="sng" dirty="0" smtClean="0">
                <a:solidFill>
                  <a:srgbClr val="0070C0"/>
                </a:solidFill>
              </a:rPr>
              <a:t> </a:t>
            </a:r>
            <a:r>
              <a:rPr lang="pl-PL" sz="2400" i="1" dirty="0" smtClean="0">
                <a:solidFill>
                  <a:srgbClr val="0070C0"/>
                </a:solidFill>
              </a:rPr>
              <a:t>v </a:t>
            </a:r>
            <a:r>
              <a:rPr lang="pl-PL" sz="2400" i="1" dirty="0" err="1" smtClean="0">
                <a:solidFill>
                  <a:srgbClr val="0070C0"/>
                </a:solidFill>
              </a:rPr>
              <a:t>involuntary</a:t>
            </a:r>
            <a:r>
              <a:rPr lang="pl-PL" sz="2400" i="1" dirty="0" smtClean="0">
                <a:solidFill>
                  <a:srgbClr val="0070C0"/>
                </a:solidFill>
              </a:rPr>
              <a:t> </a:t>
            </a:r>
            <a:r>
              <a:rPr lang="pl-PL" sz="2400" i="1" dirty="0" err="1" smtClean="0">
                <a:solidFill>
                  <a:srgbClr val="0070C0"/>
                </a:solidFill>
              </a:rPr>
              <a:t>termination</a:t>
            </a:r>
            <a:endParaRPr lang="pl-PL" sz="2400" i="1" dirty="0" smtClean="0">
              <a:solidFill>
                <a:srgbClr val="0070C0"/>
              </a:solidFill>
            </a:endParaRPr>
          </a:p>
          <a:p>
            <a:pPr marL="119062" indent="0">
              <a:buNone/>
            </a:pPr>
            <a:endParaRPr lang="pl-PL" sz="2400" i="1" dirty="0" smtClean="0">
              <a:solidFill>
                <a:srgbClr val="0070C0"/>
              </a:solidFill>
            </a:endParaRPr>
          </a:p>
          <a:p>
            <a:pPr marL="119062" indent="0">
              <a:buNone/>
            </a:pPr>
            <a:endParaRPr lang="pl-PL" sz="2400" i="1" dirty="0">
              <a:solidFill>
                <a:srgbClr val="0070C0"/>
              </a:solidFill>
            </a:endParaRPr>
          </a:p>
          <a:p>
            <a:pPr marL="119062" indent="0">
              <a:buNone/>
            </a:pPr>
            <a:r>
              <a:rPr lang="pl-PL" sz="2400" dirty="0" err="1" smtClean="0"/>
              <a:t>Private</a:t>
            </a:r>
            <a:r>
              <a:rPr lang="pl-PL" sz="2400" dirty="0" smtClean="0"/>
              <a:t> to public </a:t>
            </a:r>
            <a:r>
              <a:rPr lang="pl-PL" sz="2400" dirty="0" err="1" smtClean="0"/>
              <a:t>transition</a:t>
            </a:r>
            <a:r>
              <a:rPr lang="pl-PL" sz="2400" dirty="0" smtClean="0"/>
              <a:t>:  </a:t>
            </a:r>
            <a:r>
              <a:rPr lang="pl-PL" sz="2400" i="1" dirty="0" smtClean="0">
                <a:solidFill>
                  <a:srgbClr val="0070C0"/>
                </a:solidFill>
              </a:rPr>
              <a:t>t</a:t>
            </a:r>
            <a:r>
              <a:rPr lang="en-US" sz="2400" i="1" dirty="0" err="1" smtClean="0">
                <a:solidFill>
                  <a:srgbClr val="0070C0"/>
                </a:solidFill>
              </a:rPr>
              <a:t>hrough</a:t>
            </a:r>
            <a:r>
              <a:rPr lang="en-US" sz="2400" i="1" dirty="0" smtClean="0">
                <a:solidFill>
                  <a:srgbClr val="0070C0"/>
                </a:solidFill>
              </a:rPr>
              <a:t> </a:t>
            </a:r>
            <a:r>
              <a:rPr lang="en-US" sz="2400" i="1" dirty="0">
                <a:solidFill>
                  <a:srgbClr val="0070C0"/>
                </a:solidFill>
              </a:rPr>
              <a:t>an IPO, a private company "</a:t>
            </a:r>
            <a:r>
              <a:rPr lang="en-US" sz="2400" b="1" i="1" dirty="0">
                <a:solidFill>
                  <a:srgbClr val="0070C0"/>
                </a:solidFill>
              </a:rPr>
              <a:t>goes public</a:t>
            </a:r>
            <a:r>
              <a:rPr lang="en-US" sz="2400" i="1" dirty="0">
                <a:solidFill>
                  <a:srgbClr val="0070C0"/>
                </a:solidFill>
              </a:rPr>
              <a:t>" by issuing shares, which transfer a portion of ownership in the company to those who buy them</a:t>
            </a:r>
            <a:endParaRPr lang="pl-PL" sz="2400" i="1" dirty="0" smtClean="0">
              <a:solidFill>
                <a:srgbClr val="0070C0"/>
              </a:solidFill>
            </a:endParaRPr>
          </a:p>
          <a:p>
            <a:pPr marL="119062" indent="0">
              <a:buNone/>
            </a:pPr>
            <a:r>
              <a:rPr lang="pl-PL" sz="2400" b="1" dirty="0" err="1"/>
              <a:t>Privatization</a:t>
            </a:r>
            <a:r>
              <a:rPr lang="pl-PL" sz="2400" dirty="0"/>
              <a:t>: </a:t>
            </a:r>
            <a:r>
              <a:rPr lang="pl-PL" sz="2400" dirty="0" smtClean="0"/>
              <a:t> public to </a:t>
            </a:r>
            <a:r>
              <a:rPr lang="pl-PL" sz="2400" dirty="0" err="1" smtClean="0"/>
              <a:t>private</a:t>
            </a:r>
            <a:r>
              <a:rPr lang="pl-PL" sz="2400" dirty="0" smtClean="0"/>
              <a:t> </a:t>
            </a:r>
            <a:r>
              <a:rPr lang="pl-PL" sz="2400" dirty="0" err="1" smtClean="0"/>
              <a:t>transition</a:t>
            </a:r>
            <a:r>
              <a:rPr lang="pl-PL" sz="2400" dirty="0"/>
              <a:t> </a:t>
            </a:r>
            <a:r>
              <a:rPr lang="pl-PL" sz="2400" dirty="0" smtClean="0"/>
              <a:t>- </a:t>
            </a:r>
            <a:r>
              <a:rPr lang="en-US" sz="2400" dirty="0" smtClean="0"/>
              <a:t>a </a:t>
            </a:r>
            <a:r>
              <a:rPr lang="en-US" sz="2400" dirty="0"/>
              <a:t>group of investors purchases most of the outstanding shares in </a:t>
            </a:r>
            <a:r>
              <a:rPr lang="en-US" sz="2400" dirty="0" smtClean="0"/>
              <a:t>the</a:t>
            </a:r>
            <a:r>
              <a:rPr lang="pl-PL" sz="2400" dirty="0" smtClean="0"/>
              <a:t> </a:t>
            </a:r>
            <a:r>
              <a:rPr lang="pl-PL" sz="2400" dirty="0" err="1" smtClean="0"/>
              <a:t>publicly</a:t>
            </a:r>
            <a:r>
              <a:rPr lang="pl-PL" sz="2400" dirty="0" smtClean="0"/>
              <a:t> </a:t>
            </a:r>
            <a:r>
              <a:rPr lang="pl-PL" sz="2400" dirty="0" err="1" smtClean="0"/>
              <a:t>traded</a:t>
            </a:r>
            <a:r>
              <a:rPr lang="pl-PL" sz="2400" dirty="0" smtClean="0"/>
              <a:t> </a:t>
            </a:r>
            <a:r>
              <a:rPr lang="pl-PL" sz="2400" dirty="0" err="1" smtClean="0"/>
              <a:t>corporation</a:t>
            </a:r>
            <a:r>
              <a:rPr lang="pl-PL" sz="2400" dirty="0" smtClean="0"/>
              <a:t> and </a:t>
            </a:r>
            <a:r>
              <a:rPr lang="en-US" sz="2400" dirty="0" smtClean="0"/>
              <a:t>makes </a:t>
            </a:r>
            <a:r>
              <a:rPr lang="en-US" sz="2400" dirty="0"/>
              <a:t>it private </a:t>
            </a:r>
            <a:r>
              <a:rPr lang="en-US" sz="2400" dirty="0" smtClean="0"/>
              <a:t>by</a:t>
            </a:r>
            <a:r>
              <a:rPr lang="pl-PL" sz="2400" dirty="0" smtClean="0"/>
              <a:t> </a:t>
            </a:r>
            <a:r>
              <a:rPr lang="pl-PL" sz="2400" dirty="0" err="1" smtClean="0"/>
              <a:t>delisting</a:t>
            </a:r>
            <a:r>
              <a:rPr lang="pl-PL" sz="2400" dirty="0" smtClean="0"/>
              <a:t> </a:t>
            </a:r>
            <a:r>
              <a:rPr lang="pl-PL" sz="2400" dirty="0" err="1" smtClean="0"/>
              <a:t>it</a:t>
            </a:r>
            <a:endParaRPr lang="pl-PL" sz="2400" dirty="0"/>
          </a:p>
          <a:p>
            <a:pPr marL="119062" indent="0">
              <a:buNone/>
            </a:pPr>
            <a:endParaRPr lang="pl-PL" sz="2000" i="1" dirty="0" smtClean="0">
              <a:solidFill>
                <a:srgbClr val="0070C0"/>
              </a:solidFill>
            </a:endParaRPr>
          </a:p>
          <a:p>
            <a:pPr marL="119062" indent="0">
              <a:buNone/>
            </a:pPr>
            <a:endParaRPr lang="pl-PL" sz="2000" dirty="0"/>
          </a:p>
        </p:txBody>
      </p:sp>
    </p:spTree>
    <p:extLst>
      <p:ext uri="{BB962C8B-B14F-4D97-AF65-F5344CB8AC3E}">
        <p14:creationId xmlns:p14="http://schemas.microsoft.com/office/powerpoint/2010/main" val="3000684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Terminologia unijna</a:t>
            </a:r>
            <a:r>
              <a:rPr lang="pl-PL" dirty="0" smtClean="0"/>
              <a:t>: </a:t>
            </a:r>
            <a:r>
              <a:rPr lang="pl-PL" i="1" dirty="0" err="1" smtClean="0"/>
              <a:t>transformation</a:t>
            </a:r>
            <a:r>
              <a:rPr lang="pl-PL" i="1" dirty="0" smtClean="0"/>
              <a:t> &amp; </a:t>
            </a:r>
            <a:r>
              <a:rPr lang="pl-PL" i="1" dirty="0" err="1" smtClean="0"/>
              <a:t>conversion</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14</a:t>
            </a:fld>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2115111703"/>
              </p:ext>
            </p:extLst>
          </p:nvPr>
        </p:nvGraphicFramePr>
        <p:xfrm>
          <a:off x="467544" y="1268760"/>
          <a:ext cx="8208912" cy="5038680"/>
        </p:xfrm>
        <a:graphic>
          <a:graphicData uri="http://schemas.openxmlformats.org/drawingml/2006/table">
            <a:tbl>
              <a:tblPr firstRow="1" bandRow="1">
                <a:tableStyleId>{5C22544A-7EE6-4342-B048-85BDC9FD1C3A}</a:tableStyleId>
              </a:tblPr>
              <a:tblGrid>
                <a:gridCol w="4104456"/>
                <a:gridCol w="4104456"/>
              </a:tblGrid>
              <a:tr h="360040">
                <a:tc gridSpan="2">
                  <a:txBody>
                    <a:bodyPr/>
                    <a:lstStyle/>
                    <a:p>
                      <a:r>
                        <a:rPr lang="pl-PL" b="0" dirty="0" smtClean="0">
                          <a:solidFill>
                            <a:schemeClr val="tx1"/>
                          </a:solidFill>
                        </a:rPr>
                        <a:t>Rozporządzenie w sprawie statutu spółki europejskiej</a:t>
                      </a:r>
                      <a:endParaRPr lang="pl-PL"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226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t>A public limited-liability company, formed under the law of a Member State, which has its </a:t>
                      </a:r>
                      <a:r>
                        <a:rPr lang="en-US" sz="1800" b="1" i="1" dirty="0" smtClean="0"/>
                        <a:t>registered office </a:t>
                      </a:r>
                      <a:r>
                        <a:rPr lang="en-US" sz="1800" i="1" dirty="0" smtClean="0"/>
                        <a:t>and </a:t>
                      </a:r>
                      <a:r>
                        <a:rPr lang="en-US" sz="1800" b="1" i="1" dirty="0" smtClean="0"/>
                        <a:t>head office </a:t>
                      </a:r>
                      <a:r>
                        <a:rPr lang="en-US" sz="1800" i="1" dirty="0" smtClean="0"/>
                        <a:t>within the Community </a:t>
                      </a:r>
                      <a:r>
                        <a:rPr lang="en-US" sz="1800" b="1" i="1" dirty="0" smtClean="0">
                          <a:solidFill>
                            <a:srgbClr val="0070C0"/>
                          </a:solidFill>
                        </a:rPr>
                        <a:t>may be transformed into an SE </a:t>
                      </a:r>
                      <a:r>
                        <a:rPr lang="en-US" sz="1800" i="1" dirty="0" smtClean="0"/>
                        <a:t>if for at least two years it has had a subsidiary company governed by the law of another Member State</a:t>
                      </a:r>
                      <a:endParaRPr lang="pl-PL" sz="1800" i="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pl-PL" sz="1800" b="0" i="1" kern="1200" dirty="0" smtClean="0">
                          <a:solidFill>
                            <a:schemeClr val="dk1"/>
                          </a:solidFill>
                          <a:effectLst/>
                          <a:latin typeface="+mn-lt"/>
                          <a:ea typeface="+mn-ea"/>
                          <a:cs typeface="+mn-cs"/>
                        </a:rPr>
                        <a:t>Spółka akcyjna powstała zgodnie z prawem Państwa Członkowskiego, która ma swoją </a:t>
                      </a:r>
                      <a:r>
                        <a:rPr kumimoji="0" lang="pl-PL" sz="1800" b="1" i="1" kern="1200" dirty="0" smtClean="0">
                          <a:solidFill>
                            <a:schemeClr val="dk1"/>
                          </a:solidFill>
                          <a:effectLst/>
                          <a:latin typeface="+mn-lt"/>
                          <a:ea typeface="+mn-ea"/>
                          <a:cs typeface="+mn-cs"/>
                        </a:rPr>
                        <a:t>statutową</a:t>
                      </a:r>
                      <a:r>
                        <a:rPr kumimoji="0" lang="pl-PL" sz="1800" b="0" i="1" kern="1200" dirty="0" smtClean="0">
                          <a:solidFill>
                            <a:schemeClr val="dk1"/>
                          </a:solidFill>
                          <a:effectLst/>
                          <a:latin typeface="+mn-lt"/>
                          <a:ea typeface="+mn-ea"/>
                          <a:cs typeface="+mn-cs"/>
                        </a:rPr>
                        <a:t> </a:t>
                      </a:r>
                      <a:r>
                        <a:rPr kumimoji="0" lang="pl-PL" sz="1800" b="1" i="1" kern="1200" dirty="0" smtClean="0">
                          <a:solidFill>
                            <a:schemeClr val="dk1"/>
                          </a:solidFill>
                          <a:effectLst/>
                          <a:latin typeface="+mn-lt"/>
                          <a:ea typeface="+mn-ea"/>
                          <a:cs typeface="+mn-cs"/>
                        </a:rPr>
                        <a:t>siedzibę</a:t>
                      </a:r>
                      <a:r>
                        <a:rPr kumimoji="0" lang="pl-PL" sz="1800" b="0" i="1" kern="1200" dirty="0" smtClean="0">
                          <a:solidFill>
                            <a:schemeClr val="dk1"/>
                          </a:solidFill>
                          <a:effectLst/>
                          <a:latin typeface="+mn-lt"/>
                          <a:ea typeface="+mn-ea"/>
                          <a:cs typeface="+mn-cs"/>
                        </a:rPr>
                        <a:t> i </a:t>
                      </a:r>
                      <a:r>
                        <a:rPr kumimoji="0" lang="pl-PL" sz="1800" b="1" i="1" kern="1200" dirty="0" smtClean="0">
                          <a:solidFill>
                            <a:schemeClr val="dk1"/>
                          </a:solidFill>
                          <a:effectLst/>
                          <a:latin typeface="+mn-lt"/>
                          <a:ea typeface="+mn-ea"/>
                          <a:cs typeface="+mn-cs"/>
                        </a:rPr>
                        <a:t>siedzibę</a:t>
                      </a:r>
                      <a:r>
                        <a:rPr kumimoji="0" lang="pl-PL" sz="1800" b="0" i="1" kern="1200" dirty="0" smtClean="0">
                          <a:solidFill>
                            <a:schemeClr val="dk1"/>
                          </a:solidFill>
                          <a:effectLst/>
                          <a:latin typeface="+mn-lt"/>
                          <a:ea typeface="+mn-ea"/>
                          <a:cs typeface="+mn-cs"/>
                        </a:rPr>
                        <a:t> </a:t>
                      </a:r>
                      <a:r>
                        <a:rPr kumimoji="0" lang="pl-PL" sz="1800" b="1" i="1" kern="1200" dirty="0" smtClean="0">
                          <a:solidFill>
                            <a:schemeClr val="dk1"/>
                          </a:solidFill>
                          <a:effectLst/>
                          <a:latin typeface="+mn-lt"/>
                          <a:ea typeface="+mn-ea"/>
                          <a:cs typeface="+mn-cs"/>
                        </a:rPr>
                        <a:t>zarządu</a:t>
                      </a:r>
                      <a:r>
                        <a:rPr kumimoji="0" lang="pl-PL" sz="1800" b="0" i="1" kern="1200" dirty="0" smtClean="0">
                          <a:solidFill>
                            <a:schemeClr val="dk1"/>
                          </a:solidFill>
                          <a:effectLst/>
                          <a:latin typeface="+mn-lt"/>
                          <a:ea typeface="+mn-ea"/>
                          <a:cs typeface="+mn-cs"/>
                        </a:rPr>
                        <a:t> we Wspólnocie </a:t>
                      </a:r>
                      <a:r>
                        <a:rPr kumimoji="0" lang="pl-PL" sz="1800" b="1" i="1" kern="1200" dirty="0" smtClean="0">
                          <a:solidFill>
                            <a:srgbClr val="0070C0"/>
                          </a:solidFill>
                          <a:effectLst/>
                          <a:latin typeface="+mn-lt"/>
                          <a:ea typeface="+mn-ea"/>
                          <a:cs typeface="+mn-cs"/>
                        </a:rPr>
                        <a:t>może zostać przekształcona w SE,</a:t>
                      </a:r>
                      <a:r>
                        <a:rPr kumimoji="0" lang="pl-PL" sz="1800" b="0" i="1" kern="1200" dirty="0" smtClean="0">
                          <a:solidFill>
                            <a:schemeClr val="dk1"/>
                          </a:solidFill>
                          <a:effectLst/>
                          <a:latin typeface="+mn-lt"/>
                          <a:ea typeface="+mn-ea"/>
                          <a:cs typeface="+mn-cs"/>
                        </a:rPr>
                        <a:t> jeżeli od co najmniej dwóch lat posiada ona spółkę zależną, podległą prawu innego Państwa Członkowskiego.</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5240">
                <a:tc gridSpan="2">
                  <a:txBody>
                    <a:bodyPr/>
                    <a:lstStyle/>
                    <a:p>
                      <a:r>
                        <a:rPr kumimoji="0" lang="en-US" sz="1400" b="0" i="0" u="none" strike="noStrike" kern="1200" dirty="0" smtClean="0">
                          <a:solidFill>
                            <a:schemeClr val="dk1"/>
                          </a:solidFill>
                          <a:effectLst/>
                          <a:latin typeface="+mn-lt"/>
                          <a:ea typeface="+mn-ea"/>
                          <a:cs typeface="+mn-cs"/>
                        </a:rPr>
                        <a:t>Judgment of the Court (Third Chamber) of 12 July 2012.</a:t>
                      </a:r>
                      <a:r>
                        <a:rPr kumimoji="0" lang="pl-PL" sz="1400" b="0" i="0" u="none" strike="noStrike" kern="1200" dirty="0" smtClean="0">
                          <a:solidFill>
                            <a:schemeClr val="dk1"/>
                          </a:solidFill>
                          <a:effectLst/>
                          <a:latin typeface="+mn-lt"/>
                          <a:ea typeface="+mn-ea"/>
                          <a:cs typeface="+mn-cs"/>
                        </a:rPr>
                        <a:t>  </a:t>
                      </a:r>
                      <a:r>
                        <a:rPr kumimoji="0" lang="en-US" sz="1400" b="0" i="0" u="none" strike="noStrike" kern="1200" dirty="0" smtClean="0">
                          <a:solidFill>
                            <a:schemeClr val="dk1"/>
                          </a:solidFill>
                          <a:effectLst/>
                          <a:latin typeface="+mn-lt"/>
                          <a:ea typeface="+mn-ea"/>
                          <a:cs typeface="+mn-cs"/>
                        </a:rPr>
                        <a:t>VALE </a:t>
                      </a:r>
                      <a:r>
                        <a:rPr kumimoji="0" lang="en-US" sz="1400" b="0" i="0" u="none" strike="noStrike" kern="1200" dirty="0" err="1" smtClean="0">
                          <a:solidFill>
                            <a:schemeClr val="dk1"/>
                          </a:solidFill>
                          <a:effectLst/>
                          <a:latin typeface="+mn-lt"/>
                          <a:ea typeface="+mn-ea"/>
                          <a:cs typeface="+mn-cs"/>
                        </a:rPr>
                        <a:t>Építési</a:t>
                      </a:r>
                      <a:r>
                        <a:rPr kumimoji="0" lang="en-US" sz="1400" b="0" i="0" u="none" strike="noStrike" kern="1200" dirty="0" smtClean="0">
                          <a:solidFill>
                            <a:schemeClr val="dk1"/>
                          </a:solidFill>
                          <a:effectLst/>
                          <a:latin typeface="+mn-lt"/>
                          <a:ea typeface="+mn-ea"/>
                          <a:cs typeface="+mn-cs"/>
                        </a:rPr>
                        <a:t> </a:t>
                      </a:r>
                      <a:r>
                        <a:rPr kumimoji="0" lang="en-US" sz="1400" b="0" i="0" u="none" strike="noStrike" kern="1200" dirty="0" err="1" smtClean="0">
                          <a:solidFill>
                            <a:schemeClr val="dk1"/>
                          </a:solidFill>
                          <a:effectLst/>
                          <a:latin typeface="+mn-lt"/>
                          <a:ea typeface="+mn-ea"/>
                          <a:cs typeface="+mn-cs"/>
                        </a:rPr>
                        <a:t>kft</a:t>
                      </a:r>
                      <a:r>
                        <a:rPr kumimoji="0" lang="en-US" sz="1400" b="0" i="0" u="none" strike="noStrike" kern="1200" dirty="0" smtClean="0">
                          <a:solidFill>
                            <a:schemeClr val="dk1"/>
                          </a:solidFill>
                          <a:effectLst/>
                          <a:latin typeface="+mn-lt"/>
                          <a:ea typeface="+mn-ea"/>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r>
                        <a:rPr lang="pl-PL" sz="1800" i="1" dirty="0" smtClean="0"/>
                        <a:t>cross-</a:t>
                      </a:r>
                      <a:r>
                        <a:rPr lang="pl-PL" sz="1800" i="1" dirty="0" err="1" smtClean="0"/>
                        <a:t>border</a:t>
                      </a:r>
                      <a:r>
                        <a:rPr lang="pl-PL" sz="1800" i="1" baseline="0" dirty="0" smtClean="0"/>
                        <a:t> </a:t>
                      </a:r>
                      <a:r>
                        <a:rPr lang="pl-PL" sz="1800" i="1" baseline="0" dirty="0" err="1" smtClean="0"/>
                        <a:t>conversion</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800" i="1" dirty="0" smtClean="0"/>
                        <a:t>transgraniczne przekształcenie</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r>
                        <a:rPr kumimoji="0" lang="en-US" b="0" i="1" kern="1200" dirty="0" smtClean="0">
                          <a:solidFill>
                            <a:schemeClr val="dk1"/>
                          </a:solidFill>
                          <a:effectLst/>
                          <a:latin typeface="+mn-lt"/>
                          <a:ea typeface="+mn-ea"/>
                          <a:cs typeface="+mn-cs"/>
                        </a:rPr>
                        <a:t> a cross-border conversion of a company governed by Italian law into a company governed by Hungarian law</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pl-PL" b="0" i="1" kern="1200" dirty="0" smtClean="0">
                          <a:solidFill>
                            <a:schemeClr val="dk1"/>
                          </a:solidFill>
                          <a:effectLst/>
                          <a:latin typeface="+mn-lt"/>
                          <a:ea typeface="+mn-ea"/>
                          <a:cs typeface="+mn-cs"/>
                        </a:rPr>
                        <a:t>transgraniczne przekształcenie spółki prawa włoskiego w spółkę prawa węgierskiego</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r>
                        <a:rPr lang="pl-PL" sz="1800" i="1" dirty="0" err="1" smtClean="0"/>
                        <a:t>date</a:t>
                      </a:r>
                      <a:r>
                        <a:rPr lang="pl-PL" sz="1800" i="1" dirty="0" smtClean="0"/>
                        <a:t> of </a:t>
                      </a:r>
                      <a:r>
                        <a:rPr lang="pl-PL" sz="1800" i="1" dirty="0" err="1" smtClean="0"/>
                        <a:t>conversion</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800" i="1" dirty="0" smtClean="0"/>
                        <a:t>data przekształcenia</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r>
                        <a:rPr lang="pl-PL" sz="1800" i="1" dirty="0" err="1" smtClean="0"/>
                        <a:t>converted</a:t>
                      </a:r>
                      <a:r>
                        <a:rPr lang="pl-PL" sz="1800" i="1" dirty="0" smtClean="0"/>
                        <a:t> </a:t>
                      </a:r>
                      <a:r>
                        <a:rPr lang="pl-PL" sz="1800" i="1" dirty="0" err="1" smtClean="0"/>
                        <a:t>company</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800" i="1" dirty="0" smtClean="0"/>
                        <a:t>spółka przekształcona</a:t>
                      </a:r>
                      <a:endParaRPr lang="pl-PL"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956270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nSpc>
                <a:spcPct val="150000"/>
              </a:lnSpc>
            </a:pPr>
            <a:r>
              <a:rPr lang="pl-PL" dirty="0" smtClean="0"/>
              <a:t>Przekształcenie - podsumowanie</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15</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1074685354"/>
              </p:ext>
            </p:extLst>
          </p:nvPr>
        </p:nvGraphicFramePr>
        <p:xfrm>
          <a:off x="395536" y="1556792"/>
          <a:ext cx="8229600" cy="3240360"/>
        </p:xfrm>
        <a:graphic>
          <a:graphicData uri="http://schemas.openxmlformats.org/drawingml/2006/table">
            <a:tbl>
              <a:tblPr firstRow="1" bandRow="1">
                <a:tableStyleId>{5C22544A-7EE6-4342-B048-85BDC9FD1C3A}</a:tableStyleId>
              </a:tblPr>
              <a:tblGrid>
                <a:gridCol w="2057400"/>
                <a:gridCol w="2057400"/>
                <a:gridCol w="2057400"/>
                <a:gridCol w="2057400"/>
              </a:tblGrid>
              <a:tr h="232548">
                <a:tc>
                  <a:txBody>
                    <a:bodyPr/>
                    <a:lstStyle/>
                    <a:p>
                      <a:r>
                        <a:rPr lang="pl-PL" dirty="0" smtClean="0">
                          <a:solidFill>
                            <a:schemeClr val="tx1"/>
                          </a:solidFill>
                        </a:rPr>
                        <a:t>PL</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solidFill>
                            <a:schemeClr val="tx1"/>
                          </a:solidFill>
                        </a:rPr>
                        <a:t>UK</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solidFill>
                            <a:schemeClr val="tx1"/>
                          </a:solidFill>
                        </a:rPr>
                        <a:t>US</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EU</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251878">
                <a:tc>
                  <a:txBody>
                    <a:bodyPr/>
                    <a:lstStyle/>
                    <a:p>
                      <a:r>
                        <a:rPr lang="pl-PL" sz="2000" i="1" dirty="0" smtClean="0"/>
                        <a:t>przekształcenie w…</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t>re-</a:t>
                      </a:r>
                      <a:r>
                        <a:rPr lang="pl-PL" sz="2000" i="1" dirty="0" err="1" smtClean="0"/>
                        <a:t>registration</a:t>
                      </a:r>
                      <a:r>
                        <a:rPr lang="pl-PL" sz="2000" i="1" dirty="0" smtClean="0"/>
                        <a:t> as…</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conversion</a:t>
                      </a:r>
                      <a:r>
                        <a:rPr lang="pl-PL" sz="2000" i="1" dirty="0" smtClean="0"/>
                        <a:t> </a:t>
                      </a:r>
                      <a:r>
                        <a:rPr lang="pl-PL" sz="2000" i="1" dirty="0" err="1" smtClean="0"/>
                        <a:t>into</a:t>
                      </a:r>
                      <a:r>
                        <a:rPr lang="pl-PL" sz="2000" i="1" dirty="0" smtClean="0"/>
                        <a:t>…</a:t>
                      </a:r>
                    </a:p>
                    <a:p>
                      <a:r>
                        <a:rPr lang="pl-PL" sz="2000" i="1" dirty="0" smtClean="0"/>
                        <a:t>(</a:t>
                      </a:r>
                      <a:r>
                        <a:rPr lang="pl-PL" sz="2000" i="1" dirty="0" err="1" smtClean="0"/>
                        <a:t>domestication</a:t>
                      </a:r>
                      <a:r>
                        <a:rPr lang="pl-PL" sz="2000" i="1" dirty="0" smtClean="0"/>
                        <a:t>,</a:t>
                      </a:r>
                      <a:r>
                        <a:rPr lang="pl-PL" sz="2000" i="1" baseline="0" dirty="0" smtClean="0"/>
                        <a:t> </a:t>
                      </a:r>
                      <a:r>
                        <a:rPr lang="pl-PL" sz="2000" i="1" baseline="0" dirty="0" err="1" smtClean="0"/>
                        <a:t>revocation</a:t>
                      </a:r>
                      <a:r>
                        <a:rPr lang="pl-PL" sz="2000" i="1" baseline="0" dirty="0" smtClean="0"/>
                        <a:t>, </a:t>
                      </a:r>
                      <a:r>
                        <a:rPr lang="pl-PL" sz="2000" i="1" baseline="0" dirty="0" err="1" smtClean="0"/>
                        <a:t>privatization</a:t>
                      </a:r>
                      <a:r>
                        <a:rPr lang="pl-PL" sz="2000" i="1" baseline="0" dirty="0" smtClean="0"/>
                        <a:t>)</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transformation</a:t>
                      </a:r>
                      <a:r>
                        <a:rPr lang="pl-PL" sz="2000" i="1" dirty="0" smtClean="0"/>
                        <a:t> </a:t>
                      </a:r>
                      <a:r>
                        <a:rPr lang="pl-PL" sz="2000" i="1" dirty="0" err="1" smtClean="0"/>
                        <a:t>into</a:t>
                      </a:r>
                      <a:r>
                        <a:rPr lang="pl-PL" sz="2000" i="1" dirty="0" smtClean="0"/>
                        <a:t>…</a:t>
                      </a:r>
                    </a:p>
                    <a:p>
                      <a:endParaRPr lang="pl-PL" sz="2000" i="1" dirty="0" smtClean="0"/>
                    </a:p>
                    <a:p>
                      <a:r>
                        <a:rPr lang="pl-PL" sz="2000" i="1" dirty="0" err="1" smtClean="0"/>
                        <a:t>conversion</a:t>
                      </a:r>
                      <a:r>
                        <a:rPr lang="pl-PL" sz="2000" i="1" dirty="0" smtClean="0"/>
                        <a:t> </a:t>
                      </a:r>
                      <a:r>
                        <a:rPr lang="pl-PL" sz="2000" i="1" dirty="0" err="1" smtClean="0"/>
                        <a:t>into</a:t>
                      </a:r>
                      <a:r>
                        <a:rPr lang="pl-PL" sz="2000" i="1" dirty="0" smtClean="0"/>
                        <a:t>…</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1872">
                <a:tc>
                  <a:txBody>
                    <a:bodyPr/>
                    <a:lstStyle/>
                    <a:p>
                      <a:r>
                        <a:rPr lang="pl-PL" sz="2000" i="1" dirty="0" smtClean="0"/>
                        <a:t>spółka przekształcana</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company</a:t>
                      </a:r>
                      <a:r>
                        <a:rPr lang="pl-PL" sz="2000" i="1" dirty="0" smtClean="0"/>
                        <a:t> to be re-</a:t>
                      </a:r>
                      <a:r>
                        <a:rPr lang="pl-PL" sz="2000" i="1" dirty="0" err="1" smtClean="0"/>
                        <a:t>registered</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converting</a:t>
                      </a:r>
                      <a:r>
                        <a:rPr lang="pl-PL" sz="2000" i="1" dirty="0" smtClean="0"/>
                        <a:t> </a:t>
                      </a:r>
                      <a:r>
                        <a:rPr lang="pl-PL" sz="2000" i="1" dirty="0" err="1" smtClean="0"/>
                        <a:t>entity</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company</a:t>
                      </a:r>
                      <a:r>
                        <a:rPr lang="pl-PL" sz="2000" i="1" baseline="0" dirty="0" smtClean="0"/>
                        <a:t> </a:t>
                      </a:r>
                      <a:r>
                        <a:rPr lang="pl-PL" sz="2000" i="1" baseline="0" dirty="0" err="1" smtClean="0"/>
                        <a:t>being</a:t>
                      </a:r>
                      <a:r>
                        <a:rPr lang="pl-PL" sz="2000" i="1" baseline="0" dirty="0" smtClean="0"/>
                        <a:t> </a:t>
                      </a:r>
                      <a:r>
                        <a:rPr lang="pl-PL" sz="2000" i="1" baseline="0" dirty="0" err="1" smtClean="0"/>
                        <a:t>converted</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92088">
                <a:tc>
                  <a:txBody>
                    <a:bodyPr/>
                    <a:lstStyle/>
                    <a:p>
                      <a:r>
                        <a:rPr lang="pl-PL" sz="2000" i="1" dirty="0" smtClean="0"/>
                        <a:t>spółka przekształcona</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t>re-</a:t>
                      </a:r>
                      <a:r>
                        <a:rPr lang="pl-PL" sz="2000" i="1" dirty="0" err="1" smtClean="0"/>
                        <a:t>registered</a:t>
                      </a:r>
                      <a:r>
                        <a:rPr lang="pl-PL" sz="2000" i="1" dirty="0" smtClean="0"/>
                        <a:t> </a:t>
                      </a:r>
                      <a:r>
                        <a:rPr lang="pl-PL" sz="2000" i="1" dirty="0" err="1" smtClean="0"/>
                        <a:t>company</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converted</a:t>
                      </a:r>
                      <a:r>
                        <a:rPr lang="pl-PL" sz="2000" i="1" dirty="0" smtClean="0"/>
                        <a:t> </a:t>
                      </a:r>
                      <a:r>
                        <a:rPr lang="pl-PL" sz="2000" i="1" dirty="0" err="1" smtClean="0"/>
                        <a:t>entity</a:t>
                      </a:r>
                      <a:endParaRPr lang="pl-PL" sz="2000" i="1" dirty="0" smtClean="0"/>
                    </a:p>
                    <a:p>
                      <a:r>
                        <a:rPr lang="pl-PL" sz="2000" i="1" dirty="0" err="1" smtClean="0"/>
                        <a:t>surviving</a:t>
                      </a:r>
                      <a:r>
                        <a:rPr lang="pl-PL" sz="2000" i="1" dirty="0" smtClean="0"/>
                        <a:t> </a:t>
                      </a:r>
                      <a:r>
                        <a:rPr lang="pl-PL" sz="2000" i="1" dirty="0" err="1" smtClean="0"/>
                        <a:t>entity</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err="1" smtClean="0"/>
                        <a:t>converted</a:t>
                      </a:r>
                      <a:r>
                        <a:rPr lang="pl-PL" sz="2000" i="1" dirty="0" smtClean="0"/>
                        <a:t> </a:t>
                      </a:r>
                      <a:r>
                        <a:rPr lang="pl-PL" sz="2000" i="1" dirty="0" err="1" smtClean="0"/>
                        <a:t>company</a:t>
                      </a:r>
                      <a:endParaRPr lang="pl-PL" sz="20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853150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Przekształcenie – tłumaczenia </a:t>
            </a:r>
            <a:r>
              <a:rPr lang="pl-PL" dirty="0" err="1" smtClean="0"/>
              <a:t>KSH</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16</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2894614700"/>
              </p:ext>
            </p:extLst>
          </p:nvPr>
        </p:nvGraphicFramePr>
        <p:xfrm>
          <a:off x="457200" y="1219200"/>
          <a:ext cx="8229600" cy="449072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solidFill>
                            <a:schemeClr val="tx1"/>
                          </a:solidFill>
                        </a:rPr>
                        <a:t>Translegis</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Zakamycze</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Beck</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przekształcenie</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t>transformation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transformation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transformation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spółka przekształcana</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err="1" smtClean="0"/>
                        <a:t>company</a:t>
                      </a:r>
                      <a:r>
                        <a:rPr lang="pl-PL" dirty="0" smtClean="0"/>
                        <a:t> </a:t>
                      </a:r>
                      <a:r>
                        <a:rPr lang="pl-PL" dirty="0" err="1" smtClean="0"/>
                        <a:t>or</a:t>
                      </a:r>
                      <a:r>
                        <a:rPr lang="pl-PL" dirty="0" smtClean="0"/>
                        <a:t> </a:t>
                      </a:r>
                      <a:r>
                        <a:rPr lang="pl-PL" dirty="0" err="1" smtClean="0"/>
                        <a:t>parntership</a:t>
                      </a:r>
                      <a:r>
                        <a:rPr lang="pl-PL" baseline="0" dirty="0" smtClean="0"/>
                        <a:t> </a:t>
                      </a:r>
                      <a:r>
                        <a:rPr lang="pl-PL" baseline="0" dirty="0" err="1" smtClean="0"/>
                        <a:t>under</a:t>
                      </a:r>
                      <a:r>
                        <a:rPr lang="pl-PL" baseline="0" dirty="0" smtClean="0"/>
                        <a:t> </a:t>
                      </a:r>
                      <a:r>
                        <a:rPr lang="pl-PL" baseline="0" dirty="0" err="1" smtClean="0"/>
                        <a:t>transformation</a:t>
                      </a:r>
                      <a:endParaRPr lang="pl-PL"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company</a:t>
                      </a:r>
                      <a:r>
                        <a:rPr lang="pl-PL" dirty="0" smtClean="0"/>
                        <a:t> </a:t>
                      </a:r>
                      <a:r>
                        <a:rPr lang="pl-PL" dirty="0" err="1" smtClean="0"/>
                        <a:t>under</a:t>
                      </a:r>
                      <a:r>
                        <a:rPr lang="pl-PL" dirty="0" smtClean="0"/>
                        <a:t> </a:t>
                      </a:r>
                      <a:r>
                        <a:rPr lang="pl-PL" dirty="0" err="1" smtClean="0"/>
                        <a:t>transformation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company</a:t>
                      </a:r>
                      <a:r>
                        <a:rPr lang="pl-PL" dirty="0" smtClean="0"/>
                        <a:t> </a:t>
                      </a:r>
                      <a:r>
                        <a:rPr lang="pl-PL" dirty="0" err="1" smtClean="0"/>
                        <a:t>being</a:t>
                      </a:r>
                      <a:r>
                        <a:rPr lang="pl-PL" dirty="0" smtClean="0"/>
                        <a:t> </a:t>
                      </a:r>
                      <a:r>
                        <a:rPr lang="pl-PL" dirty="0" err="1" smtClean="0"/>
                        <a:t>transformed</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spółka przekształcona</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t>transformed</a:t>
                      </a:r>
                      <a:r>
                        <a:rPr lang="pl-PL" dirty="0" smtClean="0"/>
                        <a:t> </a:t>
                      </a:r>
                      <a:r>
                        <a:rPr lang="pl-PL" dirty="0" err="1" smtClean="0"/>
                        <a:t>company</a:t>
                      </a:r>
                      <a:r>
                        <a:rPr lang="pl-PL" dirty="0" smtClean="0"/>
                        <a:t> </a:t>
                      </a:r>
                      <a:r>
                        <a:rPr lang="pl-PL" dirty="0" err="1" smtClean="0"/>
                        <a:t>or</a:t>
                      </a:r>
                      <a:r>
                        <a:rPr lang="pl-PL" dirty="0" smtClean="0"/>
                        <a:t> </a:t>
                      </a:r>
                      <a:r>
                        <a:rPr lang="pl-PL" dirty="0" err="1" smtClean="0"/>
                        <a:t>partnership</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transformed</a:t>
                      </a:r>
                      <a:r>
                        <a:rPr lang="pl-PL" dirty="0" smtClean="0"/>
                        <a:t> </a:t>
                      </a:r>
                      <a:r>
                        <a:rPr lang="pl-PL" dirty="0" err="1" smtClean="0"/>
                        <a:t>company</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transformed</a:t>
                      </a:r>
                      <a:r>
                        <a:rPr lang="pl-PL" dirty="0" smtClean="0"/>
                        <a:t> </a:t>
                      </a:r>
                      <a:r>
                        <a:rPr lang="pl-PL" dirty="0" err="1" smtClean="0"/>
                        <a:t>company</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plan przekształcenia</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t>transformation</a:t>
                      </a:r>
                      <a:r>
                        <a:rPr lang="pl-PL" dirty="0" smtClean="0"/>
                        <a:t> plan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transformation</a:t>
                      </a:r>
                      <a:r>
                        <a:rPr lang="pl-PL" baseline="0" dirty="0" smtClean="0"/>
                        <a:t> plan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t>draft </a:t>
                      </a:r>
                      <a:r>
                        <a:rPr lang="pl-PL" dirty="0" err="1" smtClean="0"/>
                        <a:t>terms</a:t>
                      </a:r>
                      <a:r>
                        <a:rPr lang="pl-PL" dirty="0" smtClean="0"/>
                        <a:t> of </a:t>
                      </a:r>
                      <a:r>
                        <a:rPr lang="pl-PL" dirty="0" err="1" smtClean="0"/>
                        <a:t>transformation</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dzień przekształcenia</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t>transformation</a:t>
                      </a:r>
                      <a:r>
                        <a:rPr lang="pl-PL" dirty="0" smtClean="0"/>
                        <a:t> </a:t>
                      </a:r>
                      <a:r>
                        <a:rPr lang="pl-PL" dirty="0" err="1" smtClean="0"/>
                        <a:t>day</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transformation</a:t>
                      </a:r>
                      <a:r>
                        <a:rPr lang="pl-PL" baseline="0" dirty="0" smtClean="0"/>
                        <a:t> </a:t>
                      </a:r>
                      <a:r>
                        <a:rPr lang="pl-PL" baseline="0" dirty="0" err="1" smtClean="0"/>
                        <a:t>date</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transformation</a:t>
                      </a:r>
                      <a:r>
                        <a:rPr lang="pl-PL" dirty="0" smtClean="0"/>
                        <a:t> </a:t>
                      </a:r>
                      <a:r>
                        <a:rPr lang="pl-PL" dirty="0" err="1" smtClean="0"/>
                        <a:t>date</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smtClean="0"/>
                        <a:t>opinia biegłego rewidenta</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err="1" smtClean="0"/>
                        <a:t>Opinion</a:t>
                      </a:r>
                      <a:r>
                        <a:rPr lang="pl-PL" dirty="0" smtClean="0"/>
                        <a:t> of </a:t>
                      </a:r>
                      <a:r>
                        <a:rPr lang="pl-PL" dirty="0" err="1" smtClean="0"/>
                        <a:t>expert</a:t>
                      </a:r>
                      <a:r>
                        <a:rPr lang="pl-PL" dirty="0" smtClean="0"/>
                        <a:t> </a:t>
                      </a:r>
                      <a:r>
                        <a:rPr lang="pl-PL" dirty="0" err="1" smtClean="0"/>
                        <a:t>auditor</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Opinion</a:t>
                      </a:r>
                      <a:r>
                        <a:rPr lang="pl-PL" dirty="0" smtClean="0"/>
                        <a:t> of a </a:t>
                      </a:r>
                      <a:r>
                        <a:rPr lang="pl-PL" dirty="0" err="1" smtClean="0"/>
                        <a:t>certified</a:t>
                      </a:r>
                      <a:r>
                        <a:rPr lang="pl-PL" dirty="0" smtClean="0"/>
                        <a:t> </a:t>
                      </a:r>
                      <a:r>
                        <a:rPr lang="pl-PL" dirty="0" err="1" smtClean="0"/>
                        <a:t>auditor</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t>Opinion</a:t>
                      </a:r>
                      <a:r>
                        <a:rPr lang="pl-PL" dirty="0" smtClean="0"/>
                        <a:t> of </a:t>
                      </a:r>
                      <a:r>
                        <a:rPr lang="pl-PL" dirty="0" err="1" smtClean="0"/>
                        <a:t>an</a:t>
                      </a:r>
                      <a:r>
                        <a:rPr lang="pl-PL" dirty="0" smtClean="0"/>
                        <a:t> </a:t>
                      </a:r>
                      <a:r>
                        <a:rPr lang="pl-PL" dirty="0" err="1" smtClean="0"/>
                        <a:t>auditor</a:t>
                      </a:r>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811773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17</a:t>
            </a:fld>
            <a:endParaRPr lang="pl-PL"/>
          </a:p>
        </p:txBody>
      </p:sp>
      <p:sp>
        <p:nvSpPr>
          <p:cNvPr id="4" name="Symbol zastępczy zawartości 3"/>
          <p:cNvSpPr>
            <a:spLocks noGrp="1"/>
          </p:cNvSpPr>
          <p:nvPr>
            <p:ph sz="quarter" idx="1"/>
          </p:nvPr>
        </p:nvSpPr>
        <p:spPr/>
        <p:txBody>
          <a:bodyPr>
            <a:normAutofit/>
          </a:bodyPr>
          <a:lstStyle/>
          <a:p>
            <a:pPr marL="0" indent="0" algn="ctr">
              <a:buNone/>
            </a:pPr>
            <a:endParaRPr lang="pl-PL" sz="3600" b="1" i="1" dirty="0" smtClean="0"/>
          </a:p>
          <a:p>
            <a:pPr marL="0" indent="0" algn="ctr">
              <a:buNone/>
            </a:pPr>
            <a:endParaRPr lang="pl-PL" sz="3600" b="1" i="1" dirty="0"/>
          </a:p>
          <a:p>
            <a:pPr marL="0" indent="0" algn="ctr">
              <a:buNone/>
            </a:pPr>
            <a:r>
              <a:rPr lang="pl-PL" sz="4400" b="1" i="1" dirty="0" smtClean="0"/>
              <a:t>Łączenie się i podział spółek</a:t>
            </a:r>
            <a:endParaRPr lang="pl-PL" sz="4400" b="1" i="1" dirty="0"/>
          </a:p>
        </p:txBody>
      </p:sp>
    </p:spTree>
    <p:extLst>
      <p:ext uri="{BB962C8B-B14F-4D97-AF65-F5344CB8AC3E}">
        <p14:creationId xmlns:p14="http://schemas.microsoft.com/office/powerpoint/2010/main" val="2315913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Termin prawny</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18</a:t>
            </a:fld>
            <a:endParaRPr lang="pl-PL"/>
          </a:p>
        </p:txBody>
      </p:sp>
      <p:sp>
        <p:nvSpPr>
          <p:cNvPr id="4" name="Symbol zastępczy zawartości 3"/>
          <p:cNvSpPr>
            <a:spLocks noGrp="1"/>
          </p:cNvSpPr>
          <p:nvPr>
            <p:ph sz="quarter" idx="1"/>
          </p:nvPr>
        </p:nvSpPr>
        <p:spPr/>
        <p:txBody>
          <a:bodyPr/>
          <a:lstStyle/>
          <a:p>
            <a:r>
              <a:rPr lang="pl-PL" u="sng" dirty="0" smtClean="0"/>
              <a:t>Termin prawny</a:t>
            </a:r>
          </a:p>
          <a:p>
            <a:r>
              <a:rPr lang="pl-PL" dirty="0" smtClean="0"/>
              <a:t>Łączenie się spółek, połączenie</a:t>
            </a:r>
          </a:p>
          <a:p>
            <a:endParaRPr lang="pl-PL" dirty="0"/>
          </a:p>
          <a:p>
            <a:r>
              <a:rPr lang="pl-PL" u="sng" dirty="0" smtClean="0"/>
              <a:t>Warianty terminu</a:t>
            </a:r>
          </a:p>
          <a:p>
            <a:r>
              <a:rPr lang="pl-PL" dirty="0" smtClean="0"/>
              <a:t>Fuzja</a:t>
            </a:r>
          </a:p>
          <a:p>
            <a:r>
              <a:rPr lang="pl-PL" dirty="0" smtClean="0"/>
              <a:t>Przejęcie</a:t>
            </a:r>
            <a:endParaRPr lang="pl-PL" dirty="0"/>
          </a:p>
        </p:txBody>
      </p:sp>
    </p:spTree>
    <p:extLst>
      <p:ext uri="{BB962C8B-B14F-4D97-AF65-F5344CB8AC3E}">
        <p14:creationId xmlns:p14="http://schemas.microsoft.com/office/powerpoint/2010/main" val="3305483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Łączenie się spółek</a:t>
            </a:r>
            <a:endParaRPr lang="pl-PL" b="1" dirty="0"/>
          </a:p>
        </p:txBody>
      </p:sp>
      <p:sp>
        <p:nvSpPr>
          <p:cNvPr id="3" name="Symbol zastępczy zawartości 2"/>
          <p:cNvSpPr>
            <a:spLocks noGrp="1"/>
          </p:cNvSpPr>
          <p:nvPr>
            <p:ph idx="1"/>
          </p:nvPr>
        </p:nvSpPr>
        <p:spPr>
          <a:xfrm>
            <a:off x="0" y="1484784"/>
            <a:ext cx="9144000" cy="5184576"/>
          </a:xfrm>
        </p:spPr>
        <p:txBody>
          <a:bodyPr>
            <a:normAutofit/>
          </a:bodyPr>
          <a:lstStyle/>
          <a:p>
            <a:r>
              <a:rPr lang="pl-PL" sz="2400" dirty="0"/>
              <a:t>M</a:t>
            </a:r>
            <a:r>
              <a:rPr lang="pl-PL" sz="2400" dirty="0" smtClean="0"/>
              <a:t>iędzy spółkami kapitałowymi albo kapitałowymi i osobowymi</a:t>
            </a:r>
          </a:p>
          <a:p>
            <a:pPr marL="925512" lvl="1" indent="-514350">
              <a:buFont typeface="+mj-lt"/>
              <a:buAutoNum type="arabicPeriod"/>
            </a:pPr>
            <a:r>
              <a:rPr lang="pl-PL" sz="2000" b="1" u="sng" dirty="0" smtClean="0"/>
              <a:t>ŁĄCZENIE SIĘ PRZEZ PRZEJĘCIE</a:t>
            </a:r>
            <a:r>
              <a:rPr lang="pl-PL" sz="2000" dirty="0" smtClean="0"/>
              <a:t>: przeniesienie całego majątku </a:t>
            </a:r>
            <a:r>
              <a:rPr lang="pl-PL" sz="2000" b="1" dirty="0" smtClean="0">
                <a:solidFill>
                  <a:srgbClr val="FF0000"/>
                </a:solidFill>
              </a:rPr>
              <a:t>spółki (przejmowanej) </a:t>
            </a:r>
            <a:r>
              <a:rPr lang="pl-PL" sz="2000" dirty="0" smtClean="0"/>
              <a:t>na inną </a:t>
            </a:r>
            <a:r>
              <a:rPr lang="pl-PL" sz="2000" b="1" dirty="0" smtClean="0">
                <a:solidFill>
                  <a:srgbClr val="FF0000"/>
                </a:solidFill>
              </a:rPr>
              <a:t>spółkę (przejmującą)</a:t>
            </a:r>
            <a:r>
              <a:rPr lang="pl-PL" sz="2000" dirty="0" smtClean="0"/>
              <a:t> za udziały lub akcje, które spółka przejmująca wydaje wspólnikom spółki przejmowanej</a:t>
            </a:r>
          </a:p>
          <a:p>
            <a:pPr marL="925512" lvl="1" indent="-514350">
              <a:buFont typeface="+mj-lt"/>
              <a:buAutoNum type="arabicPeriod"/>
            </a:pPr>
            <a:r>
              <a:rPr lang="pl-PL" sz="2000" b="1" u="sng" dirty="0" smtClean="0"/>
              <a:t>ŁĄCZENIE SIĘ PRZEZ ZAWIĄZANIE NOWEJ SPÓŁKI</a:t>
            </a:r>
            <a:r>
              <a:rPr lang="pl-PL" sz="2000" dirty="0" smtClean="0"/>
              <a:t>: przez zawiązanie nowej spółki, które polega na przeniesieniu całego majątku wszystkich łączących się spółek na spółkę kapitałową nowo zawiązaną (</a:t>
            </a:r>
            <a:r>
              <a:rPr lang="pl-PL" sz="2000" b="1" dirty="0" smtClean="0">
                <a:solidFill>
                  <a:srgbClr val="FF0000"/>
                </a:solidFill>
              </a:rPr>
              <a:t>spółka nowo zawiązana</a:t>
            </a:r>
            <a:r>
              <a:rPr lang="pl-PL" sz="2000" dirty="0" smtClean="0"/>
              <a:t>), za udziały lub akcje nowej spółki</a:t>
            </a:r>
          </a:p>
          <a:p>
            <a:pPr marL="925512" lvl="1" indent="-514350">
              <a:buFont typeface="+mj-lt"/>
              <a:buAutoNum type="arabicPeriod"/>
            </a:pPr>
            <a:endParaRPr lang="pl-PL" sz="2000" dirty="0" smtClean="0"/>
          </a:p>
          <a:p>
            <a:pPr marL="633412" indent="-514350"/>
            <a:r>
              <a:rPr lang="pl-PL" sz="2000" b="1" dirty="0" smtClean="0"/>
              <a:t>Plan połączenia </a:t>
            </a:r>
            <a:r>
              <a:rPr lang="pl-PL" sz="2000" dirty="0" smtClean="0"/>
              <a:t>(m.in. stosunek wymiany udziałów lub akcji)</a:t>
            </a:r>
            <a:endParaRPr lang="pl-PL" sz="2000" b="1" dirty="0" smtClean="0"/>
          </a:p>
          <a:p>
            <a:pPr marL="633412" indent="-514350"/>
            <a:r>
              <a:rPr lang="pl-PL" sz="2000" b="1" dirty="0" smtClean="0"/>
              <a:t>Uchwała o połączeniu</a:t>
            </a:r>
          </a:p>
          <a:p>
            <a:pPr marL="633412" indent="-514350"/>
            <a:r>
              <a:rPr lang="pl-PL" sz="2000" b="1" dirty="0" smtClean="0"/>
              <a:t>Dzień połączenia</a:t>
            </a:r>
            <a:r>
              <a:rPr lang="pl-PL" sz="2000" dirty="0" smtClean="0"/>
              <a:t>: dzień wpisania połączenia do rejestru właściwego według siedziby odpowiednio spółki przejmującej albo spółki nowo zawiązanej</a:t>
            </a:r>
            <a:endParaRPr lang="pl-PL" sz="2000"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19</a:t>
            </a:fld>
            <a:endParaRPr lang="pl-PL"/>
          </a:p>
        </p:txBody>
      </p:sp>
    </p:spTree>
    <p:extLst>
      <p:ext uri="{BB962C8B-B14F-4D97-AF65-F5344CB8AC3E}">
        <p14:creationId xmlns:p14="http://schemas.microsoft.com/office/powerpoint/2010/main" val="1153397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8229600" cy="990600"/>
          </a:xfrm>
        </p:spPr>
        <p:txBody>
          <a:bodyPr>
            <a:normAutofit/>
          </a:bodyPr>
          <a:lstStyle/>
          <a:p>
            <a:r>
              <a:rPr lang="pl-PL" sz="3600" b="1" dirty="0" smtClean="0"/>
              <a:t>Transformacja spółek</a:t>
            </a:r>
            <a:endParaRPr lang="pl-PL" sz="3600" b="1"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2</a:t>
            </a:fld>
            <a:endParaRPr lang="pl-PL"/>
          </a:p>
        </p:txBody>
      </p:sp>
      <p:sp>
        <p:nvSpPr>
          <p:cNvPr id="3" name="Symbol zastępczy zawartości 2"/>
          <p:cNvSpPr>
            <a:spLocks noGrp="1"/>
          </p:cNvSpPr>
          <p:nvPr>
            <p:ph sz="quarter" idx="1"/>
          </p:nvPr>
        </p:nvSpPr>
        <p:spPr>
          <a:xfrm>
            <a:off x="0" y="1484784"/>
            <a:ext cx="9144000" cy="5112568"/>
          </a:xfrm>
        </p:spPr>
        <p:txBody>
          <a:bodyPr/>
          <a:lstStyle/>
          <a:p>
            <a:pPr lvl="2">
              <a:lnSpc>
                <a:spcPct val="150000"/>
              </a:lnSpc>
            </a:pPr>
            <a:r>
              <a:rPr lang="pl-PL" sz="3600" b="1" smtClean="0"/>
              <a:t>Przekształcenie</a:t>
            </a:r>
            <a:endParaRPr lang="pl-PL" sz="3600" b="1" dirty="0">
              <a:sym typeface="Wingdings" pitchFamily="2" charset="2"/>
            </a:endParaRPr>
          </a:p>
          <a:p>
            <a:pPr lvl="2">
              <a:lnSpc>
                <a:spcPct val="150000"/>
              </a:lnSpc>
            </a:pPr>
            <a:r>
              <a:rPr lang="pl-PL" sz="3600" b="1" dirty="0" smtClean="0"/>
              <a:t>Łączenie się</a:t>
            </a:r>
          </a:p>
          <a:p>
            <a:pPr lvl="2">
              <a:lnSpc>
                <a:spcPct val="150000"/>
              </a:lnSpc>
            </a:pPr>
            <a:r>
              <a:rPr lang="pl-PL" sz="3600" b="1" dirty="0" smtClean="0"/>
              <a:t>Podział </a:t>
            </a:r>
          </a:p>
          <a:p>
            <a:endParaRPr lang="pl-PL" sz="2800" dirty="0" smtClean="0">
              <a:sym typeface="Wingdings" pitchFamily="2" charset="2"/>
            </a:endParaRPr>
          </a:p>
          <a:p>
            <a:endParaRPr lang="pl-PL" sz="2800" dirty="0">
              <a:sym typeface="Wingdings" pitchFamily="2" charset="2"/>
            </a:endParaRPr>
          </a:p>
          <a:p>
            <a:pPr marL="548640" lvl="2" indent="0">
              <a:buNone/>
            </a:pPr>
            <a:r>
              <a:rPr lang="pl-PL" sz="2800" i="1" dirty="0" err="1">
                <a:sym typeface="Wingdings" pitchFamily="2" charset="2"/>
              </a:rPr>
              <a:t>K</a:t>
            </a:r>
            <a:r>
              <a:rPr lang="pl-PL" sz="2800" i="1" dirty="0" err="1" smtClean="0">
                <a:sym typeface="Wingdings" pitchFamily="2" charset="2"/>
              </a:rPr>
              <a:t>sh</a:t>
            </a:r>
            <a:r>
              <a:rPr lang="pl-PL" sz="2800" i="1" dirty="0" smtClean="0">
                <a:sym typeface="Wingdings" pitchFamily="2" charset="2"/>
              </a:rPr>
              <a:t> art. 491-584</a:t>
            </a:r>
          </a:p>
          <a:p>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Podział</a:t>
            </a:r>
            <a:endParaRPr lang="pl-PL" b="1" dirty="0"/>
          </a:p>
        </p:txBody>
      </p:sp>
      <p:sp>
        <p:nvSpPr>
          <p:cNvPr id="3" name="Symbol zastępczy zawartości 2"/>
          <p:cNvSpPr>
            <a:spLocks noGrp="1"/>
          </p:cNvSpPr>
          <p:nvPr>
            <p:ph idx="1"/>
          </p:nvPr>
        </p:nvSpPr>
        <p:spPr>
          <a:xfrm>
            <a:off x="0" y="1124744"/>
            <a:ext cx="9144000" cy="5733256"/>
          </a:xfrm>
        </p:spPr>
        <p:txBody>
          <a:bodyPr/>
          <a:lstStyle/>
          <a:p>
            <a:r>
              <a:rPr lang="pl-PL" sz="2000" dirty="0" smtClean="0"/>
              <a:t>Wyłącznie spółki kapitałowe</a:t>
            </a:r>
            <a:r>
              <a:rPr lang="pl-PL" sz="2000" dirty="0"/>
              <a:t> </a:t>
            </a:r>
            <a:r>
              <a:rPr lang="pl-PL" sz="2000" dirty="0" smtClean="0"/>
              <a:t>(podział na 2 lub więcej spółek kapitałowych)</a:t>
            </a:r>
          </a:p>
          <a:p>
            <a:endParaRPr lang="pl-PL" sz="2000" dirty="0" smtClean="0"/>
          </a:p>
          <a:p>
            <a:pPr marL="633412" indent="-514350">
              <a:buClr>
                <a:srgbClr val="002060"/>
              </a:buClr>
            </a:pPr>
            <a:r>
              <a:rPr lang="pl-PL" sz="2000" b="1" dirty="0" smtClean="0"/>
              <a:t>PODZIAŁ PRZEZ PRZEJĘCIE</a:t>
            </a:r>
            <a:endParaRPr lang="pl-PL" sz="2000" dirty="0" smtClean="0"/>
          </a:p>
          <a:p>
            <a:pPr marL="119062" indent="0">
              <a:buClr>
                <a:srgbClr val="002060"/>
              </a:buClr>
              <a:buNone/>
            </a:pPr>
            <a:r>
              <a:rPr lang="pl-PL" sz="2000" dirty="0" smtClean="0"/>
              <a:t>przeniesienie całego majątku </a:t>
            </a:r>
            <a:r>
              <a:rPr lang="pl-PL" sz="2000" b="1" dirty="0" smtClean="0">
                <a:solidFill>
                  <a:srgbClr val="FF0000"/>
                </a:solidFill>
              </a:rPr>
              <a:t>spółki dzielonej </a:t>
            </a:r>
            <a:r>
              <a:rPr lang="pl-PL" sz="2000" dirty="0" smtClean="0"/>
              <a:t>na inne spółki za udziały lub akcje </a:t>
            </a:r>
            <a:r>
              <a:rPr lang="pl-PL" sz="2000" b="1" dirty="0" smtClean="0">
                <a:solidFill>
                  <a:srgbClr val="FF0000"/>
                </a:solidFill>
              </a:rPr>
              <a:t>spółki przejmującej</a:t>
            </a:r>
            <a:r>
              <a:rPr lang="pl-PL" sz="2000" dirty="0" smtClean="0"/>
              <a:t>, które obejmują wspólnicy spółki dzielonej</a:t>
            </a:r>
            <a:endParaRPr lang="pl-PL" sz="2000" b="1" dirty="0" smtClean="0"/>
          </a:p>
          <a:p>
            <a:pPr marL="633412" indent="-514350">
              <a:buClr>
                <a:srgbClr val="002060"/>
              </a:buClr>
            </a:pPr>
            <a:r>
              <a:rPr lang="pl-PL" sz="2000" b="1" dirty="0" smtClean="0"/>
              <a:t>PODZIAŁ PRZEZ ZAWIĄZANIE NOWYCH SPÓŁEK</a:t>
            </a:r>
            <a:endParaRPr lang="pl-PL" sz="2000" dirty="0" smtClean="0"/>
          </a:p>
          <a:p>
            <a:pPr marL="119062" indent="0">
              <a:buClr>
                <a:srgbClr val="002060"/>
              </a:buClr>
              <a:buNone/>
            </a:pPr>
            <a:r>
              <a:rPr lang="pl-PL" sz="2000" dirty="0" smtClean="0"/>
              <a:t>zawiązanie nowych spółek, na które przechodzi cały majątek spółki dzielonej za udziały lub akcje nowych spółek</a:t>
            </a:r>
            <a:endParaRPr lang="pl-PL" sz="2000" b="1" dirty="0" smtClean="0"/>
          </a:p>
          <a:p>
            <a:pPr marL="633412" indent="-514350">
              <a:buClr>
                <a:srgbClr val="002060"/>
              </a:buClr>
            </a:pPr>
            <a:r>
              <a:rPr lang="pl-PL" sz="2000" b="1" dirty="0" smtClean="0"/>
              <a:t>PODZIAŁ PRZEZ PRZEJĘCIE I ZAWIĄZANIE NOWYCH SPÓŁEK</a:t>
            </a:r>
            <a:r>
              <a:rPr lang="pl-PL" sz="2000" dirty="0" smtClean="0"/>
              <a:t>:</a:t>
            </a:r>
          </a:p>
          <a:p>
            <a:pPr marL="119062" indent="0">
              <a:buClr>
                <a:srgbClr val="002060"/>
              </a:buClr>
              <a:buNone/>
            </a:pPr>
            <a:r>
              <a:rPr lang="pl-PL" sz="2000" dirty="0" smtClean="0"/>
              <a:t>przeniesienie całego majątku spółki dzielonej na istniejącą i na </a:t>
            </a:r>
            <a:r>
              <a:rPr lang="pl-PL" sz="2000" b="1" dirty="0" smtClean="0">
                <a:solidFill>
                  <a:srgbClr val="FF0000"/>
                </a:solidFill>
              </a:rPr>
              <a:t>nowo zawiązaną spółkę </a:t>
            </a:r>
            <a:r>
              <a:rPr lang="pl-PL" sz="2000" dirty="0" smtClean="0"/>
              <a:t>lub spółki.</a:t>
            </a:r>
            <a:endParaRPr lang="pl-PL" sz="2000" b="1" dirty="0" smtClean="0"/>
          </a:p>
          <a:p>
            <a:pPr marL="633412" indent="-514350">
              <a:buClr>
                <a:srgbClr val="002060"/>
              </a:buClr>
            </a:pPr>
            <a:r>
              <a:rPr lang="pl-PL" sz="2000" b="1" dirty="0" smtClean="0"/>
              <a:t>PODZIAŁ PRZEZ WYDZIELENIE</a:t>
            </a:r>
            <a:endParaRPr lang="pl-PL" sz="2000" dirty="0" smtClean="0"/>
          </a:p>
          <a:p>
            <a:pPr marL="119062" indent="0">
              <a:buClr>
                <a:srgbClr val="002060"/>
              </a:buClr>
              <a:buNone/>
            </a:pPr>
            <a:r>
              <a:rPr lang="pl-PL" sz="2000" dirty="0" smtClean="0"/>
              <a:t>przeniesienie części majątku spółki dzielonej na istniejącą spółkę lub na spółkę nowo zawiązaną. </a:t>
            </a:r>
            <a:endParaRPr lang="pl-PL" sz="2000" b="1" dirty="0" smtClean="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20</a:t>
            </a:fld>
            <a:endParaRPr lang="pl-PL"/>
          </a:p>
        </p:txBody>
      </p:sp>
    </p:spTree>
    <p:extLst>
      <p:ext uri="{BB962C8B-B14F-4D97-AF65-F5344CB8AC3E}">
        <p14:creationId xmlns:p14="http://schemas.microsoft.com/office/powerpoint/2010/main" val="4047814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err="1" smtClean="0"/>
              <a:t>Squeeze</a:t>
            </a:r>
            <a:r>
              <a:rPr lang="pl-PL" sz="3600" b="1" dirty="0" smtClean="0"/>
              <a:t> out</a:t>
            </a:r>
            <a:endParaRPr lang="pl-PL" sz="3600" b="1"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21</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2018061785"/>
              </p:ext>
            </p:extLst>
          </p:nvPr>
        </p:nvGraphicFramePr>
        <p:xfrm>
          <a:off x="457200" y="1219200"/>
          <a:ext cx="8229600" cy="3931920"/>
        </p:xfrm>
        <a:graphic>
          <a:graphicData uri="http://schemas.openxmlformats.org/drawingml/2006/table">
            <a:tbl>
              <a:tblPr firstRow="1" bandRow="1">
                <a:tableStyleId>{5C22544A-7EE6-4342-B048-85BDC9FD1C3A}</a:tableStyleId>
              </a:tblPr>
              <a:tblGrid>
                <a:gridCol w="1810544"/>
                <a:gridCol w="6419056"/>
              </a:tblGrid>
              <a:tr h="370840">
                <a:tc rowSpan="2">
                  <a:txBody>
                    <a:bodyPr/>
                    <a:lstStyle/>
                    <a:p>
                      <a:r>
                        <a:rPr lang="pl-PL" dirty="0" err="1" smtClean="0">
                          <a:solidFill>
                            <a:schemeClr val="tx1"/>
                          </a:solidFill>
                        </a:rPr>
                        <a:t>Squeeze</a:t>
                      </a:r>
                      <a:r>
                        <a:rPr lang="pl-PL" dirty="0" smtClean="0">
                          <a:solidFill>
                            <a:schemeClr val="tx1"/>
                          </a:solidFill>
                        </a:rPr>
                        <a:t> out</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i="1" dirty="0" smtClean="0">
                          <a:solidFill>
                            <a:schemeClr val="tx1"/>
                          </a:solidFill>
                        </a:rPr>
                        <a:t>przymusowy</a:t>
                      </a:r>
                      <a:r>
                        <a:rPr lang="pl-PL" i="1" baseline="0" dirty="0" smtClean="0">
                          <a:solidFill>
                            <a:schemeClr val="tx1"/>
                          </a:solidFill>
                        </a:rPr>
                        <a:t> wykup akcji </a:t>
                      </a:r>
                      <a:r>
                        <a:rPr lang="pl-PL" baseline="0" dirty="0" smtClean="0">
                          <a:solidFill>
                            <a:schemeClr val="tx1"/>
                          </a:solidFill>
                        </a:rPr>
                        <a:t>(</a:t>
                      </a:r>
                      <a:r>
                        <a:rPr lang="pl-PL" baseline="0" dirty="0" err="1" smtClean="0">
                          <a:solidFill>
                            <a:schemeClr val="tx1"/>
                          </a:solidFill>
                        </a:rPr>
                        <a:t>akcj</a:t>
                      </a:r>
                      <a:r>
                        <a:rPr lang="pl-PL" baseline="0" dirty="0" smtClean="0">
                          <a:solidFill>
                            <a:schemeClr val="tx1"/>
                          </a:solidFill>
                        </a:rPr>
                        <a:t>. </a:t>
                      </a:r>
                      <a:r>
                        <a:rPr lang="pl-PL" baseline="0" dirty="0" err="1" smtClean="0">
                          <a:solidFill>
                            <a:schemeClr val="tx1"/>
                          </a:solidFill>
                        </a:rPr>
                        <a:t>mniejsz</a:t>
                      </a:r>
                      <a:r>
                        <a:rPr lang="pl-PL" baseline="0" dirty="0" smtClean="0">
                          <a:solidFill>
                            <a:schemeClr val="tx1"/>
                          </a:solidFill>
                        </a:rPr>
                        <a:t>.) (</a:t>
                      </a:r>
                      <a:r>
                        <a:rPr lang="pl-PL" baseline="0" dirty="0" err="1" smtClean="0">
                          <a:solidFill>
                            <a:schemeClr val="tx1"/>
                          </a:solidFill>
                        </a:rPr>
                        <a:t>ksh</a:t>
                      </a:r>
                      <a:r>
                        <a:rPr lang="pl-PL" baseline="0" dirty="0" smtClean="0">
                          <a:solidFill>
                            <a:schemeClr val="tx1"/>
                          </a:solidFill>
                        </a:rPr>
                        <a:t>)</a:t>
                      </a:r>
                    </a:p>
                    <a:p>
                      <a:r>
                        <a:rPr lang="pl-PL" i="1" baseline="0" dirty="0" smtClean="0">
                          <a:solidFill>
                            <a:schemeClr val="tx1"/>
                          </a:solidFill>
                        </a:rPr>
                        <a:t>prawo przymusowej sprzedaży </a:t>
                      </a:r>
                      <a:r>
                        <a:rPr lang="pl-PL" baseline="0" dirty="0" smtClean="0">
                          <a:solidFill>
                            <a:schemeClr val="tx1"/>
                          </a:solidFill>
                        </a:rPr>
                        <a:t>(dyrektywa)</a:t>
                      </a:r>
                    </a:p>
                    <a:p>
                      <a:r>
                        <a:rPr lang="pl-PL" i="1" baseline="0" dirty="0" smtClean="0">
                          <a:solidFill>
                            <a:schemeClr val="tx1"/>
                          </a:solidFill>
                        </a:rPr>
                        <a:t>wyciśnięcie akcjonariuszy mniejszościowych </a:t>
                      </a:r>
                      <a:r>
                        <a:rPr lang="pl-PL" baseline="0" dirty="0" smtClean="0">
                          <a:solidFill>
                            <a:schemeClr val="tx1"/>
                          </a:solidFill>
                        </a:rPr>
                        <a:t>(doktryna)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Akcjonariusz</a:t>
                      </a:r>
                      <a:r>
                        <a:rPr lang="pl-PL" baseline="0" dirty="0" smtClean="0">
                          <a:solidFill>
                            <a:schemeClr val="tx1"/>
                          </a:solidFill>
                        </a:rPr>
                        <a:t> większościowy – po osiągnięciu określonego pułapu w kapitale zakładowym spółki – może żądać od akcjonariuszy mniejszościowych, aby sprzedali mu swoje akcje</a:t>
                      </a:r>
                    </a:p>
                    <a:p>
                      <a:r>
                        <a:rPr lang="pl-PL" baseline="0" dirty="0" smtClean="0">
                          <a:solidFill>
                            <a:schemeClr val="tx1"/>
                          </a:solidFill>
                        </a:rPr>
                        <a:t>~ </a:t>
                      </a:r>
                      <a:r>
                        <a:rPr lang="pl-PL" i="1" baseline="0" dirty="0" smtClean="0">
                          <a:solidFill>
                            <a:srgbClr val="0070C0"/>
                          </a:solidFill>
                        </a:rPr>
                        <a:t>uchwała o przymusowym wykupie, powództwo o stwierdzenie nieważności uchwały</a:t>
                      </a:r>
                      <a:endParaRPr lang="pl-PL"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rowSpan="2">
                  <a:txBody>
                    <a:bodyPr/>
                    <a:lstStyle/>
                    <a:p>
                      <a:r>
                        <a:rPr lang="pl-PL" b="1" dirty="0" err="1" smtClean="0">
                          <a:solidFill>
                            <a:schemeClr val="tx1"/>
                          </a:solidFill>
                        </a:rPr>
                        <a:t>Reverse</a:t>
                      </a:r>
                      <a:r>
                        <a:rPr lang="pl-PL" b="1" dirty="0" smtClean="0">
                          <a:solidFill>
                            <a:schemeClr val="tx1"/>
                          </a:solidFill>
                        </a:rPr>
                        <a:t> </a:t>
                      </a:r>
                      <a:r>
                        <a:rPr lang="pl-PL" b="1" dirty="0" err="1" smtClean="0">
                          <a:solidFill>
                            <a:schemeClr val="tx1"/>
                          </a:solidFill>
                        </a:rPr>
                        <a:t>squeeze</a:t>
                      </a:r>
                      <a:r>
                        <a:rPr lang="pl-PL" b="1" baseline="0" dirty="0" smtClean="0">
                          <a:solidFill>
                            <a:schemeClr val="tx1"/>
                          </a:solidFill>
                        </a:rPr>
                        <a:t> out </a:t>
                      </a:r>
                    </a:p>
                    <a:p>
                      <a:r>
                        <a:rPr lang="pl-PL" b="1" baseline="0" dirty="0" err="1" smtClean="0">
                          <a:solidFill>
                            <a:schemeClr val="tx1"/>
                          </a:solidFill>
                        </a:rPr>
                        <a:t>Buy</a:t>
                      </a:r>
                      <a:r>
                        <a:rPr lang="pl-PL" b="1" baseline="0" dirty="0" smtClean="0">
                          <a:solidFill>
                            <a:schemeClr val="tx1"/>
                          </a:solidFill>
                        </a:rPr>
                        <a:t> out</a:t>
                      </a:r>
                    </a:p>
                    <a:p>
                      <a:r>
                        <a:rPr lang="pl-PL" b="1" baseline="0" dirty="0" err="1" smtClean="0">
                          <a:solidFill>
                            <a:schemeClr val="tx1"/>
                          </a:solidFill>
                        </a:rPr>
                        <a:t>Sell</a:t>
                      </a:r>
                      <a:r>
                        <a:rPr lang="pl-PL" b="1" baseline="0" dirty="0" smtClean="0">
                          <a:solidFill>
                            <a:schemeClr val="tx1"/>
                          </a:solidFill>
                        </a:rPr>
                        <a:t> out </a:t>
                      </a:r>
                      <a:r>
                        <a:rPr lang="pl-PL" baseline="0" dirty="0" smtClean="0">
                          <a:solidFill>
                            <a:schemeClr val="tx1"/>
                          </a:solidFill>
                        </a:rPr>
                        <a:t>(dyrektywa)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b="1" i="1" dirty="0" smtClean="0">
                          <a:solidFill>
                            <a:schemeClr val="tx1"/>
                          </a:solidFill>
                        </a:rPr>
                        <a:t>przymusowy</a:t>
                      </a:r>
                      <a:r>
                        <a:rPr lang="pl-PL" i="1" dirty="0" smtClean="0">
                          <a:solidFill>
                            <a:schemeClr val="tx1"/>
                          </a:solidFill>
                        </a:rPr>
                        <a:t> </a:t>
                      </a:r>
                      <a:r>
                        <a:rPr lang="pl-PL" b="1" i="1" dirty="0" smtClean="0">
                          <a:solidFill>
                            <a:schemeClr val="tx1"/>
                          </a:solidFill>
                        </a:rPr>
                        <a:t>odkup</a:t>
                      </a:r>
                      <a:r>
                        <a:rPr lang="pl-PL" i="1" dirty="0" smtClean="0">
                          <a:solidFill>
                            <a:schemeClr val="tx1"/>
                          </a:solidFill>
                        </a:rPr>
                        <a:t> </a:t>
                      </a:r>
                      <a:r>
                        <a:rPr lang="pl-PL" b="1" i="1" dirty="0" smtClean="0">
                          <a:solidFill>
                            <a:schemeClr val="tx1"/>
                          </a:solidFill>
                        </a:rPr>
                        <a:t>akcji</a:t>
                      </a:r>
                      <a:r>
                        <a:rPr lang="pl-PL" dirty="0" smtClean="0">
                          <a:solidFill>
                            <a:schemeClr val="tx1"/>
                          </a:solidFill>
                        </a:rPr>
                        <a:t> (</a:t>
                      </a:r>
                      <a:r>
                        <a:rPr lang="pl-PL" dirty="0" err="1" smtClean="0">
                          <a:solidFill>
                            <a:schemeClr val="tx1"/>
                          </a:solidFill>
                        </a:rPr>
                        <a:t>ksh</a:t>
                      </a:r>
                      <a:r>
                        <a:rPr lang="pl-PL" dirty="0" smtClean="0">
                          <a:solidFill>
                            <a:schemeClr val="tx1"/>
                          </a:solidFill>
                        </a:rPr>
                        <a:t>)</a:t>
                      </a:r>
                    </a:p>
                    <a:p>
                      <a:r>
                        <a:rPr lang="pl-PL" b="1" i="1" dirty="0" smtClean="0">
                          <a:solidFill>
                            <a:schemeClr val="tx1"/>
                          </a:solidFill>
                        </a:rPr>
                        <a:t>prawo</a:t>
                      </a:r>
                      <a:r>
                        <a:rPr lang="pl-PL" i="1" dirty="0" smtClean="0">
                          <a:solidFill>
                            <a:schemeClr val="tx1"/>
                          </a:solidFill>
                        </a:rPr>
                        <a:t> </a:t>
                      </a:r>
                      <a:r>
                        <a:rPr lang="pl-PL" b="1" i="1" dirty="0" smtClean="0">
                          <a:solidFill>
                            <a:schemeClr val="tx1"/>
                          </a:solidFill>
                        </a:rPr>
                        <a:t>przymusowego</a:t>
                      </a:r>
                      <a:r>
                        <a:rPr lang="pl-PL" i="1" baseline="0" dirty="0" smtClean="0">
                          <a:solidFill>
                            <a:schemeClr val="tx1"/>
                          </a:solidFill>
                        </a:rPr>
                        <a:t> </a:t>
                      </a:r>
                      <a:r>
                        <a:rPr lang="pl-PL" b="1" i="1" baseline="0" dirty="0" smtClean="0">
                          <a:solidFill>
                            <a:schemeClr val="tx1"/>
                          </a:solidFill>
                        </a:rPr>
                        <a:t>wykupu</a:t>
                      </a:r>
                      <a:r>
                        <a:rPr lang="pl-PL" i="1" baseline="0" dirty="0" smtClean="0">
                          <a:solidFill>
                            <a:schemeClr val="tx1"/>
                          </a:solidFill>
                        </a:rPr>
                        <a:t> </a:t>
                      </a:r>
                      <a:r>
                        <a:rPr lang="pl-PL" baseline="0" dirty="0" smtClean="0">
                          <a:solidFill>
                            <a:schemeClr val="tx1"/>
                          </a:solidFill>
                        </a:rPr>
                        <a:t>(dyrektywa)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Prawo żądania przez akcjonariuszy mniejszościowych, aby dominujący większościowy akcjonariusz odkupił od nich akcje spółki</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pole tekstowe 5"/>
          <p:cNvSpPr txBox="1"/>
          <p:nvPr/>
        </p:nvSpPr>
        <p:spPr>
          <a:xfrm>
            <a:off x="899592" y="5445224"/>
            <a:ext cx="7848872" cy="523220"/>
          </a:xfrm>
          <a:prstGeom prst="rect">
            <a:avLst/>
          </a:prstGeom>
          <a:noFill/>
        </p:spPr>
        <p:txBody>
          <a:bodyPr wrap="square" rtlCol="0">
            <a:spAutoFit/>
          </a:bodyPr>
          <a:lstStyle/>
          <a:p>
            <a:r>
              <a:rPr lang="pl-PL" sz="1400" dirty="0" smtClean="0"/>
              <a:t>Źródło: </a:t>
            </a:r>
            <a:r>
              <a:rPr lang="pl-PL" sz="1400" dirty="0"/>
              <a:t>Piotr Pinior, Wojciech Wyrzykowski </a:t>
            </a:r>
            <a:r>
              <a:rPr lang="pl-PL" sz="1400" dirty="0" smtClean="0"/>
              <a:t>, 2008, „Przymusowy </a:t>
            </a:r>
            <a:r>
              <a:rPr lang="pl-PL" sz="1400" dirty="0"/>
              <a:t>wykup i odkup akcji w spółkach publicznych i </a:t>
            </a:r>
            <a:r>
              <a:rPr lang="pl-PL" sz="1400" dirty="0" smtClean="0"/>
              <a:t>niepublicznych.” </a:t>
            </a:r>
            <a:r>
              <a:rPr lang="pl-PL" sz="1400" i="1" dirty="0" smtClean="0"/>
              <a:t>Prawo Spółek</a:t>
            </a:r>
            <a:r>
              <a:rPr lang="pl-PL" sz="1400" dirty="0" smtClean="0"/>
              <a:t>.</a:t>
            </a:r>
            <a:endParaRPr lang="pl-PL" sz="1400" dirty="0"/>
          </a:p>
        </p:txBody>
      </p:sp>
    </p:spTree>
    <p:extLst>
      <p:ext uri="{BB962C8B-B14F-4D97-AF65-F5344CB8AC3E}">
        <p14:creationId xmlns:p14="http://schemas.microsoft.com/office/powerpoint/2010/main" val="3123115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EU </a:t>
            </a:r>
            <a:r>
              <a:rPr lang="pl-PL" b="1" dirty="0" err="1" smtClean="0"/>
              <a:t>terminology</a:t>
            </a:r>
            <a:r>
              <a:rPr lang="pl-PL" b="1" dirty="0" smtClean="0"/>
              <a:t>: </a:t>
            </a:r>
            <a:r>
              <a:rPr lang="pl-PL" b="1" dirty="0" err="1" smtClean="0"/>
              <a:t>mergers</a:t>
            </a:r>
            <a:endParaRPr lang="pl-PL" b="1"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22</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3257692244"/>
              </p:ext>
            </p:extLst>
          </p:nvPr>
        </p:nvGraphicFramePr>
        <p:xfrm>
          <a:off x="395536" y="1772816"/>
          <a:ext cx="8229600" cy="3870960"/>
        </p:xfrm>
        <a:graphic>
          <a:graphicData uri="http://schemas.openxmlformats.org/drawingml/2006/table">
            <a:tbl>
              <a:tblPr firstRow="1" bandRow="1">
                <a:tableStyleId>{5C22544A-7EE6-4342-B048-85BDC9FD1C3A}</a:tableStyleId>
              </a:tblPr>
              <a:tblGrid>
                <a:gridCol w="3250704"/>
                <a:gridCol w="4978896"/>
              </a:tblGrid>
              <a:tr h="370840">
                <a:tc>
                  <a:txBody>
                    <a:bodyPr/>
                    <a:lstStyle/>
                    <a:p>
                      <a:r>
                        <a:rPr lang="pl-PL" sz="2000" i="1" dirty="0" err="1" smtClean="0">
                          <a:solidFill>
                            <a:schemeClr val="tx1"/>
                          </a:solidFill>
                        </a:rPr>
                        <a:t>merger</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łączenie się </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b="1" i="1" dirty="0" err="1" smtClean="0">
                          <a:solidFill>
                            <a:schemeClr val="tx1"/>
                          </a:solidFill>
                        </a:rPr>
                        <a:t>merger</a:t>
                      </a:r>
                      <a:r>
                        <a:rPr lang="pl-PL" sz="2000" b="1" i="1" dirty="0" smtClean="0">
                          <a:solidFill>
                            <a:schemeClr val="tx1"/>
                          </a:solidFill>
                        </a:rPr>
                        <a:t> by </a:t>
                      </a:r>
                      <a:r>
                        <a:rPr lang="pl-PL" sz="2000" b="1" i="1" dirty="0" err="1" smtClean="0">
                          <a:solidFill>
                            <a:schemeClr val="tx1"/>
                          </a:solidFill>
                        </a:rPr>
                        <a:t>acquisition</a:t>
                      </a:r>
                      <a:endParaRPr lang="pl-PL" sz="2000" b="1"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łączenie się przez przejęcie</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company</a:t>
                      </a:r>
                      <a:r>
                        <a:rPr lang="pl-PL" sz="2000" i="1" baseline="0" dirty="0" smtClean="0">
                          <a:solidFill>
                            <a:schemeClr val="tx1"/>
                          </a:solidFill>
                        </a:rPr>
                        <a:t> </a:t>
                      </a:r>
                      <a:r>
                        <a:rPr lang="pl-PL" sz="2000" i="1" baseline="0" dirty="0" err="1" smtClean="0">
                          <a:solidFill>
                            <a:schemeClr val="tx1"/>
                          </a:solidFill>
                        </a:rPr>
                        <a:t>being</a:t>
                      </a:r>
                      <a:r>
                        <a:rPr lang="pl-PL" sz="2000" i="1" baseline="0" dirty="0" smtClean="0">
                          <a:solidFill>
                            <a:schemeClr val="tx1"/>
                          </a:solidFill>
                        </a:rPr>
                        <a:t> </a:t>
                      </a:r>
                      <a:r>
                        <a:rPr lang="pl-PL" sz="2000" i="1" baseline="0" dirty="0" err="1" smtClean="0">
                          <a:solidFill>
                            <a:schemeClr val="tx1"/>
                          </a:solidFill>
                        </a:rPr>
                        <a:t>acquired</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spółka przejmowana</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acquiring</a:t>
                      </a:r>
                      <a:r>
                        <a:rPr lang="pl-PL" sz="2000" i="1" dirty="0" smtClean="0">
                          <a:solidFill>
                            <a:schemeClr val="tx1"/>
                          </a:solidFill>
                        </a:rPr>
                        <a:t> </a:t>
                      </a:r>
                      <a:r>
                        <a:rPr lang="pl-PL" sz="2000" i="1" dirty="0" err="1" smtClean="0">
                          <a:solidFill>
                            <a:schemeClr val="tx1"/>
                          </a:solidFill>
                        </a:rPr>
                        <a:t>company</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spółka przejmująca</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b="1" i="1" dirty="0" err="1" smtClean="0">
                          <a:solidFill>
                            <a:schemeClr val="tx1"/>
                          </a:solidFill>
                        </a:rPr>
                        <a:t>merger</a:t>
                      </a:r>
                      <a:r>
                        <a:rPr lang="pl-PL" sz="2000" b="1" i="1" dirty="0" smtClean="0">
                          <a:solidFill>
                            <a:schemeClr val="tx1"/>
                          </a:solidFill>
                        </a:rPr>
                        <a:t> by the </a:t>
                      </a:r>
                      <a:r>
                        <a:rPr lang="pl-PL" sz="2000" b="1" i="1" dirty="0" err="1" smtClean="0">
                          <a:solidFill>
                            <a:schemeClr val="tx1"/>
                          </a:solidFill>
                        </a:rPr>
                        <a:t>formation</a:t>
                      </a:r>
                      <a:r>
                        <a:rPr lang="pl-PL" sz="2000" b="1" i="1" dirty="0" smtClean="0">
                          <a:solidFill>
                            <a:schemeClr val="tx1"/>
                          </a:solidFill>
                        </a:rPr>
                        <a:t> of a </a:t>
                      </a:r>
                      <a:r>
                        <a:rPr lang="pl-PL" sz="2000" b="1" i="1" dirty="0" err="1" smtClean="0">
                          <a:solidFill>
                            <a:schemeClr val="tx1"/>
                          </a:solidFill>
                        </a:rPr>
                        <a:t>new</a:t>
                      </a:r>
                      <a:r>
                        <a:rPr lang="pl-PL" sz="2000" b="1" i="1" dirty="0" smtClean="0">
                          <a:solidFill>
                            <a:schemeClr val="tx1"/>
                          </a:solidFill>
                        </a:rPr>
                        <a:t> </a:t>
                      </a:r>
                      <a:r>
                        <a:rPr lang="pl-PL" sz="2000" b="1" i="1" dirty="0" err="1" smtClean="0">
                          <a:solidFill>
                            <a:schemeClr val="tx1"/>
                          </a:solidFill>
                        </a:rPr>
                        <a:t>company</a:t>
                      </a:r>
                      <a:endParaRPr lang="pl-PL" sz="2000" b="1"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łączenie się przez zawiązanie nowej spółki</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company</a:t>
                      </a:r>
                      <a:r>
                        <a:rPr lang="pl-PL" sz="2000" i="1" dirty="0" smtClean="0">
                          <a:solidFill>
                            <a:schemeClr val="tx1"/>
                          </a:solidFill>
                        </a:rPr>
                        <a:t> </a:t>
                      </a:r>
                      <a:r>
                        <a:rPr lang="pl-PL" sz="2000" i="1" dirty="0" err="1" smtClean="0">
                          <a:solidFill>
                            <a:schemeClr val="tx1"/>
                          </a:solidFill>
                        </a:rPr>
                        <a:t>that</a:t>
                      </a:r>
                      <a:r>
                        <a:rPr lang="pl-PL" sz="2000" i="1" dirty="0" smtClean="0">
                          <a:solidFill>
                            <a:schemeClr val="tx1"/>
                          </a:solidFill>
                        </a:rPr>
                        <a:t> </a:t>
                      </a:r>
                      <a:r>
                        <a:rPr lang="pl-PL" sz="2000" i="1" dirty="0" err="1" smtClean="0">
                          <a:solidFill>
                            <a:schemeClr val="tx1"/>
                          </a:solidFill>
                        </a:rPr>
                        <a:t>ceases</a:t>
                      </a:r>
                      <a:r>
                        <a:rPr lang="pl-PL" sz="2000" i="1" dirty="0" smtClean="0">
                          <a:solidFill>
                            <a:schemeClr val="tx1"/>
                          </a:solidFill>
                        </a:rPr>
                        <a:t> to </a:t>
                      </a:r>
                      <a:r>
                        <a:rPr lang="pl-PL" sz="2000" i="1" dirty="0" err="1" smtClean="0">
                          <a:solidFill>
                            <a:schemeClr val="tx1"/>
                          </a:solidFill>
                        </a:rPr>
                        <a:t>exist</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spółka podlegająca rozwiązaniu</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new</a:t>
                      </a:r>
                      <a:r>
                        <a:rPr lang="pl-PL" sz="2000" i="1" dirty="0" smtClean="0">
                          <a:solidFill>
                            <a:schemeClr val="tx1"/>
                          </a:solidFill>
                        </a:rPr>
                        <a:t> </a:t>
                      </a:r>
                      <a:r>
                        <a:rPr lang="pl-PL" sz="2000" i="1" dirty="0" err="1" smtClean="0">
                          <a:solidFill>
                            <a:schemeClr val="tx1"/>
                          </a:solidFill>
                        </a:rPr>
                        <a:t>company</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nowa spółka</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b="1" i="1" dirty="0" smtClean="0">
                          <a:solidFill>
                            <a:schemeClr val="tx1"/>
                          </a:solidFill>
                        </a:rPr>
                        <a:t>cross-</a:t>
                      </a:r>
                      <a:r>
                        <a:rPr lang="pl-PL" sz="2000" b="1" i="1" dirty="0" err="1" smtClean="0">
                          <a:solidFill>
                            <a:schemeClr val="tx1"/>
                          </a:solidFill>
                        </a:rPr>
                        <a:t>border</a:t>
                      </a:r>
                      <a:r>
                        <a:rPr lang="pl-PL" sz="2000" b="1" i="1" dirty="0" smtClean="0">
                          <a:solidFill>
                            <a:schemeClr val="tx1"/>
                          </a:solidFill>
                        </a:rPr>
                        <a:t> </a:t>
                      </a:r>
                      <a:r>
                        <a:rPr lang="pl-PL" sz="2000" b="1" i="1" dirty="0" err="1" smtClean="0">
                          <a:solidFill>
                            <a:schemeClr val="tx1"/>
                          </a:solidFill>
                        </a:rPr>
                        <a:t>merger</a:t>
                      </a:r>
                      <a:endParaRPr lang="pl-PL" sz="2000" b="1"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połączenie</a:t>
                      </a:r>
                      <a:r>
                        <a:rPr lang="pl-PL" sz="2000" i="1" baseline="0" dirty="0" smtClean="0">
                          <a:solidFill>
                            <a:schemeClr val="tx1"/>
                          </a:solidFill>
                        </a:rPr>
                        <a:t> transgraniczne</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3327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b="1" dirty="0" smtClean="0"/>
              <a:t>EU </a:t>
            </a:r>
            <a:r>
              <a:rPr lang="pl-PL" sz="2800" b="1" dirty="0" err="1" smtClean="0"/>
              <a:t>terminology</a:t>
            </a:r>
            <a:r>
              <a:rPr lang="pl-PL" sz="2800" b="1" dirty="0" smtClean="0"/>
              <a:t>: </a:t>
            </a:r>
            <a:r>
              <a:rPr lang="pl-PL" sz="2800" b="1" dirty="0" err="1" smtClean="0"/>
              <a:t>mergers</a:t>
            </a:r>
            <a:r>
              <a:rPr lang="pl-PL" sz="2800" b="1" dirty="0" smtClean="0"/>
              <a:t> </a:t>
            </a:r>
            <a:r>
              <a:rPr lang="pl-PL" sz="2400" b="1" dirty="0" smtClean="0"/>
              <a:t/>
            </a:r>
            <a:br>
              <a:rPr lang="pl-PL" sz="2400" b="1" dirty="0" smtClean="0"/>
            </a:br>
            <a:r>
              <a:rPr lang="pl-PL" sz="1800" dirty="0" smtClean="0"/>
              <a:t>(</a:t>
            </a:r>
            <a:r>
              <a:rPr lang="pl-PL" sz="1800" dirty="0" err="1" smtClean="0"/>
              <a:t>directive</a:t>
            </a:r>
            <a:r>
              <a:rPr lang="pl-PL" sz="1800" dirty="0" smtClean="0"/>
              <a:t> 2011/35/EU </a:t>
            </a:r>
            <a:r>
              <a:rPr lang="pl-PL" sz="1800" dirty="0" err="1" smtClean="0"/>
              <a:t>concering</a:t>
            </a:r>
            <a:r>
              <a:rPr lang="pl-PL" sz="1800" dirty="0" smtClean="0"/>
              <a:t> </a:t>
            </a:r>
            <a:r>
              <a:rPr lang="pl-PL" sz="1800" dirty="0" err="1" smtClean="0"/>
              <a:t>mergers</a:t>
            </a:r>
            <a:r>
              <a:rPr lang="pl-PL" sz="1800" dirty="0" smtClean="0"/>
              <a:t> of public </a:t>
            </a:r>
            <a:r>
              <a:rPr lang="pl-PL" sz="1800" dirty="0" err="1" smtClean="0"/>
              <a:t>limited</a:t>
            </a:r>
            <a:r>
              <a:rPr lang="pl-PL" sz="1800" dirty="0" smtClean="0"/>
              <a:t> </a:t>
            </a:r>
            <a:r>
              <a:rPr lang="pl-PL" sz="1800" dirty="0" err="1" smtClean="0"/>
              <a:t>liability</a:t>
            </a:r>
            <a:r>
              <a:rPr lang="pl-PL" sz="1800" dirty="0" smtClean="0"/>
              <a:t> </a:t>
            </a:r>
            <a:r>
              <a:rPr lang="pl-PL" sz="1800" dirty="0" err="1" smtClean="0"/>
              <a:t>companies</a:t>
            </a:r>
            <a:r>
              <a:rPr lang="pl-PL" sz="1800" dirty="0" smtClean="0"/>
              <a:t>)</a:t>
            </a:r>
            <a:endParaRPr lang="pl-PL" sz="1800" b="1"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23</a:t>
            </a:fld>
            <a:endParaRPr lang="pl-PL"/>
          </a:p>
        </p:txBody>
      </p:sp>
      <p:graphicFrame>
        <p:nvGraphicFramePr>
          <p:cNvPr id="7" name="Symbol zastępczy zawartości 6"/>
          <p:cNvGraphicFramePr>
            <a:graphicFrameLocks noGrp="1"/>
          </p:cNvGraphicFramePr>
          <p:nvPr>
            <p:ph sz="quarter" idx="1"/>
            <p:extLst>
              <p:ext uri="{D42A27DB-BD31-4B8C-83A1-F6EECF244321}">
                <p14:modId xmlns:p14="http://schemas.microsoft.com/office/powerpoint/2010/main" val="144153630"/>
              </p:ext>
            </p:extLst>
          </p:nvPr>
        </p:nvGraphicFramePr>
        <p:xfrm>
          <a:off x="457200" y="1219200"/>
          <a:ext cx="8229600" cy="4693920"/>
        </p:xfrm>
        <a:graphic>
          <a:graphicData uri="http://schemas.openxmlformats.org/drawingml/2006/table">
            <a:tbl>
              <a:tblPr firstRow="1" bandRow="1">
                <a:tableStyleId>{5C22544A-7EE6-4342-B048-85BDC9FD1C3A}</a:tableStyleId>
              </a:tblPr>
              <a:tblGrid>
                <a:gridCol w="3826768"/>
                <a:gridCol w="4402832"/>
              </a:tblGrid>
              <a:tr h="370840">
                <a:tc>
                  <a:txBody>
                    <a:bodyPr/>
                    <a:lstStyle/>
                    <a:p>
                      <a:r>
                        <a:rPr lang="pl-PL" sz="2000" i="1" dirty="0" smtClean="0">
                          <a:solidFill>
                            <a:schemeClr val="tx1"/>
                          </a:solidFill>
                        </a:rPr>
                        <a:t>draft </a:t>
                      </a:r>
                      <a:r>
                        <a:rPr lang="pl-PL" sz="2000" i="1" dirty="0" err="1" smtClean="0">
                          <a:solidFill>
                            <a:schemeClr val="tx1"/>
                          </a:solidFill>
                        </a:rPr>
                        <a:t>terms</a:t>
                      </a:r>
                      <a:r>
                        <a:rPr lang="pl-PL" sz="2000" i="1" dirty="0" smtClean="0">
                          <a:solidFill>
                            <a:schemeClr val="tx1"/>
                          </a:solidFill>
                        </a:rPr>
                        <a:t> of </a:t>
                      </a:r>
                      <a:r>
                        <a:rPr lang="pl-PL" sz="2000" i="1" dirty="0" err="1" smtClean="0">
                          <a:solidFill>
                            <a:schemeClr val="tx1"/>
                          </a:solidFill>
                        </a:rPr>
                        <a:t>merger</a:t>
                      </a:r>
                      <a:endParaRPr lang="pl-PL" sz="2000" i="1" dirty="0" smtClean="0">
                        <a:solidFill>
                          <a:schemeClr val="tx1"/>
                        </a:solidFill>
                      </a:endParaRPr>
                    </a:p>
                    <a:p>
                      <a:endParaRPr lang="pl-PL" sz="2000" i="1" dirty="0" smtClean="0">
                        <a:solidFill>
                          <a:schemeClr val="tx1"/>
                        </a:solidFill>
                      </a:endParaRPr>
                    </a:p>
                    <a:p>
                      <a:r>
                        <a:rPr lang="pl-PL" sz="2000" b="0" i="1" dirty="0" smtClean="0">
                          <a:solidFill>
                            <a:schemeClr val="tx1"/>
                          </a:solidFill>
                        </a:rPr>
                        <a:t>to </a:t>
                      </a:r>
                      <a:r>
                        <a:rPr lang="pl-PL" sz="2000" b="0" i="1" dirty="0" err="1" smtClean="0">
                          <a:solidFill>
                            <a:schemeClr val="tx1"/>
                          </a:solidFill>
                        </a:rPr>
                        <a:t>draw</a:t>
                      </a:r>
                      <a:r>
                        <a:rPr lang="pl-PL" sz="2000" b="0" i="1" dirty="0" smtClean="0">
                          <a:solidFill>
                            <a:schemeClr val="tx1"/>
                          </a:solidFill>
                        </a:rPr>
                        <a:t> </a:t>
                      </a:r>
                      <a:r>
                        <a:rPr lang="pl-PL" sz="2000" b="0" i="1" dirty="0" err="1" smtClean="0">
                          <a:solidFill>
                            <a:schemeClr val="tx1"/>
                          </a:solidFill>
                        </a:rPr>
                        <a:t>up</a:t>
                      </a:r>
                      <a:r>
                        <a:rPr lang="pl-PL" sz="2000" b="0" i="1" dirty="0" smtClean="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projekt warunków łączenia (plan połączenia)</a:t>
                      </a:r>
                    </a:p>
                    <a:p>
                      <a:r>
                        <a:rPr lang="pl-PL" sz="2000" b="0" i="1" dirty="0" smtClean="0">
                          <a:solidFill>
                            <a:schemeClr val="tx1"/>
                          </a:solidFill>
                        </a:rPr>
                        <a:t>- sporządzić ~</a:t>
                      </a:r>
                      <a:endParaRPr lang="pl-PL" sz="2000" b="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000" i="1" dirty="0" err="1" smtClean="0">
                          <a:solidFill>
                            <a:schemeClr val="tx1"/>
                          </a:solidFill>
                        </a:rPr>
                        <a:t>common</a:t>
                      </a:r>
                      <a:r>
                        <a:rPr lang="pl-PL" sz="2000" i="1" dirty="0" smtClean="0">
                          <a:solidFill>
                            <a:schemeClr val="tx1"/>
                          </a:solidFill>
                        </a:rPr>
                        <a:t> draft </a:t>
                      </a:r>
                      <a:r>
                        <a:rPr lang="pl-PL" sz="2000" i="1" dirty="0" err="1" smtClean="0">
                          <a:solidFill>
                            <a:schemeClr val="tx1"/>
                          </a:solidFill>
                        </a:rPr>
                        <a:t>terms</a:t>
                      </a:r>
                      <a:r>
                        <a:rPr lang="pl-PL" sz="2000" i="1" dirty="0" smtClean="0">
                          <a:solidFill>
                            <a:schemeClr val="tx1"/>
                          </a:solidFill>
                        </a:rPr>
                        <a:t> of cross-</a:t>
                      </a:r>
                      <a:r>
                        <a:rPr lang="pl-PL" sz="2000" i="1" dirty="0" err="1" smtClean="0">
                          <a:solidFill>
                            <a:schemeClr val="tx1"/>
                          </a:solidFill>
                        </a:rPr>
                        <a:t>border</a:t>
                      </a:r>
                      <a:r>
                        <a:rPr lang="pl-PL" sz="2000" i="1" dirty="0" smtClean="0">
                          <a:solidFill>
                            <a:schemeClr val="tx1"/>
                          </a:solidFill>
                        </a:rPr>
                        <a:t> </a:t>
                      </a:r>
                      <a:r>
                        <a:rPr lang="pl-PL" sz="2000" i="1" dirty="0" err="1" smtClean="0">
                          <a:solidFill>
                            <a:schemeClr val="tx1"/>
                          </a:solidFill>
                        </a:rPr>
                        <a:t>merger</a:t>
                      </a:r>
                      <a:endParaRPr lang="pl-PL" sz="2000" i="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wspólny plan połączenia transgranicznego</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share</a:t>
                      </a:r>
                      <a:r>
                        <a:rPr lang="pl-PL" sz="2000" i="1" dirty="0" smtClean="0">
                          <a:solidFill>
                            <a:schemeClr val="tx1"/>
                          </a:solidFill>
                        </a:rPr>
                        <a:t> exchange ratio</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stosunek wymiany akcji</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valuation</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wycena</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cash</a:t>
                      </a:r>
                      <a:r>
                        <a:rPr lang="pl-PL" sz="2000" i="1" dirty="0" smtClean="0">
                          <a:solidFill>
                            <a:schemeClr val="tx1"/>
                          </a:solidFill>
                        </a:rPr>
                        <a:t> </a:t>
                      </a:r>
                      <a:r>
                        <a:rPr lang="pl-PL" sz="2000" i="1" dirty="0" err="1" smtClean="0">
                          <a:solidFill>
                            <a:schemeClr val="tx1"/>
                          </a:solidFill>
                        </a:rPr>
                        <a:t>payments</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2000" i="1" dirty="0" smtClean="0">
                          <a:solidFill>
                            <a:schemeClr val="tx1"/>
                          </a:solidFill>
                        </a:rPr>
                        <a:t>dopłaty w gotówce</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approval</a:t>
                      </a:r>
                      <a:r>
                        <a:rPr lang="pl-PL" sz="2000" i="1" baseline="0" dirty="0" smtClean="0">
                          <a:solidFill>
                            <a:schemeClr val="tx1"/>
                          </a:solidFill>
                        </a:rPr>
                        <a:t> of the </a:t>
                      </a:r>
                      <a:r>
                        <a:rPr lang="pl-PL" sz="2000" i="1" baseline="0" dirty="0" err="1" smtClean="0">
                          <a:solidFill>
                            <a:schemeClr val="tx1"/>
                          </a:solidFill>
                        </a:rPr>
                        <a:t>general</a:t>
                      </a:r>
                      <a:r>
                        <a:rPr lang="pl-PL" sz="2000" i="1" baseline="0" dirty="0" smtClean="0">
                          <a:solidFill>
                            <a:schemeClr val="tx1"/>
                          </a:solidFill>
                        </a:rPr>
                        <a:t> </a:t>
                      </a:r>
                      <a:r>
                        <a:rPr lang="pl-PL" sz="2000" i="1" baseline="0" dirty="0" err="1" smtClean="0">
                          <a:solidFill>
                            <a:schemeClr val="tx1"/>
                          </a:solidFill>
                        </a:rPr>
                        <a:t>meeting</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zatwierdzenie przez walne zgromadzenie</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smtClean="0">
                          <a:solidFill>
                            <a:schemeClr val="tx1"/>
                          </a:solidFill>
                        </a:rPr>
                        <a:t>Independent </a:t>
                      </a:r>
                      <a:r>
                        <a:rPr lang="pl-PL" sz="2000" i="1" dirty="0" err="1" smtClean="0">
                          <a:solidFill>
                            <a:schemeClr val="tx1"/>
                          </a:solidFill>
                        </a:rPr>
                        <a:t>expert’s</a:t>
                      </a:r>
                      <a:r>
                        <a:rPr lang="pl-PL" sz="2000" i="1" dirty="0" smtClean="0">
                          <a:solidFill>
                            <a:schemeClr val="tx1"/>
                          </a:solidFill>
                        </a:rPr>
                        <a:t> report on the </a:t>
                      </a:r>
                      <a:r>
                        <a:rPr lang="pl-PL" sz="2000" i="1" dirty="0" err="1" smtClean="0">
                          <a:solidFill>
                            <a:schemeClr val="tx1"/>
                          </a:solidFill>
                        </a:rPr>
                        <a:t>occasion</a:t>
                      </a:r>
                      <a:r>
                        <a:rPr lang="pl-PL" sz="2000" i="1" dirty="0" smtClean="0">
                          <a:solidFill>
                            <a:schemeClr val="tx1"/>
                          </a:solidFill>
                        </a:rPr>
                        <a:t> of </a:t>
                      </a:r>
                      <a:r>
                        <a:rPr lang="pl-PL" sz="2000" i="1" dirty="0" err="1" smtClean="0">
                          <a:solidFill>
                            <a:schemeClr val="tx1"/>
                          </a:solidFill>
                        </a:rPr>
                        <a:t>merger</a:t>
                      </a:r>
                      <a:r>
                        <a:rPr lang="pl-PL" sz="2000" i="1" dirty="0" smtClean="0">
                          <a:solidFill>
                            <a:schemeClr val="tx1"/>
                          </a:solidFill>
                        </a:rPr>
                        <a:t> </a:t>
                      </a:r>
                      <a:r>
                        <a:rPr lang="pl-PL" sz="2000" i="1" dirty="0" err="1" smtClean="0">
                          <a:solidFill>
                            <a:schemeClr val="tx1"/>
                          </a:solidFill>
                        </a:rPr>
                        <a:t>or</a:t>
                      </a:r>
                      <a:r>
                        <a:rPr lang="pl-PL" sz="2000" i="1" dirty="0" smtClean="0">
                          <a:solidFill>
                            <a:schemeClr val="tx1"/>
                          </a:solidFill>
                        </a:rPr>
                        <a:t> </a:t>
                      </a:r>
                      <a:r>
                        <a:rPr lang="pl-PL" sz="2000" i="1" dirty="0" err="1" smtClean="0">
                          <a:solidFill>
                            <a:schemeClr val="tx1"/>
                          </a:solidFill>
                        </a:rPr>
                        <a:t>division</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sprawozdanie niezależnego biegłego w</a:t>
                      </a:r>
                      <a:r>
                        <a:rPr lang="pl-PL" sz="2000" i="1" baseline="0" dirty="0" smtClean="0">
                          <a:solidFill>
                            <a:schemeClr val="tx1"/>
                          </a:solidFill>
                        </a:rPr>
                        <a:t> przypadku łączenia lub podziału spółek</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sz="2000" i="1" dirty="0" err="1" smtClean="0">
                          <a:solidFill>
                            <a:schemeClr val="tx1"/>
                          </a:solidFill>
                        </a:rPr>
                        <a:t>nullity</a:t>
                      </a:r>
                      <a:r>
                        <a:rPr lang="pl-PL" sz="2000" i="1" dirty="0" smtClean="0">
                          <a:solidFill>
                            <a:schemeClr val="tx1"/>
                          </a:solidFill>
                        </a:rPr>
                        <a:t> of a</a:t>
                      </a:r>
                      <a:r>
                        <a:rPr lang="pl-PL" sz="2000" i="1" baseline="0" dirty="0" smtClean="0">
                          <a:solidFill>
                            <a:schemeClr val="tx1"/>
                          </a:solidFill>
                        </a:rPr>
                        <a:t> </a:t>
                      </a:r>
                      <a:r>
                        <a:rPr lang="pl-PL" sz="2000" i="1" baseline="0" dirty="0" err="1" smtClean="0">
                          <a:solidFill>
                            <a:schemeClr val="tx1"/>
                          </a:solidFill>
                        </a:rPr>
                        <a:t>merger</a:t>
                      </a:r>
                      <a:endParaRPr lang="pl-PL" sz="2000" i="1" baseline="0" dirty="0" smtClean="0">
                        <a:solidFill>
                          <a:schemeClr val="tx1"/>
                        </a:solidFill>
                      </a:endParaRPr>
                    </a:p>
                    <a:p>
                      <a:r>
                        <a:rPr lang="pl-PL" sz="2000" i="1" baseline="0" dirty="0" err="1" smtClean="0">
                          <a:solidFill>
                            <a:schemeClr val="tx1"/>
                          </a:solidFill>
                        </a:rPr>
                        <a:t>nullification</a:t>
                      </a:r>
                      <a:r>
                        <a:rPr lang="pl-PL" sz="2000" i="1" baseline="0" dirty="0" smtClean="0">
                          <a:solidFill>
                            <a:schemeClr val="tx1"/>
                          </a:solidFill>
                        </a:rPr>
                        <a:t> </a:t>
                      </a:r>
                      <a:r>
                        <a:rPr lang="pl-PL" sz="2000" i="1" baseline="0" dirty="0" err="1" smtClean="0">
                          <a:solidFill>
                            <a:schemeClr val="tx1"/>
                          </a:solidFill>
                        </a:rPr>
                        <a:t>proceedings</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2000" i="1" dirty="0" smtClean="0">
                          <a:solidFill>
                            <a:schemeClr val="tx1"/>
                          </a:solidFill>
                        </a:rPr>
                        <a:t>nieważność łączenia</a:t>
                      </a:r>
                    </a:p>
                    <a:p>
                      <a:r>
                        <a:rPr lang="pl-PL" sz="2000" i="1" dirty="0" smtClean="0">
                          <a:solidFill>
                            <a:schemeClr val="tx1"/>
                          </a:solidFill>
                        </a:rPr>
                        <a:t>postępowanie w sprawie unieważnienia</a:t>
                      </a:r>
                      <a:endParaRPr lang="pl-PL" sz="20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8575795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EU </a:t>
            </a:r>
            <a:r>
              <a:rPr lang="pl-PL" b="1" dirty="0" err="1" smtClean="0"/>
              <a:t>terminology</a:t>
            </a:r>
            <a:r>
              <a:rPr lang="pl-PL" b="1" dirty="0" smtClean="0"/>
              <a:t>: </a:t>
            </a:r>
            <a:r>
              <a:rPr lang="pl-PL" b="1" dirty="0" err="1" smtClean="0"/>
              <a:t>division</a:t>
            </a:r>
            <a:r>
              <a:rPr lang="pl-PL" b="1" dirty="0" smtClean="0"/>
              <a:t> &amp; </a:t>
            </a:r>
            <a:r>
              <a:rPr lang="pl-PL" b="1" dirty="0" err="1" smtClean="0"/>
              <a:t>takeover</a:t>
            </a:r>
            <a:endParaRPr lang="pl-PL" b="1"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24</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3271202235"/>
              </p:ext>
            </p:extLst>
          </p:nvPr>
        </p:nvGraphicFramePr>
        <p:xfrm>
          <a:off x="457200" y="1219200"/>
          <a:ext cx="8229600" cy="4157608"/>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pl-PL" b="0" dirty="0" err="1" smtClean="0">
                          <a:solidFill>
                            <a:schemeClr val="tx1"/>
                          </a:solidFill>
                        </a:rPr>
                        <a:t>division</a:t>
                      </a:r>
                      <a:endParaRPr lang="pl-PL"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b="0" dirty="0" smtClean="0">
                          <a:solidFill>
                            <a:schemeClr val="tx1"/>
                          </a:solidFill>
                        </a:rPr>
                        <a:t>podział</a:t>
                      </a:r>
                      <a:endParaRPr lang="pl-PL"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b="1" dirty="0" err="1" smtClean="0">
                          <a:solidFill>
                            <a:schemeClr val="tx1"/>
                          </a:solidFill>
                        </a:rPr>
                        <a:t>division</a:t>
                      </a:r>
                      <a:r>
                        <a:rPr lang="pl-PL" b="1" dirty="0" smtClean="0">
                          <a:solidFill>
                            <a:schemeClr val="tx1"/>
                          </a:solidFill>
                        </a:rPr>
                        <a:t> by </a:t>
                      </a:r>
                      <a:r>
                        <a:rPr lang="pl-PL" b="1" dirty="0" err="1" smtClean="0">
                          <a:solidFill>
                            <a:schemeClr val="tx1"/>
                          </a:solidFill>
                        </a:rPr>
                        <a:t>acquisition</a:t>
                      </a:r>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podział przez przejęcie</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b="1" dirty="0" err="1" smtClean="0">
                          <a:solidFill>
                            <a:schemeClr val="tx1"/>
                          </a:solidFill>
                        </a:rPr>
                        <a:t>partial</a:t>
                      </a:r>
                      <a:r>
                        <a:rPr lang="pl-PL" b="1" dirty="0" smtClean="0">
                          <a:solidFill>
                            <a:schemeClr val="tx1"/>
                          </a:solidFill>
                        </a:rPr>
                        <a:t> </a:t>
                      </a:r>
                      <a:r>
                        <a:rPr lang="pl-PL" b="1" dirty="0" err="1" smtClean="0">
                          <a:solidFill>
                            <a:schemeClr val="tx1"/>
                          </a:solidFill>
                        </a:rPr>
                        <a:t>division</a:t>
                      </a:r>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podział przez wydzielenie</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9208">
                <a:tc>
                  <a:txBody>
                    <a:bodyPr/>
                    <a:lstStyle/>
                    <a:p>
                      <a:r>
                        <a:rPr lang="pl-PL" b="1" dirty="0" smtClean="0">
                          <a:solidFill>
                            <a:schemeClr val="tx1"/>
                          </a:solidFill>
                        </a:rPr>
                        <a:t>transfer of </a:t>
                      </a:r>
                      <a:r>
                        <a:rPr lang="pl-PL" b="1" dirty="0" err="1" smtClean="0">
                          <a:solidFill>
                            <a:schemeClr val="tx1"/>
                          </a:solidFill>
                        </a:rPr>
                        <a:t>assets</a:t>
                      </a:r>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wniesienie aktywów</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b="1" dirty="0" smtClean="0">
                          <a:solidFill>
                            <a:schemeClr val="tx1"/>
                          </a:solidFill>
                        </a:rPr>
                        <a:t>exchange of </a:t>
                      </a:r>
                      <a:r>
                        <a:rPr lang="pl-PL" b="1" dirty="0" err="1" smtClean="0">
                          <a:solidFill>
                            <a:schemeClr val="tx1"/>
                          </a:solidFill>
                        </a:rPr>
                        <a:t>shares</a:t>
                      </a:r>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wymiana udziałów</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err="1" smtClean="0">
                          <a:solidFill>
                            <a:schemeClr val="tx1"/>
                          </a:solidFill>
                        </a:rPr>
                        <a:t>transferring</a:t>
                      </a:r>
                      <a:r>
                        <a:rPr lang="pl-PL" dirty="0" smtClean="0">
                          <a:solidFill>
                            <a:schemeClr val="tx1"/>
                          </a:solidFill>
                        </a:rPr>
                        <a:t> </a:t>
                      </a:r>
                      <a:r>
                        <a:rPr lang="pl-PL" dirty="0" err="1" smtClean="0">
                          <a:solidFill>
                            <a:schemeClr val="tx1"/>
                          </a:solidFill>
                        </a:rPr>
                        <a:t>company</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spółka przekazująca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err="1" smtClean="0">
                          <a:solidFill>
                            <a:schemeClr val="tx1"/>
                          </a:solidFill>
                        </a:rPr>
                        <a:t>receiving</a:t>
                      </a:r>
                      <a:r>
                        <a:rPr lang="pl-PL" dirty="0" smtClean="0">
                          <a:solidFill>
                            <a:schemeClr val="tx1"/>
                          </a:solidFill>
                        </a:rPr>
                        <a:t> </a:t>
                      </a:r>
                      <a:r>
                        <a:rPr lang="pl-PL" dirty="0" err="1" smtClean="0">
                          <a:solidFill>
                            <a:schemeClr val="tx1"/>
                          </a:solidFill>
                        </a:rPr>
                        <a:t>company</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spółka przejmująca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b="1" dirty="0" err="1" smtClean="0">
                          <a:solidFill>
                            <a:schemeClr val="tx1"/>
                          </a:solidFill>
                        </a:rPr>
                        <a:t>takeover</a:t>
                      </a:r>
                      <a:r>
                        <a:rPr lang="pl-PL" b="1" dirty="0" smtClean="0">
                          <a:solidFill>
                            <a:schemeClr val="tx1"/>
                          </a:solidFill>
                        </a:rPr>
                        <a:t> bid</a:t>
                      </a:r>
                      <a:endParaRPr lang="pl-PL"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dirty="0" smtClean="0">
                          <a:solidFill>
                            <a:schemeClr val="tx1"/>
                          </a:solidFill>
                        </a:rPr>
                        <a:t>oferta przejęcia</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err="1" smtClean="0">
                          <a:solidFill>
                            <a:schemeClr val="tx1"/>
                          </a:solidFill>
                        </a:rPr>
                        <a:t>offeree</a:t>
                      </a:r>
                      <a:r>
                        <a:rPr lang="pl-PL" dirty="0" smtClean="0">
                          <a:solidFill>
                            <a:schemeClr val="tx1"/>
                          </a:solidFill>
                        </a:rPr>
                        <a:t> </a:t>
                      </a:r>
                      <a:r>
                        <a:rPr lang="pl-PL" dirty="0" err="1" smtClean="0">
                          <a:solidFill>
                            <a:schemeClr val="tx1"/>
                          </a:solidFill>
                        </a:rPr>
                        <a:t>company</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spółka będąca przedmiotem oferty</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err="1" smtClean="0">
                          <a:solidFill>
                            <a:schemeClr val="tx1"/>
                          </a:solidFill>
                        </a:rPr>
                        <a:t>offeror</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oferent</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pl-PL" dirty="0" err="1" smtClean="0">
                          <a:solidFill>
                            <a:schemeClr val="tx1"/>
                          </a:solidFill>
                        </a:rPr>
                        <a:t>persons</a:t>
                      </a:r>
                      <a:r>
                        <a:rPr lang="pl-PL" dirty="0" smtClean="0">
                          <a:solidFill>
                            <a:schemeClr val="tx1"/>
                          </a:solidFill>
                        </a:rPr>
                        <a:t> </a:t>
                      </a:r>
                      <a:r>
                        <a:rPr lang="pl-PL" dirty="0" err="1" smtClean="0">
                          <a:solidFill>
                            <a:schemeClr val="tx1"/>
                          </a:solidFill>
                        </a:rPr>
                        <a:t>acting</a:t>
                      </a:r>
                      <a:r>
                        <a:rPr lang="pl-PL" dirty="0" smtClean="0">
                          <a:solidFill>
                            <a:schemeClr val="tx1"/>
                          </a:solidFill>
                        </a:rPr>
                        <a:t> in </a:t>
                      </a:r>
                      <a:r>
                        <a:rPr lang="pl-PL" dirty="0" err="1" smtClean="0">
                          <a:solidFill>
                            <a:schemeClr val="tx1"/>
                          </a:solidFill>
                        </a:rPr>
                        <a:t>concert</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osoby</a:t>
                      </a:r>
                      <a:r>
                        <a:rPr lang="pl-PL" baseline="0" dirty="0" smtClean="0">
                          <a:solidFill>
                            <a:schemeClr val="tx1"/>
                          </a:solidFill>
                        </a:rPr>
                        <a:t> działające w porozumieniu</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9399147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t>UK</a:t>
            </a:r>
            <a:r>
              <a:rPr lang="pl-PL" dirty="0" smtClean="0"/>
              <a:t>: </a:t>
            </a:r>
            <a:r>
              <a:rPr lang="pl-PL" dirty="0" err="1"/>
              <a:t>A</a:t>
            </a:r>
            <a:r>
              <a:rPr lang="pl-PL" dirty="0" err="1" smtClean="0"/>
              <a:t>rrangements</a:t>
            </a:r>
            <a:r>
              <a:rPr lang="pl-PL" dirty="0" smtClean="0"/>
              <a:t> and </a:t>
            </a:r>
            <a:r>
              <a:rPr lang="pl-PL" dirty="0" err="1" smtClean="0"/>
              <a:t>reconstructions</a:t>
            </a:r>
            <a:r>
              <a:rPr lang="pl-PL" dirty="0" smtClean="0"/>
              <a:t> (Part 26 CA)</a:t>
            </a:r>
            <a:endParaRPr lang="pl-PL" dirty="0"/>
          </a:p>
        </p:txBody>
      </p:sp>
      <p:sp>
        <p:nvSpPr>
          <p:cNvPr id="3" name="Symbol zastępczy zawartości 2"/>
          <p:cNvSpPr>
            <a:spLocks noGrp="1"/>
          </p:cNvSpPr>
          <p:nvPr>
            <p:ph idx="1"/>
          </p:nvPr>
        </p:nvSpPr>
        <p:spPr/>
        <p:txBody>
          <a:bodyPr/>
          <a:lstStyle/>
          <a:p>
            <a:r>
              <a:rPr lang="pl-PL" b="1" dirty="0" err="1" smtClean="0"/>
              <a:t>Scheme</a:t>
            </a:r>
            <a:r>
              <a:rPr lang="pl-PL" b="1" dirty="0" smtClean="0"/>
              <a:t> of </a:t>
            </a:r>
            <a:r>
              <a:rPr lang="pl-PL" b="1" dirty="0" err="1" smtClean="0"/>
              <a:t>arrangement</a:t>
            </a:r>
            <a:r>
              <a:rPr lang="pl-PL" b="1" dirty="0" smtClean="0"/>
              <a:t> </a:t>
            </a:r>
            <a:r>
              <a:rPr lang="pl-PL" dirty="0" smtClean="0"/>
              <a:t>(</a:t>
            </a:r>
            <a:r>
              <a:rPr lang="pl-PL" dirty="0" err="1" smtClean="0"/>
              <a:t>Insolvency</a:t>
            </a:r>
            <a:r>
              <a:rPr lang="pl-PL" dirty="0" smtClean="0"/>
              <a:t> </a:t>
            </a:r>
            <a:r>
              <a:rPr lang="pl-PL" dirty="0" err="1" smtClean="0"/>
              <a:t>Act</a:t>
            </a:r>
            <a:r>
              <a:rPr lang="pl-PL" dirty="0" smtClean="0"/>
              <a:t>)</a:t>
            </a:r>
          </a:p>
          <a:p>
            <a:endParaRPr lang="pl-PL" dirty="0" smtClean="0"/>
          </a:p>
          <a:p>
            <a:r>
              <a:rPr lang="pl-PL" b="1" dirty="0" err="1" smtClean="0"/>
              <a:t>Arrangements</a:t>
            </a:r>
            <a:r>
              <a:rPr lang="pl-PL" b="1" dirty="0" smtClean="0"/>
              <a:t>, </a:t>
            </a:r>
            <a:r>
              <a:rPr lang="pl-PL" b="1" dirty="0" err="1" smtClean="0"/>
              <a:t>reconstructions</a:t>
            </a:r>
            <a:r>
              <a:rPr lang="pl-PL" b="1" dirty="0" smtClean="0"/>
              <a:t>, </a:t>
            </a:r>
            <a:r>
              <a:rPr lang="pl-PL" b="1" dirty="0" err="1" smtClean="0"/>
              <a:t>mergers</a:t>
            </a:r>
            <a:r>
              <a:rPr lang="pl-PL" b="1" dirty="0" smtClean="0"/>
              <a:t> (</a:t>
            </a:r>
            <a:r>
              <a:rPr lang="pl-PL" b="1" dirty="0" err="1" smtClean="0"/>
              <a:t>amalgamations</a:t>
            </a:r>
            <a:r>
              <a:rPr lang="pl-PL" b="1" dirty="0" smtClean="0"/>
              <a:t>) </a:t>
            </a:r>
            <a:r>
              <a:rPr lang="pl-PL" b="1" dirty="0" err="1" smtClean="0"/>
              <a:t>or</a:t>
            </a:r>
            <a:r>
              <a:rPr lang="pl-PL" b="1" dirty="0" smtClean="0"/>
              <a:t> </a:t>
            </a:r>
            <a:r>
              <a:rPr lang="pl-PL" b="1" dirty="0" err="1" smtClean="0"/>
              <a:t>divisions</a:t>
            </a:r>
            <a:r>
              <a:rPr lang="pl-PL" b="1" dirty="0" smtClean="0"/>
              <a:t> </a:t>
            </a:r>
            <a:r>
              <a:rPr lang="pl-PL" dirty="0" smtClean="0"/>
              <a:t>(</a:t>
            </a:r>
            <a:r>
              <a:rPr lang="pl-PL" dirty="0" err="1" smtClean="0"/>
              <a:t>Companies</a:t>
            </a:r>
            <a:r>
              <a:rPr lang="pl-PL" dirty="0" smtClean="0"/>
              <a:t> </a:t>
            </a:r>
            <a:r>
              <a:rPr lang="pl-PL" dirty="0" err="1" smtClean="0"/>
              <a:t>Act</a:t>
            </a:r>
            <a:r>
              <a:rPr lang="pl-PL" dirty="0" smtClean="0"/>
              <a:t>)</a:t>
            </a:r>
          </a:p>
          <a:p>
            <a:endParaRPr lang="pl-PL" dirty="0" smtClean="0"/>
          </a:p>
          <a:p>
            <a:r>
              <a:rPr lang="pl-PL" b="1" dirty="0" err="1" smtClean="0"/>
              <a:t>Takeover</a:t>
            </a:r>
            <a:r>
              <a:rPr lang="pl-PL" dirty="0" smtClean="0"/>
              <a:t> (The Panel on </a:t>
            </a:r>
            <a:r>
              <a:rPr lang="pl-PL" dirty="0" err="1" smtClean="0"/>
              <a:t>Takeovers</a:t>
            </a:r>
            <a:r>
              <a:rPr lang="pl-PL" dirty="0" smtClean="0"/>
              <a:t> and </a:t>
            </a:r>
            <a:r>
              <a:rPr lang="pl-PL" dirty="0" err="1" smtClean="0"/>
              <a:t>Mergers</a:t>
            </a:r>
            <a:r>
              <a:rPr lang="pl-PL" dirty="0" smtClean="0"/>
              <a:t>)</a:t>
            </a:r>
          </a:p>
          <a:p>
            <a:endParaRPr lang="pl-PL"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25</a:t>
            </a:fld>
            <a:endParaRPr lang="pl-PL"/>
          </a:p>
        </p:txBody>
      </p:sp>
    </p:spTree>
    <p:extLst>
      <p:ext uri="{BB962C8B-B14F-4D97-AF65-F5344CB8AC3E}">
        <p14:creationId xmlns:p14="http://schemas.microsoft.com/office/powerpoint/2010/main" val="2630042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UK: </a:t>
            </a:r>
            <a:r>
              <a:rPr lang="pl-PL" dirty="0" err="1" smtClean="0"/>
              <a:t>Mergers</a:t>
            </a:r>
            <a:r>
              <a:rPr lang="pl-PL" dirty="0" smtClean="0"/>
              <a:t> (public </a:t>
            </a:r>
            <a:r>
              <a:rPr lang="pl-PL" dirty="0" err="1" smtClean="0"/>
              <a:t>companies</a:t>
            </a:r>
            <a:r>
              <a:rPr lang="pl-PL" dirty="0" smtClean="0"/>
              <a:t>)</a:t>
            </a:r>
            <a:endParaRPr lang="pl-PL" dirty="0"/>
          </a:p>
        </p:txBody>
      </p:sp>
      <p:sp>
        <p:nvSpPr>
          <p:cNvPr id="3" name="Symbol zastępczy zawartości 2"/>
          <p:cNvSpPr>
            <a:spLocks noGrp="1"/>
          </p:cNvSpPr>
          <p:nvPr>
            <p:ph idx="1"/>
          </p:nvPr>
        </p:nvSpPr>
        <p:spPr>
          <a:xfrm>
            <a:off x="0" y="1484784"/>
            <a:ext cx="9144000" cy="5256584"/>
          </a:xfrm>
        </p:spPr>
        <p:txBody>
          <a:bodyPr>
            <a:normAutofit lnSpcReduction="10000"/>
          </a:bodyPr>
          <a:lstStyle/>
          <a:p>
            <a:pPr lvl="1">
              <a:buNone/>
            </a:pPr>
            <a:r>
              <a:rPr lang="pl-PL" sz="2200" b="1" i="1" dirty="0" err="1" smtClean="0">
                <a:solidFill>
                  <a:srgbClr val="0070C0"/>
                </a:solidFill>
              </a:rPr>
              <a:t>Merger</a:t>
            </a:r>
            <a:r>
              <a:rPr lang="pl-PL" sz="2200" b="1" i="1" dirty="0" smtClean="0">
                <a:solidFill>
                  <a:srgbClr val="0070C0"/>
                </a:solidFill>
              </a:rPr>
              <a:t> </a:t>
            </a:r>
            <a:r>
              <a:rPr lang="pl-PL" sz="2200" b="1" i="1" dirty="0">
                <a:solidFill>
                  <a:srgbClr val="0070C0"/>
                </a:solidFill>
              </a:rPr>
              <a:t>by </a:t>
            </a:r>
            <a:r>
              <a:rPr lang="pl-PL" sz="2200" b="1" i="1" dirty="0" err="1">
                <a:solidFill>
                  <a:srgbClr val="0070C0"/>
                </a:solidFill>
              </a:rPr>
              <a:t>absorption</a:t>
            </a:r>
            <a:r>
              <a:rPr lang="pl-PL" sz="2200" b="1" i="1" dirty="0">
                <a:solidFill>
                  <a:srgbClr val="0070C0"/>
                </a:solidFill>
              </a:rPr>
              <a:t> </a:t>
            </a:r>
            <a:r>
              <a:rPr lang="pl-PL" sz="2200" b="1" i="1" dirty="0">
                <a:sym typeface="Wingdings" panose="05000000000000000000" pitchFamily="2" charset="2"/>
              </a:rPr>
              <a:t> łączenie się przez przejęcie</a:t>
            </a:r>
            <a:endParaRPr lang="pl-PL" sz="2200" b="1" i="1" dirty="0"/>
          </a:p>
          <a:p>
            <a:pPr lvl="2">
              <a:buNone/>
            </a:pPr>
            <a:r>
              <a:rPr lang="pl-PL" sz="1900" b="1" i="1" dirty="0" err="1"/>
              <a:t>Transferor</a:t>
            </a:r>
            <a:r>
              <a:rPr lang="pl-PL" sz="1900" b="1" i="1" dirty="0"/>
              <a:t> </a:t>
            </a:r>
            <a:r>
              <a:rPr lang="pl-PL" sz="1900" b="1" i="1" dirty="0" err="1"/>
              <a:t>company</a:t>
            </a:r>
            <a:r>
              <a:rPr lang="pl-PL" sz="1900" b="1" i="1" dirty="0"/>
              <a:t> </a:t>
            </a:r>
            <a:r>
              <a:rPr lang="pl-PL" sz="1900" b="1" i="1" dirty="0">
                <a:sym typeface="Wingdings" pitchFamily="2" charset="2"/>
              </a:rPr>
              <a:t> spółka przejmowana</a:t>
            </a:r>
          </a:p>
          <a:p>
            <a:pPr lvl="2">
              <a:buNone/>
            </a:pPr>
            <a:r>
              <a:rPr lang="pl-PL" sz="1900" b="1" i="1" dirty="0" err="1">
                <a:sym typeface="Wingdings" pitchFamily="2" charset="2"/>
              </a:rPr>
              <a:t>Transferee</a:t>
            </a:r>
            <a:r>
              <a:rPr lang="pl-PL" sz="1900" b="1" i="1" dirty="0">
                <a:sym typeface="Wingdings" pitchFamily="2" charset="2"/>
              </a:rPr>
              <a:t> </a:t>
            </a:r>
            <a:r>
              <a:rPr lang="pl-PL" sz="1900" b="1" i="1" dirty="0" err="1">
                <a:sym typeface="Wingdings" pitchFamily="2" charset="2"/>
              </a:rPr>
              <a:t>company</a:t>
            </a:r>
            <a:r>
              <a:rPr lang="pl-PL" sz="1900" b="1" i="1" dirty="0">
                <a:sym typeface="Wingdings" pitchFamily="2" charset="2"/>
              </a:rPr>
              <a:t> -&gt; spółka przejmująca</a:t>
            </a:r>
          </a:p>
          <a:p>
            <a:pPr lvl="1">
              <a:buNone/>
            </a:pPr>
            <a:r>
              <a:rPr lang="pl-PL" sz="2200" b="1" i="1" dirty="0" err="1">
                <a:solidFill>
                  <a:srgbClr val="0070C0"/>
                </a:solidFill>
                <a:sym typeface="Wingdings" pitchFamily="2" charset="2"/>
              </a:rPr>
              <a:t>Merger</a:t>
            </a:r>
            <a:r>
              <a:rPr lang="pl-PL" sz="2200" b="1" i="1" dirty="0">
                <a:solidFill>
                  <a:srgbClr val="0070C0"/>
                </a:solidFill>
                <a:sym typeface="Wingdings" pitchFamily="2" charset="2"/>
              </a:rPr>
              <a:t> by </a:t>
            </a:r>
            <a:r>
              <a:rPr lang="pl-PL" sz="2200" b="1" i="1" dirty="0" err="1">
                <a:solidFill>
                  <a:srgbClr val="0070C0"/>
                </a:solidFill>
                <a:sym typeface="Wingdings" pitchFamily="2" charset="2"/>
              </a:rPr>
              <a:t>formation</a:t>
            </a:r>
            <a:r>
              <a:rPr lang="pl-PL" sz="2200" b="1" i="1" dirty="0">
                <a:solidFill>
                  <a:srgbClr val="0070C0"/>
                </a:solidFill>
                <a:sym typeface="Wingdings" pitchFamily="2" charset="2"/>
              </a:rPr>
              <a:t> of a </a:t>
            </a:r>
            <a:r>
              <a:rPr lang="pl-PL" sz="2200" b="1" i="1" dirty="0" err="1">
                <a:solidFill>
                  <a:srgbClr val="0070C0"/>
                </a:solidFill>
                <a:sym typeface="Wingdings" pitchFamily="2" charset="2"/>
              </a:rPr>
              <a:t>new</a:t>
            </a:r>
            <a:r>
              <a:rPr lang="pl-PL" sz="2200" b="1" i="1" dirty="0">
                <a:solidFill>
                  <a:srgbClr val="0070C0"/>
                </a:solidFill>
                <a:sym typeface="Wingdings" pitchFamily="2" charset="2"/>
              </a:rPr>
              <a:t> </a:t>
            </a:r>
            <a:r>
              <a:rPr lang="pl-PL" sz="2200" b="1" i="1" dirty="0" err="1">
                <a:solidFill>
                  <a:srgbClr val="0070C0"/>
                </a:solidFill>
                <a:sym typeface="Wingdings" pitchFamily="2" charset="2"/>
              </a:rPr>
              <a:t>company</a:t>
            </a:r>
            <a:r>
              <a:rPr lang="pl-PL" sz="2200" b="1" i="1" dirty="0">
                <a:solidFill>
                  <a:srgbClr val="0070C0"/>
                </a:solidFill>
                <a:sym typeface="Wingdings" pitchFamily="2" charset="2"/>
              </a:rPr>
              <a:t> </a:t>
            </a:r>
            <a:r>
              <a:rPr lang="pl-PL" sz="2200" b="1" i="1" dirty="0">
                <a:sym typeface="Wingdings" pitchFamily="2" charset="2"/>
              </a:rPr>
              <a:t> łączenie się przez zawiązanie nowej spółki</a:t>
            </a:r>
          </a:p>
          <a:p>
            <a:pPr lvl="2">
              <a:buNone/>
            </a:pPr>
            <a:r>
              <a:rPr lang="pl-PL" sz="1900" b="1" i="1" dirty="0">
                <a:sym typeface="Wingdings" pitchFamily="2" charset="2"/>
              </a:rPr>
              <a:t>New (</a:t>
            </a:r>
            <a:r>
              <a:rPr lang="pl-PL" sz="1900" b="1" i="1" dirty="0" err="1">
                <a:sym typeface="Wingdings" pitchFamily="2" charset="2"/>
              </a:rPr>
              <a:t>transferee</a:t>
            </a:r>
            <a:r>
              <a:rPr lang="pl-PL" sz="1900" b="1" i="1" dirty="0">
                <a:sym typeface="Wingdings" pitchFamily="2" charset="2"/>
              </a:rPr>
              <a:t>) </a:t>
            </a:r>
            <a:r>
              <a:rPr lang="pl-PL" sz="1900" b="1" i="1" dirty="0" err="1">
                <a:sym typeface="Wingdings" pitchFamily="2" charset="2"/>
              </a:rPr>
              <a:t>company</a:t>
            </a:r>
            <a:r>
              <a:rPr lang="pl-PL" sz="1900" b="1" i="1" dirty="0">
                <a:sym typeface="Wingdings" pitchFamily="2" charset="2"/>
              </a:rPr>
              <a:t>  nowo zawiązana spółka</a:t>
            </a:r>
            <a:endParaRPr lang="pl-PL" sz="1900" b="1" i="1" dirty="0"/>
          </a:p>
          <a:p>
            <a:pPr>
              <a:buNone/>
            </a:pPr>
            <a:endParaRPr lang="pl-PL" sz="2800" b="1" dirty="0" smtClean="0"/>
          </a:p>
          <a:p>
            <a:pPr>
              <a:buNone/>
            </a:pPr>
            <a:r>
              <a:rPr lang="pl-PL" sz="2200" b="1" dirty="0" smtClean="0"/>
              <a:t>s. </a:t>
            </a:r>
            <a:r>
              <a:rPr lang="en-US" sz="2200" b="1" dirty="0" smtClean="0"/>
              <a:t>904</a:t>
            </a:r>
            <a:r>
              <a:rPr lang="pl-PL" sz="2200" b="1" dirty="0" smtClean="0"/>
              <a:t> CA 2006:</a:t>
            </a:r>
            <a:r>
              <a:rPr lang="en-US" sz="2200" b="1" dirty="0" smtClean="0"/>
              <a:t> Mergers and merging companies</a:t>
            </a:r>
          </a:p>
          <a:p>
            <a:pPr>
              <a:buNone/>
            </a:pPr>
            <a:r>
              <a:rPr lang="en-US" sz="1900" dirty="0" smtClean="0"/>
              <a:t>(1) The scheme involves a merger where under the scheme—</a:t>
            </a:r>
          </a:p>
          <a:p>
            <a:pPr lvl="1">
              <a:buNone/>
            </a:pPr>
            <a:r>
              <a:rPr lang="en-US" sz="1700" dirty="0" smtClean="0"/>
              <a:t>(a) the undertaking, property and liabilities of one or more public</a:t>
            </a:r>
            <a:r>
              <a:rPr lang="pl-PL" sz="1700" dirty="0" smtClean="0"/>
              <a:t> </a:t>
            </a:r>
            <a:r>
              <a:rPr lang="en-US" sz="1700" dirty="0" smtClean="0"/>
              <a:t>companies, including the company in respect of which the compromise</a:t>
            </a:r>
            <a:r>
              <a:rPr lang="pl-PL" sz="1700" dirty="0" smtClean="0"/>
              <a:t> </a:t>
            </a:r>
            <a:r>
              <a:rPr lang="en-US" sz="1700" dirty="0" smtClean="0"/>
              <a:t>or arrangement is proposed, are to be </a:t>
            </a:r>
            <a:r>
              <a:rPr lang="pl-PL" sz="1700" b="1" dirty="0" err="1" smtClean="0"/>
              <a:t>tr</a:t>
            </a:r>
            <a:r>
              <a:rPr lang="en-US" sz="1700" b="1" dirty="0" err="1" smtClean="0"/>
              <a:t>ansferred</a:t>
            </a:r>
            <a:r>
              <a:rPr lang="en-US" sz="1700" dirty="0" smtClean="0"/>
              <a:t> to another </a:t>
            </a:r>
            <a:r>
              <a:rPr lang="en-US" sz="1700" b="1" dirty="0" smtClean="0"/>
              <a:t>existing</a:t>
            </a:r>
            <a:r>
              <a:rPr lang="pl-PL" sz="1700" b="1" dirty="0" smtClean="0"/>
              <a:t> </a:t>
            </a:r>
            <a:r>
              <a:rPr lang="en-US" sz="1700" b="1" dirty="0" smtClean="0"/>
              <a:t>public company </a:t>
            </a:r>
            <a:r>
              <a:rPr lang="en-US" sz="1700" dirty="0" smtClean="0"/>
              <a:t>(a “</a:t>
            </a:r>
            <a:r>
              <a:rPr lang="en-US" sz="1700" b="1" dirty="0" smtClean="0">
                <a:solidFill>
                  <a:srgbClr val="FF0000"/>
                </a:solidFill>
              </a:rPr>
              <a:t>merger by absorption</a:t>
            </a:r>
            <a:r>
              <a:rPr lang="en-US" sz="1700" dirty="0" smtClean="0"/>
              <a:t>”)</a:t>
            </a:r>
            <a:r>
              <a:rPr lang="pl-PL" sz="1700" dirty="0" smtClean="0"/>
              <a:t>; </a:t>
            </a:r>
            <a:r>
              <a:rPr lang="pl-PL" sz="1700" b="1" dirty="0" err="1" smtClean="0"/>
              <a:t>transferor</a:t>
            </a:r>
            <a:r>
              <a:rPr lang="pl-PL" sz="1700" b="1" dirty="0" smtClean="0"/>
              <a:t> </a:t>
            </a:r>
            <a:r>
              <a:rPr lang="pl-PL" sz="1700" b="1" dirty="0" err="1" smtClean="0"/>
              <a:t>company</a:t>
            </a:r>
            <a:r>
              <a:rPr lang="pl-PL" sz="1700" b="1" dirty="0" smtClean="0"/>
              <a:t> and </a:t>
            </a:r>
            <a:r>
              <a:rPr lang="pl-PL" sz="1700" b="1" dirty="0" err="1" smtClean="0"/>
              <a:t>transferee</a:t>
            </a:r>
            <a:r>
              <a:rPr lang="pl-PL" sz="1700" b="1" dirty="0" smtClean="0"/>
              <a:t> company</a:t>
            </a:r>
            <a:endParaRPr lang="en-US" sz="1700" b="1" dirty="0" smtClean="0"/>
          </a:p>
          <a:p>
            <a:pPr lvl="1">
              <a:buNone/>
            </a:pPr>
            <a:r>
              <a:rPr lang="en-US" sz="1700" dirty="0" smtClean="0"/>
              <a:t>(b) the undertaking, property and liabilities of two or more public</a:t>
            </a:r>
            <a:r>
              <a:rPr lang="pl-PL" sz="1700" dirty="0" smtClean="0"/>
              <a:t> </a:t>
            </a:r>
            <a:r>
              <a:rPr lang="en-US" sz="1700" dirty="0" smtClean="0"/>
              <a:t>companies</a:t>
            </a:r>
            <a:r>
              <a:rPr lang="pl-PL" sz="1700" dirty="0" smtClean="0"/>
              <a:t> (…) </a:t>
            </a:r>
            <a:r>
              <a:rPr lang="en-US" sz="1700" dirty="0" smtClean="0"/>
              <a:t>are to be transferred to a new company,</a:t>
            </a:r>
            <a:r>
              <a:rPr lang="pl-PL" sz="1700" dirty="0" smtClean="0"/>
              <a:t> </a:t>
            </a:r>
            <a:r>
              <a:rPr lang="en-US" sz="1700" dirty="0" smtClean="0"/>
              <a:t>whether or not a public company, (a “</a:t>
            </a:r>
            <a:r>
              <a:rPr lang="en-US" sz="1700" b="1" dirty="0" smtClean="0">
                <a:solidFill>
                  <a:srgbClr val="FF0000"/>
                </a:solidFill>
              </a:rPr>
              <a:t>merger by formation of a new</a:t>
            </a:r>
            <a:r>
              <a:rPr lang="pl-PL" sz="1700" b="1" dirty="0" smtClean="0">
                <a:solidFill>
                  <a:srgbClr val="FF0000"/>
                </a:solidFill>
              </a:rPr>
              <a:t> company</a:t>
            </a:r>
            <a:r>
              <a:rPr lang="pl-PL" sz="1700" dirty="0" smtClean="0"/>
              <a:t>”): </a:t>
            </a:r>
            <a:r>
              <a:rPr lang="pl-PL" sz="1700" b="1" dirty="0" err="1" smtClean="0"/>
              <a:t>transferor</a:t>
            </a:r>
            <a:r>
              <a:rPr lang="pl-PL" sz="1700" b="1" dirty="0" smtClean="0"/>
              <a:t> </a:t>
            </a:r>
            <a:r>
              <a:rPr lang="pl-PL" sz="1700" b="1" dirty="0" err="1" smtClean="0"/>
              <a:t>companies</a:t>
            </a:r>
            <a:r>
              <a:rPr lang="pl-PL" sz="1700" b="1" dirty="0" smtClean="0"/>
              <a:t> and </a:t>
            </a:r>
            <a:r>
              <a:rPr lang="pl-PL" sz="1700" b="1" dirty="0" err="1" smtClean="0"/>
              <a:t>new</a:t>
            </a:r>
            <a:r>
              <a:rPr lang="pl-PL" sz="1700" b="1" dirty="0" smtClean="0"/>
              <a:t> </a:t>
            </a:r>
            <a:r>
              <a:rPr lang="pl-PL" sz="1700" b="1" dirty="0" err="1" smtClean="0"/>
              <a:t>company</a:t>
            </a:r>
            <a:r>
              <a:rPr lang="pl-PL" sz="1700" b="1" dirty="0" smtClean="0"/>
              <a:t>/</a:t>
            </a:r>
            <a:r>
              <a:rPr lang="pl-PL" sz="1700" b="1" dirty="0" err="1" smtClean="0"/>
              <a:t>new</a:t>
            </a:r>
            <a:r>
              <a:rPr lang="pl-PL" sz="1700" b="1" dirty="0" smtClean="0"/>
              <a:t> </a:t>
            </a:r>
            <a:r>
              <a:rPr lang="pl-PL" sz="1700" b="1" dirty="0" err="1" smtClean="0"/>
              <a:t>transferee</a:t>
            </a:r>
            <a:r>
              <a:rPr lang="pl-PL" sz="1700" b="1" dirty="0" smtClean="0"/>
              <a:t> </a:t>
            </a:r>
            <a:r>
              <a:rPr lang="pl-PL" sz="1700" b="1" dirty="0" err="1" smtClean="0"/>
              <a:t>company</a:t>
            </a:r>
            <a:endParaRPr lang="pl-PL" sz="1700" b="1" dirty="0" smtClean="0"/>
          </a:p>
          <a:p>
            <a:pPr lvl="1">
              <a:buNone/>
            </a:pPr>
            <a:endParaRPr lang="pl-PL" sz="1800" b="1" dirty="0"/>
          </a:p>
          <a:p>
            <a:pPr>
              <a:buNone/>
            </a:pPr>
            <a:endParaRPr lang="pl-PL" sz="2400" b="1" dirty="0" smtClean="0"/>
          </a:p>
        </p:txBody>
      </p:sp>
    </p:spTree>
    <p:extLst>
      <p:ext uri="{BB962C8B-B14F-4D97-AF65-F5344CB8AC3E}">
        <p14:creationId xmlns:p14="http://schemas.microsoft.com/office/powerpoint/2010/main" val="9948936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t>UK</a:t>
            </a:r>
            <a:r>
              <a:rPr lang="pl-PL" b="1" dirty="0" smtClean="0"/>
              <a:t> </a:t>
            </a:r>
            <a:r>
              <a:rPr lang="pl-PL" b="1" dirty="0" err="1" smtClean="0"/>
              <a:t>MERGERS</a:t>
            </a:r>
            <a:endParaRPr lang="pl-PL" b="1" dirty="0"/>
          </a:p>
        </p:txBody>
      </p:sp>
      <p:sp>
        <p:nvSpPr>
          <p:cNvPr id="3" name="Symbol zastępczy zawartości 2"/>
          <p:cNvSpPr>
            <a:spLocks noGrp="1"/>
          </p:cNvSpPr>
          <p:nvPr>
            <p:ph idx="1"/>
          </p:nvPr>
        </p:nvSpPr>
        <p:spPr>
          <a:xfrm>
            <a:off x="179512" y="1124744"/>
            <a:ext cx="8964488" cy="5544617"/>
          </a:xfrm>
        </p:spPr>
        <p:txBody>
          <a:bodyPr/>
          <a:lstStyle/>
          <a:p>
            <a:pPr>
              <a:buClrTx/>
              <a:buFont typeface="Wingdings 3" panose="05040102010807070707" pitchFamily="18" charset="2"/>
              <a:buChar char=""/>
            </a:pPr>
            <a:r>
              <a:rPr lang="pl-PL" sz="2400" b="1" dirty="0" smtClean="0"/>
              <a:t>Draft </a:t>
            </a:r>
            <a:r>
              <a:rPr lang="pl-PL" sz="2400" b="1" dirty="0" err="1" smtClean="0"/>
              <a:t>terms</a:t>
            </a:r>
            <a:r>
              <a:rPr lang="pl-PL" sz="2400" b="1" dirty="0" smtClean="0"/>
              <a:t> of </a:t>
            </a:r>
            <a:r>
              <a:rPr lang="pl-PL" sz="2400" b="1" dirty="0" err="1" smtClean="0"/>
              <a:t>scheme</a:t>
            </a:r>
            <a:r>
              <a:rPr lang="pl-PL" sz="2400" b="1" dirty="0" smtClean="0"/>
              <a:t> </a:t>
            </a:r>
            <a:r>
              <a:rPr lang="pl-PL" sz="2400" i="1" dirty="0" smtClean="0"/>
              <a:t>(plan połączenia) </a:t>
            </a:r>
            <a:r>
              <a:rPr lang="pl-PL" sz="2400" dirty="0" smtClean="0"/>
              <a:t>(a draft of the </a:t>
            </a:r>
            <a:r>
              <a:rPr lang="pl-PL" sz="2400" dirty="0" err="1" smtClean="0"/>
              <a:t>proposed</a:t>
            </a:r>
            <a:r>
              <a:rPr lang="pl-PL" sz="2400" dirty="0" smtClean="0"/>
              <a:t> </a:t>
            </a:r>
            <a:r>
              <a:rPr lang="pl-PL" sz="2400" dirty="0" err="1" smtClean="0"/>
              <a:t>terms</a:t>
            </a:r>
            <a:r>
              <a:rPr lang="pl-PL" sz="2400" dirty="0" smtClean="0"/>
              <a:t> of the </a:t>
            </a:r>
            <a:r>
              <a:rPr lang="pl-PL" sz="2400" dirty="0" err="1" smtClean="0"/>
              <a:t>scheme</a:t>
            </a:r>
            <a:r>
              <a:rPr lang="pl-PL" sz="2400" dirty="0" smtClean="0"/>
              <a:t>) to be </a:t>
            </a:r>
            <a:r>
              <a:rPr lang="pl-PL" sz="2400" u="sng" dirty="0" err="1" smtClean="0"/>
              <a:t>drawn</a:t>
            </a:r>
            <a:r>
              <a:rPr lang="pl-PL" sz="2400" u="sng" dirty="0" smtClean="0"/>
              <a:t> </a:t>
            </a:r>
            <a:r>
              <a:rPr lang="pl-PL" sz="2400" u="sng" dirty="0" err="1" smtClean="0"/>
              <a:t>up</a:t>
            </a:r>
            <a:r>
              <a:rPr lang="pl-PL" sz="2400" u="sng" dirty="0" smtClean="0"/>
              <a:t> and </a:t>
            </a:r>
            <a:r>
              <a:rPr lang="pl-PL" sz="2400" u="sng" dirty="0" err="1" smtClean="0"/>
              <a:t>adopted</a:t>
            </a:r>
            <a:r>
              <a:rPr lang="pl-PL" sz="2400" dirty="0" smtClean="0"/>
              <a:t> by the </a:t>
            </a:r>
            <a:r>
              <a:rPr lang="pl-PL" sz="2400" dirty="0" err="1" smtClean="0"/>
              <a:t>directors</a:t>
            </a:r>
            <a:r>
              <a:rPr lang="pl-PL" sz="2400" dirty="0" smtClean="0"/>
              <a:t> of the </a:t>
            </a:r>
            <a:r>
              <a:rPr lang="pl-PL" sz="2400" dirty="0" err="1" smtClean="0"/>
              <a:t>merging</a:t>
            </a:r>
            <a:r>
              <a:rPr lang="pl-PL" sz="2400" dirty="0" smtClean="0"/>
              <a:t> </a:t>
            </a:r>
            <a:r>
              <a:rPr lang="pl-PL" sz="2400" dirty="0" err="1" smtClean="0"/>
              <a:t>companies</a:t>
            </a:r>
            <a:endParaRPr lang="pl-PL" sz="2400" dirty="0" smtClean="0"/>
          </a:p>
          <a:p>
            <a:pPr>
              <a:buClrTx/>
            </a:pPr>
            <a:r>
              <a:rPr lang="pl-PL" sz="2400" dirty="0" err="1" smtClean="0"/>
              <a:t>Approval</a:t>
            </a:r>
            <a:r>
              <a:rPr lang="pl-PL" sz="2400" dirty="0" smtClean="0"/>
              <a:t> of </a:t>
            </a:r>
            <a:r>
              <a:rPr lang="pl-PL" sz="2400" dirty="0" err="1" smtClean="0"/>
              <a:t>members</a:t>
            </a:r>
            <a:r>
              <a:rPr lang="pl-PL" sz="2400" dirty="0" smtClean="0"/>
              <a:t> of </a:t>
            </a:r>
            <a:r>
              <a:rPr lang="pl-PL" sz="2400" dirty="0" err="1" smtClean="0"/>
              <a:t>merging</a:t>
            </a:r>
            <a:r>
              <a:rPr lang="pl-PL" sz="2400" dirty="0" smtClean="0"/>
              <a:t> </a:t>
            </a:r>
            <a:r>
              <a:rPr lang="pl-PL" sz="2400" dirty="0" err="1" smtClean="0"/>
              <a:t>companies</a:t>
            </a:r>
            <a:endParaRPr lang="pl-PL" sz="2400" dirty="0" smtClean="0"/>
          </a:p>
          <a:p>
            <a:pPr>
              <a:buClrTx/>
            </a:pPr>
            <a:r>
              <a:rPr lang="pl-PL" sz="2400" b="1" dirty="0" smtClean="0"/>
              <a:t>Directors’ </a:t>
            </a:r>
            <a:r>
              <a:rPr lang="pl-PL" sz="2400" b="1" dirty="0" err="1" smtClean="0"/>
              <a:t>explanatory</a:t>
            </a:r>
            <a:r>
              <a:rPr lang="pl-PL" sz="2400" b="1" dirty="0" smtClean="0"/>
              <a:t> report</a:t>
            </a:r>
          </a:p>
          <a:p>
            <a:pPr>
              <a:buClrTx/>
            </a:pPr>
            <a:r>
              <a:rPr lang="pl-PL" sz="2400" b="1" dirty="0" err="1" smtClean="0"/>
              <a:t>Expert’s</a:t>
            </a:r>
            <a:r>
              <a:rPr lang="pl-PL" sz="2400" b="1" dirty="0" smtClean="0"/>
              <a:t> report</a:t>
            </a:r>
          </a:p>
          <a:p>
            <a:pPr>
              <a:buClrTx/>
            </a:pPr>
            <a:r>
              <a:rPr lang="pl-PL" sz="2400" b="1" dirty="0" err="1" smtClean="0"/>
              <a:t>Supplementary</a:t>
            </a:r>
            <a:r>
              <a:rPr lang="pl-PL" sz="2400" b="1" dirty="0" smtClean="0"/>
              <a:t> </a:t>
            </a:r>
            <a:r>
              <a:rPr lang="pl-PL" sz="2400" b="1" dirty="0" err="1" smtClean="0"/>
              <a:t>accounting</a:t>
            </a:r>
            <a:r>
              <a:rPr lang="pl-PL" sz="2400" b="1" dirty="0" smtClean="0"/>
              <a:t> </a:t>
            </a:r>
            <a:r>
              <a:rPr lang="pl-PL" sz="2400" b="1" dirty="0" err="1" smtClean="0"/>
              <a:t>statement</a:t>
            </a:r>
            <a:r>
              <a:rPr lang="pl-PL" sz="2400" b="1" dirty="0" smtClean="0"/>
              <a:t> / the </a:t>
            </a:r>
            <a:r>
              <a:rPr lang="pl-PL" sz="2400" b="1" dirty="0" err="1" smtClean="0"/>
              <a:t>company’s</a:t>
            </a:r>
            <a:r>
              <a:rPr lang="pl-PL" sz="2400" b="1" dirty="0" smtClean="0"/>
              <a:t> </a:t>
            </a:r>
            <a:r>
              <a:rPr lang="pl-PL" sz="2400" b="1" dirty="0" err="1" smtClean="0"/>
              <a:t>annual</a:t>
            </a:r>
            <a:r>
              <a:rPr lang="pl-PL" sz="2400" b="1" dirty="0" smtClean="0"/>
              <a:t> </a:t>
            </a:r>
            <a:r>
              <a:rPr lang="pl-PL" sz="2400" b="1" dirty="0" err="1" smtClean="0"/>
              <a:t>accounts</a:t>
            </a:r>
            <a:r>
              <a:rPr lang="pl-PL" sz="2400" b="1" dirty="0" smtClean="0"/>
              <a:t> and </a:t>
            </a:r>
            <a:r>
              <a:rPr lang="pl-PL" sz="2400" b="1" dirty="0" err="1" smtClean="0"/>
              <a:t>reports</a:t>
            </a:r>
            <a:endParaRPr lang="pl-PL" sz="2400" dirty="0" smtClean="0"/>
          </a:p>
          <a:p>
            <a:pPr>
              <a:buClrTx/>
            </a:pPr>
            <a:r>
              <a:rPr lang="pl-PL" sz="2400" b="1" dirty="0" smtClean="0"/>
              <a:t>Report on </a:t>
            </a:r>
            <a:r>
              <a:rPr lang="pl-PL" sz="2400" b="1" dirty="0" err="1" smtClean="0"/>
              <a:t>material</a:t>
            </a:r>
            <a:r>
              <a:rPr lang="pl-PL" sz="2400" b="1" dirty="0" smtClean="0"/>
              <a:t> </a:t>
            </a:r>
            <a:r>
              <a:rPr lang="pl-PL" sz="2400" b="1" dirty="0" err="1" smtClean="0"/>
              <a:t>changes</a:t>
            </a:r>
            <a:r>
              <a:rPr lang="pl-PL" sz="2400" b="1" dirty="0" smtClean="0"/>
              <a:t> of </a:t>
            </a:r>
            <a:r>
              <a:rPr lang="pl-PL" sz="2400" b="1" dirty="0" err="1" smtClean="0"/>
              <a:t>assets</a:t>
            </a:r>
            <a:r>
              <a:rPr lang="pl-PL" sz="2400" b="1" dirty="0" smtClean="0"/>
              <a:t> </a:t>
            </a:r>
            <a:r>
              <a:rPr lang="pl-PL" sz="2400" dirty="0" smtClean="0"/>
              <a:t>of </a:t>
            </a:r>
            <a:r>
              <a:rPr lang="pl-PL" sz="2400" dirty="0" err="1" smtClean="0"/>
              <a:t>merging</a:t>
            </a:r>
            <a:r>
              <a:rPr lang="pl-PL" sz="2400" dirty="0" smtClean="0"/>
              <a:t> </a:t>
            </a:r>
            <a:r>
              <a:rPr lang="pl-PL" sz="2400" dirty="0" err="1" smtClean="0"/>
              <a:t>companies</a:t>
            </a:r>
            <a:r>
              <a:rPr lang="pl-PL" sz="2400" dirty="0" smtClean="0"/>
              <a:t> (to report </a:t>
            </a:r>
            <a:r>
              <a:rPr lang="pl-PL" sz="2400" dirty="0" err="1" smtClean="0"/>
              <a:t>any</a:t>
            </a:r>
            <a:r>
              <a:rPr lang="pl-PL" sz="2400" dirty="0" smtClean="0"/>
              <a:t> </a:t>
            </a:r>
            <a:r>
              <a:rPr lang="pl-PL" sz="2400" dirty="0" err="1" smtClean="0"/>
              <a:t>material</a:t>
            </a:r>
            <a:r>
              <a:rPr lang="pl-PL" sz="2400" dirty="0" smtClean="0"/>
              <a:t> </a:t>
            </a:r>
            <a:r>
              <a:rPr lang="pl-PL" sz="2400" dirty="0" err="1" smtClean="0"/>
              <a:t>changes</a:t>
            </a:r>
            <a:r>
              <a:rPr lang="pl-PL" sz="2400" dirty="0" smtClean="0"/>
              <a:t> in the </a:t>
            </a:r>
            <a:r>
              <a:rPr lang="pl-PL" sz="2400" dirty="0" err="1" smtClean="0"/>
              <a:t>property</a:t>
            </a:r>
            <a:r>
              <a:rPr lang="pl-PL" sz="2400" dirty="0" smtClean="0"/>
              <a:t> and </a:t>
            </a:r>
            <a:r>
              <a:rPr lang="pl-PL" sz="2400" dirty="0" err="1" smtClean="0"/>
              <a:t>liabilities</a:t>
            </a:r>
            <a:r>
              <a:rPr lang="pl-PL" sz="2400" dirty="0" smtClean="0"/>
              <a:t> of the </a:t>
            </a:r>
            <a:r>
              <a:rPr lang="pl-PL" sz="2400" dirty="0" err="1" smtClean="0"/>
              <a:t>company</a:t>
            </a:r>
            <a:r>
              <a:rPr lang="pl-PL" sz="2400" dirty="0" smtClean="0"/>
              <a:t> </a:t>
            </a:r>
            <a:r>
              <a:rPr lang="pl-PL" sz="2400" dirty="0" err="1" smtClean="0"/>
              <a:t>between</a:t>
            </a:r>
            <a:r>
              <a:rPr lang="pl-PL" sz="2400" dirty="0" smtClean="0"/>
              <a:t> the </a:t>
            </a:r>
            <a:r>
              <a:rPr lang="pl-PL" sz="2400" dirty="0" err="1" smtClean="0"/>
              <a:t>date</a:t>
            </a:r>
            <a:r>
              <a:rPr lang="pl-PL" sz="2400" dirty="0" smtClean="0"/>
              <a:t> </a:t>
            </a:r>
            <a:r>
              <a:rPr lang="pl-PL" sz="2400" dirty="0" err="1" smtClean="0"/>
              <a:t>when</a:t>
            </a:r>
            <a:r>
              <a:rPr lang="pl-PL" sz="2400" dirty="0" smtClean="0"/>
              <a:t> the draft </a:t>
            </a:r>
            <a:r>
              <a:rPr lang="pl-PL" sz="2400" dirty="0" err="1" smtClean="0"/>
              <a:t>terms</a:t>
            </a:r>
            <a:r>
              <a:rPr lang="pl-PL" sz="2400" dirty="0" smtClean="0"/>
              <a:t> </a:t>
            </a:r>
            <a:r>
              <a:rPr lang="pl-PL" sz="2400" dirty="0" err="1" smtClean="0"/>
              <a:t>were</a:t>
            </a:r>
            <a:r>
              <a:rPr lang="pl-PL" sz="2400" dirty="0" smtClean="0"/>
              <a:t> </a:t>
            </a:r>
            <a:r>
              <a:rPr lang="pl-PL" sz="2400" dirty="0" err="1" smtClean="0"/>
              <a:t>adopted</a:t>
            </a:r>
            <a:r>
              <a:rPr lang="pl-PL" sz="2400" dirty="0" smtClean="0"/>
              <a:t> and the </a:t>
            </a:r>
            <a:r>
              <a:rPr lang="pl-PL" sz="2400" dirty="0" err="1" smtClean="0"/>
              <a:t>date</a:t>
            </a:r>
            <a:r>
              <a:rPr lang="pl-PL" sz="2400" dirty="0" smtClean="0"/>
              <a:t> of the </a:t>
            </a:r>
            <a:r>
              <a:rPr lang="pl-PL" sz="2400" dirty="0" err="1" smtClean="0"/>
              <a:t>meeting</a:t>
            </a:r>
            <a:r>
              <a:rPr lang="pl-PL" sz="2400" dirty="0"/>
              <a:t> </a:t>
            </a:r>
            <a:r>
              <a:rPr lang="pl-PL" sz="2400" dirty="0" smtClean="0"/>
              <a:t>of </a:t>
            </a:r>
            <a:r>
              <a:rPr lang="pl-PL" sz="2400" dirty="0" err="1" smtClean="0"/>
              <a:t>members</a:t>
            </a:r>
            <a:r>
              <a:rPr lang="pl-PL" sz="2400" dirty="0" smtClean="0"/>
              <a:t>)</a:t>
            </a:r>
            <a:endParaRPr lang="pl-PL" sz="2400" b="1"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27</a:t>
            </a:fld>
            <a:endParaRPr lang="pl-PL"/>
          </a:p>
        </p:txBody>
      </p:sp>
    </p:spTree>
    <p:extLst>
      <p:ext uri="{BB962C8B-B14F-4D97-AF65-F5344CB8AC3E}">
        <p14:creationId xmlns:p14="http://schemas.microsoft.com/office/powerpoint/2010/main" val="20097983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UK</a:t>
            </a:r>
            <a:r>
              <a:rPr lang="pl-PL" dirty="0" smtClean="0"/>
              <a:t> </a:t>
            </a:r>
            <a:r>
              <a:rPr lang="pl-PL" dirty="0" err="1" smtClean="0"/>
              <a:t>Divisions</a:t>
            </a:r>
            <a:endParaRPr lang="pl-PL" dirty="0"/>
          </a:p>
        </p:txBody>
      </p:sp>
      <p:sp>
        <p:nvSpPr>
          <p:cNvPr id="3" name="Symbol zastępczy zawartości 2"/>
          <p:cNvSpPr>
            <a:spLocks noGrp="1"/>
          </p:cNvSpPr>
          <p:nvPr>
            <p:ph idx="1"/>
          </p:nvPr>
        </p:nvSpPr>
        <p:spPr/>
        <p:txBody>
          <a:bodyPr>
            <a:normAutofit fontScale="92500"/>
          </a:bodyPr>
          <a:lstStyle/>
          <a:p>
            <a:pPr>
              <a:buNone/>
            </a:pPr>
            <a:r>
              <a:rPr lang="en-US" sz="2400" b="1" dirty="0"/>
              <a:t>919 </a:t>
            </a:r>
            <a:r>
              <a:rPr lang="en-US" sz="2800" b="1" dirty="0"/>
              <a:t>Divisions and companies involved in a division</a:t>
            </a:r>
          </a:p>
          <a:p>
            <a:pPr>
              <a:buNone/>
            </a:pPr>
            <a:r>
              <a:rPr lang="en-US" sz="2400" dirty="0"/>
              <a:t>(1) The scheme involves a division where under the scheme the undertaking,</a:t>
            </a:r>
            <a:r>
              <a:rPr lang="pl-PL" sz="2400" dirty="0"/>
              <a:t> </a:t>
            </a:r>
            <a:r>
              <a:rPr lang="en-US" sz="2400" dirty="0"/>
              <a:t>property and liabilities of the company in respect of which the compromise or</a:t>
            </a:r>
            <a:r>
              <a:rPr lang="pl-PL" sz="2400" dirty="0"/>
              <a:t> </a:t>
            </a:r>
            <a:r>
              <a:rPr lang="en-US" sz="2400" dirty="0"/>
              <a:t>arrangement is proposed are to be divided among and transferred to two or</a:t>
            </a:r>
            <a:r>
              <a:rPr lang="pl-PL" sz="2400" dirty="0"/>
              <a:t> </a:t>
            </a:r>
            <a:r>
              <a:rPr lang="en-US" sz="2400" dirty="0"/>
              <a:t>more companies each of which is either—</a:t>
            </a:r>
          </a:p>
          <a:p>
            <a:pPr lvl="1">
              <a:buNone/>
            </a:pPr>
            <a:r>
              <a:rPr lang="en-US" sz="2000" dirty="0"/>
              <a:t>(a) an existing public company, or</a:t>
            </a:r>
          </a:p>
          <a:p>
            <a:pPr lvl="1">
              <a:buNone/>
            </a:pPr>
            <a:r>
              <a:rPr lang="en-US" sz="2000" dirty="0"/>
              <a:t>(b) a new company (whether or not a public company).</a:t>
            </a:r>
            <a:endParaRPr lang="pl-PL" sz="2000" dirty="0"/>
          </a:p>
          <a:p>
            <a:endParaRPr lang="pl-PL" dirty="0" smtClean="0"/>
          </a:p>
          <a:p>
            <a:r>
              <a:rPr lang="pl-PL" sz="2800" b="1" i="1" dirty="0" err="1" smtClean="0"/>
              <a:t>Transferor</a:t>
            </a:r>
            <a:r>
              <a:rPr lang="pl-PL" sz="2800" b="1" i="1" dirty="0" smtClean="0"/>
              <a:t> </a:t>
            </a:r>
            <a:r>
              <a:rPr lang="pl-PL" sz="2800" b="1" i="1" dirty="0" err="1" smtClean="0"/>
              <a:t>company</a:t>
            </a:r>
            <a:r>
              <a:rPr lang="pl-PL" sz="2800" b="1" i="1" dirty="0" smtClean="0"/>
              <a:t> </a:t>
            </a:r>
            <a:r>
              <a:rPr lang="pl-PL" sz="2800" i="1" dirty="0" smtClean="0"/>
              <a:t>– spółka dzielona</a:t>
            </a:r>
            <a:endParaRPr lang="pl-PL" sz="2800" b="1" i="1" dirty="0" smtClean="0"/>
          </a:p>
          <a:p>
            <a:r>
              <a:rPr lang="pl-PL" sz="2800" b="1" i="1" dirty="0" err="1" smtClean="0"/>
              <a:t>Transferee</a:t>
            </a:r>
            <a:r>
              <a:rPr lang="pl-PL" sz="2800" b="1" i="1" dirty="0" smtClean="0"/>
              <a:t> </a:t>
            </a:r>
            <a:r>
              <a:rPr lang="pl-PL" sz="2800" b="1" i="1" dirty="0" err="1" smtClean="0"/>
              <a:t>companies</a:t>
            </a:r>
            <a:r>
              <a:rPr lang="pl-PL" sz="2800" b="1" i="1" dirty="0" smtClean="0"/>
              <a:t> </a:t>
            </a:r>
            <a:r>
              <a:rPr lang="pl-PL" sz="2800" i="1" dirty="0" smtClean="0"/>
              <a:t>– spółki przejmujące / nowo zawiązane</a:t>
            </a:r>
            <a:endParaRPr lang="pl-PL" sz="2800" i="1"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28</a:t>
            </a:fld>
            <a:endParaRPr lang="pl-PL"/>
          </a:p>
        </p:txBody>
      </p:sp>
    </p:spTree>
    <p:extLst>
      <p:ext uri="{BB962C8B-B14F-4D97-AF65-F5344CB8AC3E}">
        <p14:creationId xmlns:p14="http://schemas.microsoft.com/office/powerpoint/2010/main" val="27889093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9144000" cy="1252728"/>
          </a:xfrm>
        </p:spPr>
        <p:txBody>
          <a:bodyPr>
            <a:noAutofit/>
          </a:bodyPr>
          <a:lstStyle/>
          <a:p>
            <a:r>
              <a:rPr lang="pl-PL" sz="4000" b="1" dirty="0" err="1" smtClean="0"/>
              <a:t>US</a:t>
            </a:r>
            <a:r>
              <a:rPr lang="pl-PL" sz="4000" b="1" dirty="0" smtClean="0"/>
              <a:t>: </a:t>
            </a:r>
            <a:r>
              <a:rPr lang="pl-PL" sz="4000" b="1" dirty="0" err="1" smtClean="0"/>
              <a:t>Consolidation</a:t>
            </a:r>
            <a:endParaRPr lang="pl-PL" sz="4000" b="1" dirty="0"/>
          </a:p>
        </p:txBody>
      </p:sp>
      <p:sp>
        <p:nvSpPr>
          <p:cNvPr id="3" name="Symbol zastępczy zawartości 2"/>
          <p:cNvSpPr>
            <a:spLocks noGrp="1"/>
          </p:cNvSpPr>
          <p:nvPr>
            <p:ph idx="1"/>
          </p:nvPr>
        </p:nvSpPr>
        <p:spPr>
          <a:xfrm>
            <a:off x="0" y="1412776"/>
            <a:ext cx="9144000" cy="5445224"/>
          </a:xfrm>
        </p:spPr>
        <p:txBody>
          <a:bodyPr>
            <a:normAutofit/>
          </a:bodyPr>
          <a:lstStyle/>
          <a:p>
            <a:r>
              <a:rPr lang="en-US" sz="3200" b="1" dirty="0" smtClean="0"/>
              <a:t>Consolidation</a:t>
            </a:r>
            <a:r>
              <a:rPr lang="pl-PL" sz="3200" b="1" dirty="0" smtClean="0"/>
              <a:t> </a:t>
            </a:r>
            <a:r>
              <a:rPr lang="pl-PL" sz="3200" dirty="0" smtClean="0"/>
              <a:t>(</a:t>
            </a:r>
            <a:r>
              <a:rPr lang="pl-PL" sz="3200" dirty="0" err="1" smtClean="0"/>
              <a:t>methods</a:t>
            </a:r>
            <a:r>
              <a:rPr lang="pl-PL" sz="3200" dirty="0" smtClean="0"/>
              <a:t> of </a:t>
            </a:r>
            <a:r>
              <a:rPr lang="pl-PL" sz="3200" dirty="0" err="1" smtClean="0"/>
              <a:t>expanding</a:t>
            </a:r>
            <a:r>
              <a:rPr lang="pl-PL" sz="3200" dirty="0" smtClean="0"/>
              <a:t> </a:t>
            </a:r>
            <a:r>
              <a:rPr lang="pl-PL" sz="3200" dirty="0" err="1" smtClean="0"/>
              <a:t>corporate</a:t>
            </a:r>
            <a:r>
              <a:rPr lang="pl-PL" sz="3200" dirty="0" smtClean="0"/>
              <a:t> </a:t>
            </a:r>
            <a:r>
              <a:rPr lang="pl-PL" sz="3200" dirty="0" err="1" smtClean="0"/>
              <a:t>operations</a:t>
            </a:r>
            <a:r>
              <a:rPr lang="pl-PL" sz="3200" dirty="0" smtClean="0"/>
              <a:t> and </a:t>
            </a:r>
            <a:r>
              <a:rPr lang="pl-PL" sz="3200" dirty="0" err="1" smtClean="0"/>
              <a:t>interests</a:t>
            </a:r>
            <a:r>
              <a:rPr lang="pl-PL" sz="3200" dirty="0" smtClean="0"/>
              <a:t>) - </a:t>
            </a:r>
            <a:r>
              <a:rPr lang="en-US" sz="3200" dirty="0" smtClean="0"/>
              <a:t>a generic term to refer to all types of combinations:</a:t>
            </a:r>
          </a:p>
          <a:p>
            <a:pPr marL="971550" lvl="1" indent="-514350">
              <a:buFont typeface="+mj-lt"/>
              <a:buAutoNum type="arabicPeriod"/>
            </a:pPr>
            <a:r>
              <a:rPr lang="en-US" sz="2000" b="1" dirty="0" smtClean="0"/>
              <a:t>Merger</a:t>
            </a:r>
            <a:endParaRPr lang="en-US" sz="2000" dirty="0" smtClean="0"/>
          </a:p>
          <a:p>
            <a:pPr marL="971550" lvl="1" indent="-514350">
              <a:buFont typeface="+mj-lt"/>
              <a:buAutoNum type="arabicPeriod"/>
            </a:pPr>
            <a:r>
              <a:rPr lang="en-US" sz="2000" b="1" dirty="0" smtClean="0"/>
              <a:t>Consolidation</a:t>
            </a:r>
            <a:endParaRPr lang="en-US" sz="2000" dirty="0" smtClean="0"/>
          </a:p>
          <a:p>
            <a:pPr marL="971550" lvl="1" indent="-514350">
              <a:buFont typeface="+mj-lt"/>
              <a:buAutoNum type="arabicPeriod"/>
            </a:pPr>
            <a:r>
              <a:rPr lang="en-US" sz="2000" b="1" dirty="0" smtClean="0"/>
              <a:t>Share exchange</a:t>
            </a:r>
            <a:endParaRPr lang="pl-PL" sz="2000" b="1" dirty="0" smtClean="0"/>
          </a:p>
          <a:p>
            <a:pPr marL="971550" lvl="1" indent="-514350">
              <a:buFont typeface="+mj-lt"/>
              <a:buAutoNum type="arabicPeriod"/>
            </a:pPr>
            <a:endParaRPr lang="pl-PL" sz="2000" b="1" dirty="0" smtClean="0"/>
          </a:p>
          <a:p>
            <a:pPr marL="679450" indent="-514350"/>
            <a:r>
              <a:rPr lang="pl-PL" sz="3200" b="1" dirty="0" err="1" smtClean="0"/>
              <a:t>Purchase</a:t>
            </a:r>
            <a:r>
              <a:rPr lang="pl-PL" sz="3200" b="1" dirty="0" smtClean="0"/>
              <a:t> of </a:t>
            </a:r>
            <a:r>
              <a:rPr lang="pl-PL" sz="3200" b="1" dirty="0" err="1" smtClean="0"/>
              <a:t>Assets</a:t>
            </a:r>
            <a:r>
              <a:rPr lang="pl-PL" sz="3200" b="1" dirty="0" smtClean="0"/>
              <a:t> </a:t>
            </a:r>
            <a:r>
              <a:rPr lang="pl-PL" sz="3200" dirty="0" smtClean="0"/>
              <a:t>(</a:t>
            </a:r>
            <a:r>
              <a:rPr lang="pl-PL" sz="3200" i="1" dirty="0" err="1" smtClean="0"/>
              <a:t>acquiring</a:t>
            </a:r>
            <a:r>
              <a:rPr lang="pl-PL" sz="3200" i="1" dirty="0" smtClean="0"/>
              <a:t>/</a:t>
            </a:r>
            <a:r>
              <a:rPr lang="pl-PL" sz="3200" i="1" dirty="0" err="1" smtClean="0"/>
              <a:t>purchasing</a:t>
            </a:r>
            <a:r>
              <a:rPr lang="pl-PL" sz="3200" i="1" dirty="0" smtClean="0"/>
              <a:t> </a:t>
            </a:r>
            <a:r>
              <a:rPr lang="pl-PL" sz="3200" i="1" dirty="0" err="1" smtClean="0"/>
              <a:t>corporation</a:t>
            </a:r>
            <a:r>
              <a:rPr lang="pl-PL" sz="3200" i="1" dirty="0" smtClean="0"/>
              <a:t> &amp; </a:t>
            </a:r>
            <a:r>
              <a:rPr lang="pl-PL" sz="3200" i="1" dirty="0" err="1" smtClean="0"/>
              <a:t>acquired</a:t>
            </a:r>
            <a:r>
              <a:rPr lang="pl-PL" sz="3200" i="1" dirty="0" smtClean="0"/>
              <a:t>/</a:t>
            </a:r>
            <a:r>
              <a:rPr lang="pl-PL" sz="3200" i="1" dirty="0" err="1" smtClean="0"/>
              <a:t>purchased</a:t>
            </a:r>
            <a:r>
              <a:rPr lang="pl-PL" sz="3200" i="1" dirty="0" smtClean="0"/>
              <a:t> </a:t>
            </a:r>
            <a:r>
              <a:rPr lang="pl-PL" sz="3200" i="1" dirty="0" err="1" smtClean="0"/>
              <a:t>corporation</a:t>
            </a:r>
            <a:r>
              <a:rPr lang="pl-PL" sz="3200" dirty="0" smtClean="0"/>
              <a:t>)</a:t>
            </a:r>
          </a:p>
          <a:p>
            <a:pPr marL="679450" indent="-514350">
              <a:lnSpc>
                <a:spcPct val="110000"/>
              </a:lnSpc>
            </a:pPr>
            <a:r>
              <a:rPr lang="pl-PL" sz="3200" b="1" dirty="0" err="1" smtClean="0"/>
              <a:t>Purchase</a:t>
            </a:r>
            <a:r>
              <a:rPr lang="pl-PL" sz="3200" b="1" dirty="0" smtClean="0"/>
              <a:t> of Stock</a:t>
            </a:r>
            <a:r>
              <a:rPr lang="pl-PL" sz="3200" dirty="0" smtClean="0"/>
              <a:t> (</a:t>
            </a:r>
            <a:r>
              <a:rPr lang="pl-PL" sz="2800" dirty="0" err="1" smtClean="0"/>
              <a:t>acquiring</a:t>
            </a:r>
            <a:r>
              <a:rPr lang="pl-PL" sz="2800" dirty="0" smtClean="0"/>
              <a:t> </a:t>
            </a:r>
            <a:r>
              <a:rPr lang="pl-PL" sz="2800" dirty="0" err="1" smtClean="0"/>
              <a:t>corporation</a:t>
            </a:r>
            <a:r>
              <a:rPr lang="pl-PL" sz="2800" dirty="0" smtClean="0"/>
              <a:t> &amp; target </a:t>
            </a:r>
            <a:r>
              <a:rPr lang="pl-PL" sz="2800" dirty="0" err="1" smtClean="0"/>
              <a:t>croporation</a:t>
            </a:r>
            <a:r>
              <a:rPr lang="pl-PL" sz="3200" dirty="0" smtClean="0"/>
              <a:t>)</a:t>
            </a:r>
            <a:endParaRPr lang="en-US" sz="3200"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29</a:t>
            </a:fld>
            <a:endParaRPr lang="pl-PL"/>
          </a:p>
        </p:txBody>
      </p:sp>
    </p:spTree>
    <p:extLst>
      <p:ext uri="{BB962C8B-B14F-4D97-AF65-F5344CB8AC3E}">
        <p14:creationId xmlns:p14="http://schemas.microsoft.com/office/powerpoint/2010/main" val="3013175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sym typeface="Wingdings" pitchFamily="2" charset="2"/>
              </a:rPr>
              <a:t>Fazy </a:t>
            </a:r>
            <a:r>
              <a:rPr lang="pl-PL" b="1" dirty="0">
                <a:sym typeface="Wingdings" pitchFamily="2" charset="2"/>
              </a:rPr>
              <a:t>procedury transformacji</a:t>
            </a:r>
            <a:r>
              <a:rPr lang="pl-PL" dirty="0" smtClean="0">
                <a:sym typeface="Wingdings" pitchFamily="2" charset="2"/>
              </a:rPr>
              <a:t>:</a:t>
            </a:r>
            <a:endParaRPr lang="pl-PL"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3</a:t>
            </a:fld>
            <a:endParaRPr lang="pl-PL" dirty="0"/>
          </a:p>
        </p:txBody>
      </p:sp>
      <p:sp>
        <p:nvSpPr>
          <p:cNvPr id="3" name="Symbol zastępczy zawartości 2"/>
          <p:cNvSpPr>
            <a:spLocks noGrp="1"/>
          </p:cNvSpPr>
          <p:nvPr>
            <p:ph sz="quarter" idx="1"/>
          </p:nvPr>
        </p:nvSpPr>
        <p:spPr>
          <a:xfrm>
            <a:off x="0" y="1484784"/>
            <a:ext cx="9144000" cy="5112568"/>
          </a:xfrm>
        </p:spPr>
        <p:txBody>
          <a:bodyPr/>
          <a:lstStyle/>
          <a:p>
            <a:pPr marL="651192" indent="-514350">
              <a:spcAft>
                <a:spcPts val="600"/>
              </a:spcAft>
            </a:pPr>
            <a:r>
              <a:rPr lang="pl-PL" sz="2400" b="1" dirty="0">
                <a:sym typeface="Wingdings" pitchFamily="2" charset="2"/>
              </a:rPr>
              <a:t>M</a:t>
            </a:r>
            <a:r>
              <a:rPr lang="pl-PL" sz="2400" b="1" dirty="0" smtClean="0">
                <a:sym typeface="Wingdings" pitchFamily="2" charset="2"/>
              </a:rPr>
              <a:t>enedżerska</a:t>
            </a:r>
            <a:r>
              <a:rPr lang="pl-PL" sz="2400" dirty="0" smtClean="0">
                <a:sym typeface="Wingdings" pitchFamily="2" charset="2"/>
              </a:rPr>
              <a:t>: sporządzenie odpowiedniego </a:t>
            </a:r>
            <a:r>
              <a:rPr lang="pl-PL" sz="2400" b="1" dirty="0" smtClean="0">
                <a:solidFill>
                  <a:srgbClr val="FF0000"/>
                </a:solidFill>
                <a:sym typeface="Wingdings" pitchFamily="2" charset="2"/>
              </a:rPr>
              <a:t>planu (połączenia, podziału, przekształcenia)</a:t>
            </a:r>
            <a:r>
              <a:rPr lang="pl-PL" sz="2400" dirty="0" smtClean="0">
                <a:sym typeface="Wingdings" pitchFamily="2" charset="2"/>
              </a:rPr>
              <a:t>, uzgodnienia między spółkami, pisemne sprawozdanie zarządów spółek uzasadniające planowaną transformację, dokonanie zgłoszenia planu do sądu rejestrowego, powiadomienie wspólników, zgłoszenie uchwały wspólników do rejestru</a:t>
            </a:r>
          </a:p>
          <a:p>
            <a:pPr marL="651192" indent="-514350">
              <a:spcAft>
                <a:spcPts val="600"/>
              </a:spcAft>
            </a:pPr>
            <a:r>
              <a:rPr lang="pl-PL" sz="2400" b="1" dirty="0">
                <a:sym typeface="Wingdings" pitchFamily="2" charset="2"/>
              </a:rPr>
              <a:t>W</a:t>
            </a:r>
            <a:r>
              <a:rPr lang="pl-PL" sz="2400" b="1" dirty="0" smtClean="0">
                <a:sym typeface="Wingdings" pitchFamily="2" charset="2"/>
              </a:rPr>
              <a:t>łaścicielska</a:t>
            </a:r>
            <a:r>
              <a:rPr lang="pl-PL" sz="2400" dirty="0" smtClean="0">
                <a:sym typeface="Wingdings" pitchFamily="2" charset="2"/>
              </a:rPr>
              <a:t>: prawo wspólników do informacji o przebiegu procesu transformacji, podjęcie uchwały</a:t>
            </a:r>
          </a:p>
          <a:p>
            <a:pPr marL="651192" indent="-514350">
              <a:spcAft>
                <a:spcPts val="600"/>
              </a:spcAft>
            </a:pPr>
            <a:r>
              <a:rPr lang="pl-PL" sz="2400" b="1" dirty="0">
                <a:sym typeface="Wingdings" pitchFamily="2" charset="2"/>
              </a:rPr>
              <a:t>S</a:t>
            </a:r>
            <a:r>
              <a:rPr lang="pl-PL" sz="2400" b="1" dirty="0" smtClean="0">
                <a:sym typeface="Wingdings" pitchFamily="2" charset="2"/>
              </a:rPr>
              <a:t>ądowa</a:t>
            </a:r>
            <a:r>
              <a:rPr lang="pl-PL" sz="2400" dirty="0" smtClean="0">
                <a:sym typeface="Wingdings" pitchFamily="2" charset="2"/>
              </a:rPr>
              <a:t>: wyznaczenie biegłego rewidenta w celu zbadania planu transformacji, wpis uchwały do rejestru</a:t>
            </a:r>
          </a:p>
          <a:p>
            <a:pPr marL="651192" indent="-514350">
              <a:spcAft>
                <a:spcPts val="600"/>
              </a:spcAft>
            </a:pPr>
            <a:r>
              <a:rPr lang="pl-PL" sz="2400" b="1" dirty="0" smtClean="0">
                <a:sym typeface="Wingdings" pitchFamily="2" charset="2"/>
              </a:rPr>
              <a:t>Ogłoszenie</a:t>
            </a:r>
            <a:r>
              <a:rPr lang="pl-PL" sz="2400" dirty="0" smtClean="0">
                <a:sym typeface="Wingdings" pitchFamily="2" charset="2"/>
              </a:rPr>
              <a:t> w Monitorze Sądowym i Gospodarczym</a:t>
            </a:r>
          </a:p>
          <a:p>
            <a:endParaRPr lang="pl-PL" dirty="0"/>
          </a:p>
        </p:txBody>
      </p:sp>
    </p:spTree>
    <p:extLst>
      <p:ext uri="{BB962C8B-B14F-4D97-AF65-F5344CB8AC3E}">
        <p14:creationId xmlns:p14="http://schemas.microsoft.com/office/powerpoint/2010/main" val="28565355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9144000" cy="1252728"/>
          </a:xfrm>
        </p:spPr>
        <p:txBody>
          <a:bodyPr>
            <a:noAutofit/>
          </a:bodyPr>
          <a:lstStyle/>
          <a:p>
            <a:pPr algn="ctr"/>
            <a:r>
              <a:rPr lang="pl-PL" sz="4400" dirty="0" err="1" smtClean="0"/>
              <a:t>US</a:t>
            </a:r>
            <a:r>
              <a:rPr lang="pl-PL" sz="4400" dirty="0" smtClean="0"/>
              <a:t>: </a:t>
            </a:r>
            <a:r>
              <a:rPr lang="pl-PL" sz="4400" dirty="0" err="1" smtClean="0"/>
              <a:t>Consolidation</a:t>
            </a:r>
            <a:endParaRPr lang="pl-PL" sz="4400" dirty="0"/>
          </a:p>
        </p:txBody>
      </p:sp>
      <p:sp>
        <p:nvSpPr>
          <p:cNvPr id="3" name="Symbol zastępczy zawartości 2"/>
          <p:cNvSpPr>
            <a:spLocks noGrp="1"/>
          </p:cNvSpPr>
          <p:nvPr>
            <p:ph idx="1"/>
          </p:nvPr>
        </p:nvSpPr>
        <p:spPr>
          <a:xfrm>
            <a:off x="0" y="1412776"/>
            <a:ext cx="9144000" cy="5445224"/>
          </a:xfrm>
        </p:spPr>
        <p:txBody>
          <a:bodyPr/>
          <a:lstStyle/>
          <a:p>
            <a:pPr marL="679450" indent="-514350">
              <a:buFont typeface="+mj-lt"/>
              <a:buAutoNum type="arabicPeriod"/>
            </a:pPr>
            <a:r>
              <a:rPr lang="en-US" sz="1800" b="1" u="sng" dirty="0" smtClean="0">
                <a:solidFill>
                  <a:srgbClr val="0070C0"/>
                </a:solidFill>
              </a:rPr>
              <a:t>Merger</a:t>
            </a:r>
            <a:r>
              <a:rPr lang="en-US" sz="1800" dirty="0" smtClean="0"/>
              <a:t>:</a:t>
            </a:r>
            <a:r>
              <a:rPr lang="en-US" sz="1800" b="1" dirty="0" smtClean="0"/>
              <a:t> </a:t>
            </a:r>
            <a:r>
              <a:rPr lang="pl-PL" sz="1800" b="1" dirty="0" smtClean="0"/>
              <a:t> A + B = A   </a:t>
            </a:r>
            <a:r>
              <a:rPr lang="pl-PL" sz="1800" dirty="0" smtClean="0"/>
              <a:t>(</a:t>
            </a:r>
            <a:r>
              <a:rPr lang="pl-PL" sz="1800" i="1" dirty="0" smtClean="0"/>
              <a:t>połączenie przez przejęcie</a:t>
            </a:r>
            <a:r>
              <a:rPr lang="pl-PL" sz="1800" dirty="0" smtClean="0"/>
              <a:t>)</a:t>
            </a:r>
          </a:p>
          <a:p>
            <a:pPr marL="679450" indent="-514350">
              <a:buFont typeface="+mj-lt"/>
              <a:buAutoNum type="arabicPeriod"/>
            </a:pPr>
            <a:r>
              <a:rPr lang="en-US" sz="1800" dirty="0" smtClean="0"/>
              <a:t>the legal combination of two or more corporations. After a merger, only one of the corporations continues to exist as </a:t>
            </a:r>
            <a:r>
              <a:rPr lang="en-US" sz="1800" b="1" dirty="0" smtClean="0">
                <a:solidFill>
                  <a:srgbClr val="FF0000"/>
                </a:solidFill>
              </a:rPr>
              <a:t>a surviving corporation/successor corporation</a:t>
            </a:r>
            <a:r>
              <a:rPr lang="en-US" sz="1800" dirty="0" smtClean="0"/>
              <a:t> and acquires all of the assets and obligations of the other corporation, which then ceases to exist (</a:t>
            </a:r>
            <a:r>
              <a:rPr lang="en-US" sz="1800" i="1" dirty="0" smtClean="0"/>
              <a:t>disappearing corporation</a:t>
            </a:r>
            <a:r>
              <a:rPr lang="en-US" sz="1800" dirty="0" smtClean="0"/>
              <a:t>).</a:t>
            </a:r>
          </a:p>
          <a:p>
            <a:pPr marL="679450" indent="-514350">
              <a:buFont typeface="+mj-lt"/>
              <a:buAutoNum type="arabicPeriod"/>
            </a:pPr>
            <a:r>
              <a:rPr lang="en-US" sz="1800" b="1" u="sng" dirty="0" smtClean="0">
                <a:solidFill>
                  <a:srgbClr val="0070C0"/>
                </a:solidFill>
              </a:rPr>
              <a:t>Consolidation</a:t>
            </a:r>
            <a:r>
              <a:rPr lang="en-US" sz="1800" dirty="0" smtClean="0"/>
              <a:t>: </a:t>
            </a:r>
            <a:r>
              <a:rPr lang="pl-PL" sz="1800" dirty="0" smtClean="0"/>
              <a:t> </a:t>
            </a:r>
            <a:r>
              <a:rPr lang="pl-PL" sz="1800" b="1" dirty="0" smtClean="0"/>
              <a:t>A + B = C </a:t>
            </a:r>
            <a:r>
              <a:rPr lang="pl-PL" sz="1800" dirty="0" smtClean="0"/>
              <a:t>(</a:t>
            </a:r>
            <a:r>
              <a:rPr lang="pl-PL" sz="1800" i="1" dirty="0" smtClean="0"/>
              <a:t>połączenie przez zawiązanie nowej spółki</a:t>
            </a:r>
            <a:r>
              <a:rPr lang="pl-PL" sz="1800" dirty="0" smtClean="0"/>
              <a:t>)</a:t>
            </a:r>
          </a:p>
          <a:p>
            <a:pPr marL="679450" indent="-514350">
              <a:buFont typeface="+mj-lt"/>
              <a:buAutoNum type="arabicPeriod"/>
            </a:pPr>
            <a:r>
              <a:rPr lang="en-US" sz="1800" dirty="0" smtClean="0"/>
              <a:t>the legal combination of two or more corporations, with the result that each corporation ceases to exist and a new one emerges (the </a:t>
            </a:r>
            <a:r>
              <a:rPr lang="en-US" sz="1800" b="1" dirty="0" smtClean="0">
                <a:solidFill>
                  <a:srgbClr val="FF0000"/>
                </a:solidFill>
              </a:rPr>
              <a:t>consolidated corporation</a:t>
            </a:r>
            <a:r>
              <a:rPr lang="en-US" sz="1800" dirty="0" smtClean="0"/>
              <a:t>). The new corporation assumes all of the assets and obligations of the former corporations. The articles of consolidation take the place of original corporate articles. </a:t>
            </a:r>
          </a:p>
          <a:p>
            <a:pPr marL="679450" indent="-514350">
              <a:buFont typeface="+mj-lt"/>
              <a:buAutoNum type="arabicPeriod"/>
            </a:pPr>
            <a:r>
              <a:rPr lang="en-US" sz="1800" b="1" u="sng" dirty="0" smtClean="0">
                <a:solidFill>
                  <a:srgbClr val="0070C0"/>
                </a:solidFill>
              </a:rPr>
              <a:t>Share exchange</a:t>
            </a:r>
            <a:r>
              <a:rPr lang="en-US" sz="1800" dirty="0" smtClean="0"/>
              <a:t>: </a:t>
            </a:r>
            <a:endParaRPr lang="pl-PL" sz="1800" dirty="0" smtClean="0"/>
          </a:p>
          <a:p>
            <a:pPr marL="679450" indent="-514350">
              <a:buFont typeface="+mj-lt"/>
              <a:buAutoNum type="arabicPeriod"/>
            </a:pPr>
            <a:r>
              <a:rPr lang="en-US" sz="1800" dirty="0" smtClean="0"/>
              <a:t>a form of business combination in which some or all of the shares of one corporation are exchanged for some or all of the shares of another corporation, but both firms continue to exist. Often used to create </a:t>
            </a:r>
            <a:r>
              <a:rPr lang="en-US" sz="1800" b="1" dirty="0" smtClean="0">
                <a:solidFill>
                  <a:srgbClr val="FF0000"/>
                </a:solidFill>
              </a:rPr>
              <a:t>holding companies </a:t>
            </a:r>
            <a:r>
              <a:rPr lang="en-US" sz="1800" dirty="0" smtClean="0"/>
              <a:t>(that own part or all of other companies’ outstanding stock). If one corporation owns all of the shares of another corporation it is referred to as the </a:t>
            </a:r>
            <a:r>
              <a:rPr lang="en-US" sz="1800" i="1" dirty="0" smtClean="0"/>
              <a:t>parent corporation</a:t>
            </a:r>
            <a:r>
              <a:rPr lang="en-US" sz="1800" dirty="0" smtClean="0"/>
              <a:t>, and the wholly owned company is the </a:t>
            </a:r>
            <a:r>
              <a:rPr lang="en-US" sz="1800" i="1" dirty="0" smtClean="0"/>
              <a:t>subsidiary corporation</a:t>
            </a:r>
            <a:r>
              <a:rPr lang="en-US" sz="1800" dirty="0" smtClean="0"/>
              <a:t>.</a:t>
            </a:r>
            <a:endParaRPr lang="en-US" sz="2000"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30</a:t>
            </a:fld>
            <a:endParaRPr lang="pl-PL"/>
          </a:p>
        </p:txBody>
      </p:sp>
    </p:spTree>
    <p:extLst>
      <p:ext uri="{BB962C8B-B14F-4D97-AF65-F5344CB8AC3E}">
        <p14:creationId xmlns:p14="http://schemas.microsoft.com/office/powerpoint/2010/main" val="18172807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US</a:t>
            </a:r>
            <a:r>
              <a:rPr lang="pl-PL" dirty="0" smtClean="0"/>
              <a:t>: </a:t>
            </a:r>
            <a:r>
              <a:rPr lang="pl-PL" dirty="0" err="1" smtClean="0"/>
              <a:t>Consolidation</a:t>
            </a:r>
            <a:r>
              <a:rPr lang="pl-PL" dirty="0" smtClean="0"/>
              <a:t> </a:t>
            </a:r>
            <a:r>
              <a:rPr lang="pl-PL" dirty="0" err="1" smtClean="0"/>
              <a:t>Procedure</a:t>
            </a:r>
            <a:endParaRPr lang="pl-PL" dirty="0"/>
          </a:p>
        </p:txBody>
      </p:sp>
      <p:sp>
        <p:nvSpPr>
          <p:cNvPr id="3" name="Symbol zastępczy zawartości 2"/>
          <p:cNvSpPr>
            <a:spLocks noGrp="1"/>
          </p:cNvSpPr>
          <p:nvPr>
            <p:ph idx="1"/>
          </p:nvPr>
        </p:nvSpPr>
        <p:spPr>
          <a:xfrm>
            <a:off x="0" y="1484784"/>
            <a:ext cx="9144000" cy="4625975"/>
          </a:xfrm>
        </p:spPr>
        <p:txBody>
          <a:bodyPr>
            <a:normAutofit fontScale="92500" lnSpcReduction="20000"/>
          </a:bodyPr>
          <a:lstStyle/>
          <a:p>
            <a:r>
              <a:rPr lang="en-US" sz="2800" dirty="0" smtClean="0"/>
              <a:t>Procedures are determined</a:t>
            </a:r>
            <a:r>
              <a:rPr lang="pl-PL" sz="2800" dirty="0" smtClean="0"/>
              <a:t> </a:t>
            </a:r>
            <a:r>
              <a:rPr lang="pl-PL" sz="2800" u="sng" dirty="0" smtClean="0"/>
              <a:t>by </a:t>
            </a:r>
            <a:r>
              <a:rPr lang="pl-PL" sz="2800" u="sng" dirty="0" err="1" smtClean="0"/>
              <a:t>statute</a:t>
            </a:r>
            <a:r>
              <a:rPr lang="pl-PL" sz="2800" u="sng" dirty="0" smtClean="0"/>
              <a:t> </a:t>
            </a:r>
            <a:r>
              <a:rPr lang="pl-PL" sz="2800" dirty="0" smtClean="0"/>
              <a:t>(</a:t>
            </a:r>
            <a:r>
              <a:rPr lang="en-US" sz="2800" dirty="0" smtClean="0"/>
              <a:t>by state statutes</a:t>
            </a:r>
            <a:r>
              <a:rPr lang="pl-PL" sz="2800" dirty="0" smtClean="0"/>
              <a:t>)</a:t>
            </a:r>
            <a:r>
              <a:rPr lang="en-US" sz="2800" dirty="0" smtClean="0"/>
              <a:t>. Basic requirements:</a:t>
            </a:r>
          </a:p>
          <a:p>
            <a:pPr marL="633412" indent="-514350">
              <a:buFont typeface="+mj-lt"/>
              <a:buAutoNum type="arabicPeriod"/>
            </a:pPr>
            <a:r>
              <a:rPr lang="en-US" sz="2800" dirty="0" smtClean="0"/>
              <a:t>The board of directors of each corporation involved must approve </a:t>
            </a:r>
            <a:r>
              <a:rPr lang="en-US" sz="2800" b="1" dirty="0" smtClean="0">
                <a:solidFill>
                  <a:srgbClr val="FF0000"/>
                </a:solidFill>
              </a:rPr>
              <a:t>the plan of merger, consolidation, or share exchange</a:t>
            </a:r>
            <a:r>
              <a:rPr lang="pl-PL" sz="2800" b="1" dirty="0" smtClean="0">
                <a:solidFill>
                  <a:srgbClr val="FF0000"/>
                </a:solidFill>
              </a:rPr>
              <a:t>.</a:t>
            </a:r>
            <a:endParaRPr lang="en-US" sz="2800" b="1" dirty="0" smtClean="0">
              <a:solidFill>
                <a:srgbClr val="FF0000"/>
              </a:solidFill>
            </a:endParaRPr>
          </a:p>
          <a:p>
            <a:pPr marL="633412" indent="-514350">
              <a:buFont typeface="+mj-lt"/>
              <a:buAutoNum type="arabicPeriod"/>
            </a:pPr>
            <a:r>
              <a:rPr lang="en-US" sz="2800" dirty="0" smtClean="0"/>
              <a:t>The shareholders of each corporation must approve the merger or other consolidation plan at a shareholders’ meeting.</a:t>
            </a:r>
          </a:p>
          <a:p>
            <a:pPr marL="633412" indent="-514350">
              <a:buFont typeface="+mj-lt"/>
              <a:buAutoNum type="arabicPeriod"/>
            </a:pPr>
            <a:r>
              <a:rPr lang="en-US" sz="2800" b="1" dirty="0" smtClean="0">
                <a:solidFill>
                  <a:srgbClr val="FF0000"/>
                </a:solidFill>
              </a:rPr>
              <a:t>Articles of merger or consolidation (the plan)</a:t>
            </a:r>
            <a:r>
              <a:rPr lang="en-US" sz="2800" dirty="0" smtClean="0"/>
              <a:t> must be filed, usually with the secretary of state.</a:t>
            </a:r>
          </a:p>
          <a:p>
            <a:pPr marL="633412" indent="-514350">
              <a:buFont typeface="+mj-lt"/>
              <a:buAutoNum type="arabicPeriod"/>
            </a:pPr>
            <a:r>
              <a:rPr lang="en-US" sz="2800" dirty="0" smtClean="0"/>
              <a:t>The state issues a </a:t>
            </a:r>
            <a:r>
              <a:rPr lang="en-US" sz="2800" dirty="0" smtClean="0">
                <a:solidFill>
                  <a:srgbClr val="FF0000"/>
                </a:solidFill>
              </a:rPr>
              <a:t>certificate of merger (or consolidation)</a:t>
            </a:r>
            <a:r>
              <a:rPr lang="en-US" sz="2800" b="1" dirty="0" smtClean="0">
                <a:solidFill>
                  <a:srgbClr val="FF0000"/>
                </a:solidFill>
              </a:rPr>
              <a:t> </a:t>
            </a:r>
            <a:r>
              <a:rPr lang="en-US" sz="2800" dirty="0" smtClean="0"/>
              <a:t>to the surviving (or newly consolidated) corporation.</a:t>
            </a:r>
            <a:endParaRPr lang="en-US" sz="2800"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31</a:t>
            </a:fld>
            <a:endParaRPr lang="pl-PL"/>
          </a:p>
        </p:txBody>
      </p:sp>
    </p:spTree>
    <p:extLst>
      <p:ext uri="{BB962C8B-B14F-4D97-AF65-F5344CB8AC3E}">
        <p14:creationId xmlns:p14="http://schemas.microsoft.com/office/powerpoint/2010/main" val="11998230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Łączenie się spółek: tłumaczenia </a:t>
            </a:r>
            <a:r>
              <a:rPr lang="pl-PL" dirty="0" err="1" smtClean="0"/>
              <a:t>KSH</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32</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10304108"/>
              </p:ext>
            </p:extLst>
          </p:nvPr>
        </p:nvGraphicFramePr>
        <p:xfrm>
          <a:off x="179512" y="1219200"/>
          <a:ext cx="8856984" cy="5485887"/>
        </p:xfrm>
        <a:graphic>
          <a:graphicData uri="http://schemas.openxmlformats.org/drawingml/2006/table">
            <a:tbl>
              <a:tblPr firstRow="1" bandRow="1">
                <a:tableStyleId>{5C22544A-7EE6-4342-B048-85BDC9FD1C3A}</a:tableStyleId>
              </a:tblPr>
              <a:tblGrid>
                <a:gridCol w="2214246"/>
                <a:gridCol w="2214246"/>
                <a:gridCol w="2214246"/>
                <a:gridCol w="2214246"/>
              </a:tblGrid>
              <a:tr h="339341">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solidFill>
                            <a:schemeClr val="tx1"/>
                          </a:solidFill>
                        </a:rPr>
                        <a:t>Translegis</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Zakamycze</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Beck</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3847">
                <a:tc>
                  <a:txBody>
                    <a:bodyPr/>
                    <a:lstStyle/>
                    <a:p>
                      <a:r>
                        <a:rPr lang="pl-PL" sz="1700" dirty="0" smtClean="0"/>
                        <a:t>łączenie się przez przejęcie</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merger</a:t>
                      </a:r>
                      <a:r>
                        <a:rPr lang="pl-PL" sz="1700" dirty="0" smtClean="0"/>
                        <a:t> by </a:t>
                      </a:r>
                      <a:r>
                        <a:rPr lang="pl-PL" sz="1700" dirty="0" err="1" smtClean="0"/>
                        <a:t>takeover</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merger</a:t>
                      </a:r>
                      <a:r>
                        <a:rPr lang="pl-PL" sz="1700" dirty="0" smtClean="0"/>
                        <a:t> by </a:t>
                      </a:r>
                      <a:r>
                        <a:rPr lang="pl-PL" sz="1700" dirty="0" err="1" smtClean="0"/>
                        <a:t>acquisition</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merger</a:t>
                      </a:r>
                      <a:r>
                        <a:rPr lang="pl-PL" sz="1700" dirty="0" smtClean="0"/>
                        <a:t> by </a:t>
                      </a:r>
                      <a:r>
                        <a:rPr lang="pl-PL" sz="1700" dirty="0" err="1" smtClean="0"/>
                        <a:t>acquisition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8353">
                <a:tc>
                  <a:txBody>
                    <a:bodyPr/>
                    <a:lstStyle/>
                    <a:p>
                      <a:r>
                        <a:rPr lang="pl-PL" sz="1700" dirty="0" smtClean="0"/>
                        <a:t>spółka przejmowana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smtClean="0"/>
                        <a:t>target </a:t>
                      </a:r>
                      <a:r>
                        <a:rPr lang="pl-PL" sz="1700" dirty="0" err="1" smtClean="0"/>
                        <a:t>company</a:t>
                      </a:r>
                      <a:r>
                        <a:rPr lang="pl-PL" sz="1700" dirty="0" smtClean="0"/>
                        <a:t> /</a:t>
                      </a:r>
                      <a:r>
                        <a:rPr lang="pl-PL" sz="1700" dirty="0" err="1" smtClean="0"/>
                        <a:t>partnership</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company</a:t>
                      </a:r>
                      <a:r>
                        <a:rPr lang="pl-PL" sz="1700" dirty="0" smtClean="0"/>
                        <a:t> </a:t>
                      </a:r>
                      <a:r>
                        <a:rPr lang="pl-PL" sz="1700" dirty="0" err="1" smtClean="0"/>
                        <a:t>or</a:t>
                      </a:r>
                      <a:r>
                        <a:rPr lang="pl-PL" sz="1700" dirty="0" smtClean="0"/>
                        <a:t> </a:t>
                      </a:r>
                      <a:r>
                        <a:rPr lang="pl-PL" sz="1700" dirty="0" err="1" smtClean="0"/>
                        <a:t>partnership</a:t>
                      </a:r>
                      <a:r>
                        <a:rPr lang="pl-PL" sz="1700" dirty="0" smtClean="0"/>
                        <a:t> </a:t>
                      </a:r>
                      <a:r>
                        <a:rPr lang="pl-PL" sz="1700" dirty="0" err="1" smtClean="0"/>
                        <a:t>being</a:t>
                      </a:r>
                      <a:r>
                        <a:rPr lang="pl-PL" sz="1700" dirty="0" smtClean="0"/>
                        <a:t> </a:t>
                      </a:r>
                      <a:r>
                        <a:rPr lang="pl-PL" sz="1700" dirty="0" err="1" smtClean="0"/>
                        <a:t>acquired</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company</a:t>
                      </a:r>
                      <a:r>
                        <a:rPr lang="pl-PL" sz="1700" dirty="0" smtClean="0"/>
                        <a:t> </a:t>
                      </a:r>
                      <a:r>
                        <a:rPr lang="pl-PL" sz="1700" dirty="0" err="1" smtClean="0"/>
                        <a:t>being</a:t>
                      </a:r>
                      <a:r>
                        <a:rPr lang="pl-PL" sz="1700" dirty="0" smtClean="0"/>
                        <a:t> </a:t>
                      </a:r>
                      <a:r>
                        <a:rPr lang="pl-PL" sz="1700" dirty="0" err="1" smtClean="0"/>
                        <a:t>acquired</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3847">
                <a:tc>
                  <a:txBody>
                    <a:bodyPr/>
                    <a:lstStyle/>
                    <a:p>
                      <a:r>
                        <a:rPr lang="pl-PL" sz="1700" dirty="0" smtClean="0"/>
                        <a:t>spółka przejmująca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bidding</a:t>
                      </a:r>
                      <a:r>
                        <a:rPr lang="pl-PL" sz="1700" baseline="0" dirty="0" smtClean="0"/>
                        <a:t> </a:t>
                      </a:r>
                      <a:r>
                        <a:rPr lang="pl-PL" sz="1700" baseline="0" dirty="0" err="1" smtClean="0"/>
                        <a:t>company</a:t>
                      </a:r>
                      <a:r>
                        <a:rPr lang="pl-PL" sz="1700" baseline="0" dirty="0" smtClean="0"/>
                        <a:t> /p.</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acquiring</a:t>
                      </a:r>
                      <a:r>
                        <a:rPr lang="pl-PL" sz="1700" dirty="0" smtClean="0"/>
                        <a:t> </a:t>
                      </a:r>
                      <a:r>
                        <a:rPr lang="pl-PL" sz="1700" dirty="0" err="1" smtClean="0"/>
                        <a:t>company</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acquiring</a:t>
                      </a:r>
                      <a:r>
                        <a:rPr lang="pl-PL" sz="1700" dirty="0" smtClean="0"/>
                        <a:t> </a:t>
                      </a:r>
                      <a:r>
                        <a:rPr lang="pl-PL" sz="170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8353">
                <a:tc>
                  <a:txBody>
                    <a:bodyPr/>
                    <a:lstStyle/>
                    <a:p>
                      <a:r>
                        <a:rPr lang="pl-PL" sz="1700" dirty="0" smtClean="0"/>
                        <a:t>łączenie się przez zawiązanie nowej spółki</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merger</a:t>
                      </a:r>
                      <a:r>
                        <a:rPr lang="pl-PL" sz="1700" baseline="0" dirty="0" smtClean="0"/>
                        <a:t> by </a:t>
                      </a:r>
                      <a:r>
                        <a:rPr lang="pl-PL" sz="1700" baseline="0" dirty="0" err="1" smtClean="0"/>
                        <a:t>formation</a:t>
                      </a:r>
                      <a:r>
                        <a:rPr lang="pl-PL" sz="1700" baseline="0" dirty="0" smtClean="0"/>
                        <a:t> of a </a:t>
                      </a:r>
                      <a:r>
                        <a:rPr lang="pl-PL" sz="1700" baseline="0" dirty="0" err="1" smtClean="0"/>
                        <a:t>new</a:t>
                      </a:r>
                      <a:r>
                        <a:rPr lang="pl-PL" sz="1700" baseline="0" dirty="0" smtClean="0"/>
                        <a:t> </a:t>
                      </a:r>
                      <a:r>
                        <a:rPr lang="pl-PL" sz="1700" baseline="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merger</a:t>
                      </a:r>
                      <a:r>
                        <a:rPr lang="pl-PL" sz="1700" dirty="0" smtClean="0"/>
                        <a:t> by </a:t>
                      </a:r>
                      <a:r>
                        <a:rPr lang="pl-PL" sz="1700" dirty="0" err="1" smtClean="0"/>
                        <a:t>formation</a:t>
                      </a:r>
                      <a:r>
                        <a:rPr lang="pl-PL" sz="1700" dirty="0" smtClean="0"/>
                        <a:t> of a </a:t>
                      </a:r>
                      <a:r>
                        <a:rPr lang="pl-PL" sz="1700" dirty="0" err="1" smtClean="0"/>
                        <a:t>new</a:t>
                      </a:r>
                      <a:r>
                        <a:rPr lang="pl-PL" sz="1700" dirty="0" smtClean="0"/>
                        <a:t> </a:t>
                      </a:r>
                      <a:r>
                        <a:rPr lang="pl-PL" sz="1700" dirty="0" err="1" smtClean="0"/>
                        <a:t>company</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merger</a:t>
                      </a:r>
                      <a:r>
                        <a:rPr lang="pl-PL" sz="1700" dirty="0" smtClean="0"/>
                        <a:t> by the </a:t>
                      </a:r>
                      <a:r>
                        <a:rPr lang="pl-PL" sz="1700" dirty="0" err="1" smtClean="0"/>
                        <a:t>formation</a:t>
                      </a:r>
                      <a:r>
                        <a:rPr lang="pl-PL" sz="1700" dirty="0" smtClean="0"/>
                        <a:t> of a </a:t>
                      </a:r>
                      <a:r>
                        <a:rPr lang="pl-PL" sz="1700" dirty="0" err="1" smtClean="0"/>
                        <a:t>new</a:t>
                      </a:r>
                      <a:r>
                        <a:rPr lang="pl-PL" sz="1700" dirty="0" smtClean="0"/>
                        <a:t> </a:t>
                      </a:r>
                      <a:r>
                        <a:rPr lang="pl-PL" sz="170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792">
                <a:tc>
                  <a:txBody>
                    <a:bodyPr/>
                    <a:lstStyle/>
                    <a:p>
                      <a:r>
                        <a:rPr lang="pl-PL" sz="1700" dirty="0" smtClean="0"/>
                        <a:t>spółka nowo zawiązana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newly</a:t>
                      </a:r>
                      <a:r>
                        <a:rPr lang="pl-PL" sz="1700" dirty="0" smtClean="0"/>
                        <a:t> </a:t>
                      </a:r>
                      <a:r>
                        <a:rPr lang="pl-PL" sz="1700" dirty="0" err="1" smtClean="0"/>
                        <a:t>formed</a:t>
                      </a:r>
                      <a:r>
                        <a:rPr lang="pl-PL" sz="1700" dirty="0" smtClean="0"/>
                        <a:t> </a:t>
                      </a:r>
                      <a:r>
                        <a:rPr lang="pl-PL" sz="170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new</a:t>
                      </a:r>
                      <a:r>
                        <a:rPr lang="pl-PL" sz="1700" dirty="0" smtClean="0"/>
                        <a:t> </a:t>
                      </a:r>
                      <a:r>
                        <a:rPr lang="pl-PL" sz="170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newly</a:t>
                      </a:r>
                      <a:r>
                        <a:rPr lang="pl-PL" sz="1700" dirty="0" smtClean="0"/>
                        <a:t> </a:t>
                      </a:r>
                      <a:r>
                        <a:rPr lang="pl-PL" sz="1700" dirty="0" err="1" smtClean="0"/>
                        <a:t>formed</a:t>
                      </a:r>
                      <a:r>
                        <a:rPr lang="pl-PL" sz="1700" dirty="0" smtClean="0"/>
                        <a:t> </a:t>
                      </a:r>
                      <a:r>
                        <a:rPr lang="pl-PL" sz="1700" dirty="0" err="1" smtClean="0"/>
                        <a:t>company</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2552">
                <a:tc>
                  <a:txBody>
                    <a:bodyPr/>
                    <a:lstStyle/>
                    <a:p>
                      <a:r>
                        <a:rPr lang="pl-PL" sz="1700" dirty="0" smtClean="0"/>
                        <a:t>plan połączenia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smtClean="0"/>
                        <a:t>draft </a:t>
                      </a:r>
                      <a:r>
                        <a:rPr lang="pl-PL" sz="1700" dirty="0" err="1" smtClean="0"/>
                        <a:t>terms</a:t>
                      </a:r>
                      <a:r>
                        <a:rPr lang="pl-PL" sz="1700" dirty="0" smtClean="0"/>
                        <a:t> of a </a:t>
                      </a:r>
                      <a:r>
                        <a:rPr lang="pl-PL" sz="1700" dirty="0" err="1" smtClean="0"/>
                        <a:t>merger</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merger</a:t>
                      </a:r>
                      <a:r>
                        <a:rPr lang="pl-PL" sz="1700" dirty="0" smtClean="0"/>
                        <a:t> plan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smtClean="0"/>
                        <a:t>draft </a:t>
                      </a:r>
                      <a:r>
                        <a:rPr lang="pl-PL" sz="1700" dirty="0" err="1" smtClean="0"/>
                        <a:t>terms</a:t>
                      </a:r>
                      <a:r>
                        <a:rPr lang="pl-PL" sz="1700" dirty="0" smtClean="0"/>
                        <a:t> of </a:t>
                      </a:r>
                      <a:r>
                        <a:rPr lang="pl-PL" sz="1700" dirty="0" err="1" smtClean="0"/>
                        <a:t>merger</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9341">
                <a:tc>
                  <a:txBody>
                    <a:bodyPr/>
                    <a:lstStyle/>
                    <a:p>
                      <a:r>
                        <a:rPr lang="pl-PL" sz="1700" dirty="0" smtClean="0"/>
                        <a:t>dzień połączenia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day</a:t>
                      </a:r>
                      <a:r>
                        <a:rPr lang="pl-PL" sz="1700" dirty="0" smtClean="0"/>
                        <a:t> of </a:t>
                      </a:r>
                      <a:r>
                        <a:rPr lang="pl-PL" sz="1700" dirty="0" err="1" smtClean="0"/>
                        <a:t>merger</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merger</a:t>
                      </a:r>
                      <a:r>
                        <a:rPr lang="pl-PL" sz="1700" dirty="0" smtClean="0"/>
                        <a:t> </a:t>
                      </a:r>
                      <a:r>
                        <a:rPr lang="pl-PL" sz="1700" dirty="0" err="1" smtClean="0"/>
                        <a:t>date</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merger</a:t>
                      </a:r>
                      <a:r>
                        <a:rPr lang="pl-PL" sz="1700" dirty="0" smtClean="0"/>
                        <a:t> </a:t>
                      </a:r>
                      <a:r>
                        <a:rPr lang="pl-PL" sz="1700" dirty="0" err="1" smtClean="0"/>
                        <a:t>date</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9341">
                <a:tc>
                  <a:txBody>
                    <a:bodyPr/>
                    <a:lstStyle/>
                    <a:p>
                      <a:r>
                        <a:rPr lang="pl-PL" sz="1700" dirty="0" smtClean="0"/>
                        <a:t>dopłaty w gotówce dla wspólników</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additional</a:t>
                      </a:r>
                      <a:r>
                        <a:rPr lang="pl-PL" sz="1700" baseline="0" dirty="0" smtClean="0"/>
                        <a:t> </a:t>
                      </a:r>
                      <a:r>
                        <a:rPr lang="pl-PL" sz="1700" baseline="0" dirty="0" err="1" smtClean="0"/>
                        <a:t>cash</a:t>
                      </a:r>
                      <a:r>
                        <a:rPr lang="pl-PL" sz="1700" baseline="0" dirty="0" smtClean="0"/>
                        <a:t> </a:t>
                      </a:r>
                      <a:r>
                        <a:rPr lang="pl-PL" sz="1700" baseline="0" dirty="0" err="1" smtClean="0"/>
                        <a:t>payments</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additional</a:t>
                      </a:r>
                      <a:r>
                        <a:rPr lang="pl-PL" sz="1700" dirty="0" smtClean="0"/>
                        <a:t> </a:t>
                      </a:r>
                      <a:r>
                        <a:rPr lang="pl-PL" sz="1700" dirty="0" err="1" smtClean="0"/>
                        <a:t>payments</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additional</a:t>
                      </a:r>
                      <a:r>
                        <a:rPr lang="pl-PL" sz="1700" dirty="0" smtClean="0"/>
                        <a:t> </a:t>
                      </a:r>
                      <a:r>
                        <a:rPr lang="pl-PL" sz="1700" dirty="0" err="1" smtClean="0"/>
                        <a:t>cash</a:t>
                      </a:r>
                      <a:r>
                        <a:rPr lang="pl-PL" sz="1700" dirty="0" smtClean="0"/>
                        <a:t> </a:t>
                      </a:r>
                      <a:r>
                        <a:rPr lang="pl-PL" sz="1700" dirty="0" err="1" smtClean="0"/>
                        <a:t>payments</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0565362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Podział: tłumaczenia </a:t>
            </a:r>
            <a:r>
              <a:rPr lang="pl-PL" dirty="0" err="1" smtClean="0"/>
              <a:t>KSH</a:t>
            </a:r>
            <a:endParaRPr lang="pl-PL" dirty="0"/>
          </a:p>
        </p:txBody>
      </p:sp>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33</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1009127041"/>
              </p:ext>
            </p:extLst>
          </p:nvPr>
        </p:nvGraphicFramePr>
        <p:xfrm>
          <a:off x="107504" y="1124744"/>
          <a:ext cx="8856984" cy="5208512"/>
        </p:xfrm>
        <a:graphic>
          <a:graphicData uri="http://schemas.openxmlformats.org/drawingml/2006/table">
            <a:tbl>
              <a:tblPr firstRow="1" bandRow="1">
                <a:tableStyleId>{5C22544A-7EE6-4342-B048-85BDC9FD1C3A}</a:tableStyleId>
              </a:tblPr>
              <a:tblGrid>
                <a:gridCol w="2214246"/>
                <a:gridCol w="2214246"/>
                <a:gridCol w="2214246"/>
                <a:gridCol w="2214246"/>
              </a:tblGrid>
              <a:tr h="339341">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smtClean="0">
                          <a:solidFill>
                            <a:schemeClr val="tx1"/>
                          </a:solidFill>
                        </a:rPr>
                        <a:t>Translegis</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Zakamycze</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smtClean="0">
                          <a:solidFill>
                            <a:schemeClr val="tx1"/>
                          </a:solidFill>
                        </a:rPr>
                        <a:t>Beck</a:t>
                      </a:r>
                      <a:endParaRPr lang="pl-PL"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3847">
                <a:tc>
                  <a:txBody>
                    <a:bodyPr/>
                    <a:lstStyle/>
                    <a:p>
                      <a:r>
                        <a:rPr lang="pl-PL" sz="1700" dirty="0" smtClean="0"/>
                        <a:t>podział przez przejęcie</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takeover</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acquisition</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acquisition</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8353">
                <a:tc>
                  <a:txBody>
                    <a:bodyPr/>
                    <a:lstStyle/>
                    <a:p>
                      <a:r>
                        <a:rPr lang="pl-PL" sz="1700" dirty="0" smtClean="0"/>
                        <a:t>spółka dzielona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company</a:t>
                      </a:r>
                      <a:r>
                        <a:rPr lang="pl-PL" sz="1700" dirty="0" smtClean="0"/>
                        <a:t> </a:t>
                      </a:r>
                      <a:r>
                        <a:rPr lang="pl-PL" sz="1700" dirty="0" err="1" smtClean="0"/>
                        <a:t>under</a:t>
                      </a:r>
                      <a:r>
                        <a:rPr lang="pl-PL" sz="1700" dirty="0" smtClean="0"/>
                        <a:t> </a:t>
                      </a:r>
                      <a:r>
                        <a:rPr lang="pl-PL" sz="1700" dirty="0" err="1" smtClean="0"/>
                        <a:t>division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smtClean="0"/>
                        <a:t>the </a:t>
                      </a:r>
                      <a:r>
                        <a:rPr lang="pl-PL" sz="1700" dirty="0" err="1" smtClean="0"/>
                        <a:t>company</a:t>
                      </a:r>
                      <a:r>
                        <a:rPr lang="pl-PL" sz="1700" dirty="0" smtClean="0"/>
                        <a:t> </a:t>
                      </a:r>
                      <a:r>
                        <a:rPr lang="pl-PL" sz="1700" dirty="0" err="1" smtClean="0"/>
                        <a:t>being</a:t>
                      </a:r>
                      <a:r>
                        <a:rPr lang="pl-PL" sz="1700" dirty="0" smtClean="0"/>
                        <a:t> </a:t>
                      </a:r>
                      <a:r>
                        <a:rPr lang="pl-PL" sz="1700" dirty="0" err="1" smtClean="0"/>
                        <a:t>divided</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smtClean="0"/>
                        <a:t>the </a:t>
                      </a:r>
                      <a:r>
                        <a:rPr lang="pl-PL" sz="1700" dirty="0" err="1" smtClean="0"/>
                        <a:t>company</a:t>
                      </a:r>
                      <a:r>
                        <a:rPr lang="pl-PL" sz="1700" dirty="0" smtClean="0"/>
                        <a:t> </a:t>
                      </a:r>
                      <a:r>
                        <a:rPr lang="pl-PL" sz="1700" dirty="0" err="1" smtClean="0"/>
                        <a:t>being</a:t>
                      </a:r>
                      <a:r>
                        <a:rPr lang="pl-PL" sz="1700" dirty="0" smtClean="0"/>
                        <a:t> </a:t>
                      </a:r>
                      <a:r>
                        <a:rPr lang="pl-PL" sz="1700" dirty="0" err="1" smtClean="0"/>
                        <a:t>divided</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3847">
                <a:tc>
                  <a:txBody>
                    <a:bodyPr/>
                    <a:lstStyle/>
                    <a:p>
                      <a:r>
                        <a:rPr lang="pl-PL" sz="1700" dirty="0" smtClean="0"/>
                        <a:t>podział przez zawiązanie nowych spółek</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formation</a:t>
                      </a:r>
                      <a:r>
                        <a:rPr lang="pl-PL" sz="1700" dirty="0" smtClean="0"/>
                        <a:t> of </a:t>
                      </a:r>
                      <a:r>
                        <a:rPr lang="pl-PL" sz="1700" dirty="0" err="1" smtClean="0"/>
                        <a:t>new</a:t>
                      </a:r>
                      <a:r>
                        <a:rPr lang="pl-PL" sz="1700" dirty="0" smtClean="0"/>
                        <a:t> </a:t>
                      </a:r>
                      <a:r>
                        <a:rPr lang="pl-PL" sz="1700" dirty="0" err="1" smtClean="0"/>
                        <a:t>companies</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formation</a:t>
                      </a:r>
                      <a:r>
                        <a:rPr lang="pl-PL" sz="1700" dirty="0" smtClean="0"/>
                        <a:t> of </a:t>
                      </a:r>
                      <a:r>
                        <a:rPr lang="pl-PL" sz="1700" dirty="0" err="1" smtClean="0"/>
                        <a:t>new</a:t>
                      </a:r>
                      <a:r>
                        <a:rPr lang="pl-PL" sz="1700" dirty="0" smtClean="0"/>
                        <a:t> </a:t>
                      </a:r>
                      <a:r>
                        <a:rPr lang="pl-PL" sz="1700" dirty="0" err="1" smtClean="0"/>
                        <a:t>companies</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the </a:t>
                      </a:r>
                      <a:r>
                        <a:rPr lang="pl-PL" sz="1700" dirty="0" err="1" smtClean="0"/>
                        <a:t>formation</a:t>
                      </a:r>
                      <a:r>
                        <a:rPr lang="pl-PL" sz="1700" dirty="0" smtClean="0"/>
                        <a:t> of </a:t>
                      </a:r>
                      <a:r>
                        <a:rPr lang="pl-PL" sz="1700" dirty="0" err="1" smtClean="0"/>
                        <a:t>new</a:t>
                      </a:r>
                      <a:r>
                        <a:rPr lang="pl-PL" sz="1700" dirty="0" smtClean="0"/>
                        <a:t> </a:t>
                      </a:r>
                      <a:r>
                        <a:rPr lang="pl-PL" sz="1700" dirty="0" err="1" smtClean="0"/>
                        <a:t>companies</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8353">
                <a:tc>
                  <a:txBody>
                    <a:bodyPr/>
                    <a:lstStyle/>
                    <a:p>
                      <a:r>
                        <a:rPr lang="pl-PL" sz="1700" dirty="0" smtClean="0"/>
                        <a:t>podział przez przejęcie i zawiązanie nowej spółki</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takeover</a:t>
                      </a:r>
                      <a:r>
                        <a:rPr lang="pl-PL" sz="1700" dirty="0" smtClean="0"/>
                        <a:t> and </a:t>
                      </a:r>
                      <a:r>
                        <a:rPr lang="pl-PL" sz="1700" dirty="0" err="1" smtClean="0"/>
                        <a:t>formation</a:t>
                      </a:r>
                      <a:r>
                        <a:rPr lang="pl-PL" sz="1700" dirty="0" smtClean="0"/>
                        <a:t> of a </a:t>
                      </a:r>
                      <a:r>
                        <a:rPr lang="pl-PL" sz="1700" dirty="0" err="1" smtClean="0"/>
                        <a:t>new</a:t>
                      </a:r>
                      <a:r>
                        <a:rPr lang="pl-PL" sz="1700" dirty="0" smtClean="0"/>
                        <a:t> </a:t>
                      </a:r>
                      <a:r>
                        <a:rPr lang="pl-PL" sz="1700" dirty="0" err="1" smtClean="0"/>
                        <a:t>company</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acquisition</a:t>
                      </a:r>
                      <a:r>
                        <a:rPr lang="pl-PL" sz="1700" dirty="0" smtClean="0"/>
                        <a:t> and </a:t>
                      </a:r>
                      <a:r>
                        <a:rPr lang="pl-PL" sz="1700" dirty="0" err="1" smtClean="0"/>
                        <a:t>formation</a:t>
                      </a:r>
                      <a:r>
                        <a:rPr lang="pl-PL" sz="1700" dirty="0" smtClean="0"/>
                        <a:t> of a </a:t>
                      </a:r>
                      <a:r>
                        <a:rPr lang="pl-PL" sz="1700" dirty="0" err="1" smtClean="0"/>
                        <a:t>new</a:t>
                      </a:r>
                      <a:r>
                        <a:rPr lang="pl-PL" sz="1700" dirty="0" smtClean="0"/>
                        <a:t> </a:t>
                      </a:r>
                      <a:r>
                        <a:rPr lang="pl-PL" sz="1700" dirty="0" err="1" smtClean="0"/>
                        <a:t>company</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by </a:t>
                      </a:r>
                      <a:r>
                        <a:rPr lang="pl-PL" sz="1700" dirty="0" err="1" smtClean="0"/>
                        <a:t>acquisition</a:t>
                      </a:r>
                      <a:r>
                        <a:rPr lang="pl-PL" sz="1700" dirty="0" smtClean="0"/>
                        <a:t> and the </a:t>
                      </a:r>
                      <a:r>
                        <a:rPr lang="pl-PL" sz="1700" dirty="0" err="1" smtClean="0"/>
                        <a:t>formation</a:t>
                      </a:r>
                      <a:r>
                        <a:rPr lang="pl-PL" sz="1700" dirty="0" smtClean="0"/>
                        <a:t> of a </a:t>
                      </a:r>
                      <a:r>
                        <a:rPr lang="pl-PL" sz="1700" dirty="0" err="1" smtClean="0"/>
                        <a:t>new</a:t>
                      </a:r>
                      <a:r>
                        <a:rPr lang="pl-PL" sz="1700" dirty="0" smtClean="0"/>
                        <a:t> </a:t>
                      </a:r>
                      <a:r>
                        <a:rPr lang="pl-PL" sz="1700" dirty="0" err="1" smtClean="0"/>
                        <a:t>company</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792">
                <a:tc>
                  <a:txBody>
                    <a:bodyPr/>
                    <a:lstStyle/>
                    <a:p>
                      <a:r>
                        <a:rPr lang="pl-PL" sz="1700" dirty="0" smtClean="0"/>
                        <a:t>podział przez wydzielenie</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division</a:t>
                      </a:r>
                      <a:r>
                        <a:rPr lang="pl-PL" sz="1700" dirty="0" smtClean="0"/>
                        <a:t> by </a:t>
                      </a:r>
                      <a:r>
                        <a:rPr lang="pl-PL" sz="1700" dirty="0" err="1" smtClean="0"/>
                        <a:t>separation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division</a:t>
                      </a:r>
                      <a:r>
                        <a:rPr lang="pl-PL" sz="1700" dirty="0" smtClean="0"/>
                        <a:t> by </a:t>
                      </a:r>
                      <a:r>
                        <a:rPr lang="pl-PL" sz="1700" dirty="0" err="1" smtClean="0"/>
                        <a:t>separation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division</a:t>
                      </a:r>
                      <a:r>
                        <a:rPr lang="pl-PL" sz="1700" dirty="0" smtClean="0"/>
                        <a:t> by </a:t>
                      </a:r>
                      <a:r>
                        <a:rPr lang="pl-PL" sz="1700" dirty="0" err="1" smtClean="0"/>
                        <a:t>separation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2552">
                <a:tc>
                  <a:txBody>
                    <a:bodyPr/>
                    <a:lstStyle/>
                    <a:p>
                      <a:r>
                        <a:rPr lang="pl-PL" sz="1700" dirty="0" smtClean="0"/>
                        <a:t>plan</a:t>
                      </a:r>
                      <a:r>
                        <a:rPr lang="pl-PL" sz="1700" baseline="0" dirty="0" smtClean="0"/>
                        <a:t> podziału</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l-PL" sz="1700" dirty="0" err="1" smtClean="0"/>
                        <a:t>division</a:t>
                      </a:r>
                      <a:r>
                        <a:rPr lang="pl-PL" sz="1700" dirty="0" smtClean="0"/>
                        <a:t> plan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err="1" smtClean="0"/>
                        <a:t>division</a:t>
                      </a:r>
                      <a:r>
                        <a:rPr lang="pl-PL" sz="1700" dirty="0" smtClean="0"/>
                        <a:t> plan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700" dirty="0" smtClean="0"/>
                        <a:t>draft </a:t>
                      </a:r>
                      <a:r>
                        <a:rPr lang="pl-PL" sz="1700" dirty="0" err="1" smtClean="0"/>
                        <a:t>terms</a:t>
                      </a:r>
                      <a:r>
                        <a:rPr lang="pl-PL" sz="1700" dirty="0" smtClean="0"/>
                        <a:t> of </a:t>
                      </a:r>
                      <a:r>
                        <a:rPr lang="pl-PL" sz="1700" dirty="0" err="1" smtClean="0"/>
                        <a:t>division</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9341">
                <a:tc>
                  <a:txBody>
                    <a:bodyPr/>
                    <a:lstStyle/>
                    <a:p>
                      <a:r>
                        <a:rPr lang="pl-PL" sz="1700" dirty="0" smtClean="0"/>
                        <a:t>dzień podziału</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day</a:t>
                      </a:r>
                      <a:r>
                        <a:rPr lang="pl-PL" sz="1700" dirty="0" smtClean="0"/>
                        <a:t> of </a:t>
                      </a:r>
                      <a:r>
                        <a:rPr lang="pl-PL" sz="1700" dirty="0" err="1" smtClean="0"/>
                        <a:t>division</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a:t>
                      </a:r>
                      <a:r>
                        <a:rPr lang="pl-PL" sz="1700" dirty="0" err="1" smtClean="0"/>
                        <a:t>date</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division</a:t>
                      </a:r>
                      <a:r>
                        <a:rPr lang="pl-PL" sz="1700" dirty="0" smtClean="0"/>
                        <a:t> </a:t>
                      </a:r>
                      <a:r>
                        <a:rPr lang="pl-PL" sz="1700" dirty="0" err="1" smtClean="0"/>
                        <a:t>date</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9341">
                <a:tc>
                  <a:txBody>
                    <a:bodyPr/>
                    <a:lstStyle/>
                    <a:p>
                      <a:r>
                        <a:rPr lang="pl-PL" sz="1700" dirty="0" smtClean="0"/>
                        <a:t>dzień wydzielenia</a:t>
                      </a:r>
                      <a:endParaRPr lang="pl-PL"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day</a:t>
                      </a:r>
                      <a:r>
                        <a:rPr lang="pl-PL" sz="1700" dirty="0" smtClean="0"/>
                        <a:t> of </a:t>
                      </a:r>
                      <a:r>
                        <a:rPr lang="pl-PL" sz="1700" dirty="0" err="1" smtClean="0"/>
                        <a:t>separation</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separation</a:t>
                      </a:r>
                      <a:r>
                        <a:rPr lang="pl-PL" sz="1700" dirty="0" smtClean="0"/>
                        <a:t> </a:t>
                      </a:r>
                      <a:r>
                        <a:rPr lang="pl-PL" sz="1700" dirty="0" err="1" smtClean="0"/>
                        <a:t>date</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700" dirty="0" err="1" smtClean="0"/>
                        <a:t>separation</a:t>
                      </a:r>
                      <a:r>
                        <a:rPr lang="pl-PL" sz="1700" dirty="0" smtClean="0"/>
                        <a:t> </a:t>
                      </a:r>
                      <a:r>
                        <a:rPr lang="pl-PL" sz="1700" dirty="0" err="1" smtClean="0"/>
                        <a:t>date</a:t>
                      </a:r>
                      <a:endParaRPr lang="pl-PL"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92310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numeru slajdu 2"/>
          <p:cNvSpPr>
            <a:spLocks noGrp="1"/>
          </p:cNvSpPr>
          <p:nvPr>
            <p:ph type="sldNum" sz="quarter" idx="12"/>
          </p:nvPr>
        </p:nvSpPr>
        <p:spPr/>
        <p:txBody>
          <a:bodyPr/>
          <a:lstStyle/>
          <a:p>
            <a:pPr>
              <a:defRPr/>
            </a:pPr>
            <a:fld id="{696C2A7C-93F0-4E55-A6C8-98BA73906AFC}" type="slidenum">
              <a:rPr lang="pl-PL" smtClean="0"/>
              <a:pPr>
                <a:defRPr/>
              </a:pPr>
              <a:t>4</a:t>
            </a:fld>
            <a:endParaRPr lang="pl-PL"/>
          </a:p>
        </p:txBody>
      </p:sp>
      <p:sp>
        <p:nvSpPr>
          <p:cNvPr id="4" name="Symbol zastępczy zawartości 3"/>
          <p:cNvSpPr>
            <a:spLocks noGrp="1"/>
          </p:cNvSpPr>
          <p:nvPr>
            <p:ph sz="quarter" idx="1"/>
          </p:nvPr>
        </p:nvSpPr>
        <p:spPr/>
        <p:txBody>
          <a:bodyPr>
            <a:normAutofit/>
          </a:bodyPr>
          <a:lstStyle/>
          <a:p>
            <a:pPr marL="0" indent="0" algn="ctr">
              <a:buNone/>
            </a:pPr>
            <a:endParaRPr lang="pl-PL" sz="3600" b="1" i="1" dirty="0" smtClean="0"/>
          </a:p>
          <a:p>
            <a:pPr marL="0" indent="0" algn="ctr">
              <a:buNone/>
            </a:pPr>
            <a:endParaRPr lang="pl-PL" sz="3600" b="1" i="1" dirty="0"/>
          </a:p>
          <a:p>
            <a:pPr marL="0" indent="0" algn="ctr">
              <a:buNone/>
            </a:pPr>
            <a:r>
              <a:rPr lang="pl-PL" sz="4400" b="1" i="1" dirty="0" smtClean="0"/>
              <a:t>Przekształcenie</a:t>
            </a:r>
            <a:endParaRPr lang="pl-PL" sz="4400" b="1" i="1" dirty="0"/>
          </a:p>
        </p:txBody>
      </p:sp>
    </p:spTree>
    <p:extLst>
      <p:ext uri="{BB962C8B-B14F-4D97-AF65-F5344CB8AC3E}">
        <p14:creationId xmlns:p14="http://schemas.microsoft.com/office/powerpoint/2010/main" val="3620613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Przekształcenie spółek</a:t>
            </a:r>
            <a:endParaRPr lang="pl-PL" b="1"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5</a:t>
            </a:fld>
            <a:endParaRPr lang="pl-PL"/>
          </a:p>
        </p:txBody>
      </p:sp>
      <p:sp>
        <p:nvSpPr>
          <p:cNvPr id="3" name="Symbol zastępczy zawartości 2"/>
          <p:cNvSpPr>
            <a:spLocks noGrp="1"/>
          </p:cNvSpPr>
          <p:nvPr>
            <p:ph sz="quarter" idx="1"/>
          </p:nvPr>
        </p:nvSpPr>
        <p:spPr>
          <a:xfrm>
            <a:off x="0" y="1340768"/>
            <a:ext cx="9144000" cy="5517232"/>
          </a:xfrm>
        </p:spPr>
        <p:txBody>
          <a:bodyPr/>
          <a:lstStyle/>
          <a:p>
            <a:r>
              <a:rPr lang="pl-PL" sz="2800" dirty="0" err="1" smtClean="0"/>
              <a:t>KSH</a:t>
            </a:r>
            <a:r>
              <a:rPr lang="pl-PL" sz="2800" dirty="0" smtClean="0"/>
              <a:t> umożliwia przekształcenie każdej spółki handlowej (</a:t>
            </a:r>
            <a:r>
              <a:rPr lang="pl-PL" sz="2800" b="1" dirty="0" smtClean="0">
                <a:solidFill>
                  <a:srgbClr val="FF0000"/>
                </a:solidFill>
              </a:rPr>
              <a:t>spółka przekształcana</a:t>
            </a:r>
            <a:r>
              <a:rPr lang="pl-PL" sz="2800" dirty="0" smtClean="0"/>
              <a:t>) w spółkę handlową innego typu – osobową lub kapitałową (</a:t>
            </a:r>
            <a:r>
              <a:rPr lang="pl-PL" sz="2800" b="1" dirty="0" smtClean="0">
                <a:solidFill>
                  <a:srgbClr val="FF0000"/>
                </a:solidFill>
              </a:rPr>
              <a:t>spółka przekształcona</a:t>
            </a:r>
            <a:r>
              <a:rPr lang="pl-PL" sz="2800" dirty="0" smtClean="0"/>
              <a:t>) lub spółki cywilnej w spółkę handlową inną niż spółka jawna.</a:t>
            </a:r>
          </a:p>
          <a:p>
            <a:endParaRPr lang="pl-PL" sz="2800" dirty="0" smtClean="0"/>
          </a:p>
          <a:p>
            <a:r>
              <a:rPr lang="pl-PL" sz="2800" dirty="0" smtClean="0"/>
              <a:t>Przekształcenie spółki polega na </a:t>
            </a:r>
            <a:r>
              <a:rPr lang="pl-PL" sz="2800" u="sng" dirty="0" smtClean="0"/>
              <a:t>zmianie jej formy prawnej na inny ustawowy typ spółki,</a:t>
            </a:r>
            <a:r>
              <a:rPr lang="pl-PL" sz="2800" dirty="0" smtClean="0"/>
              <a:t> przy jednoczesnej pełnej ciągłości w zakresie praw i obowiązków.  Spółka przekształcana nie przestaje istnieć w sensie ekonomicznym.</a:t>
            </a:r>
          </a:p>
          <a:p>
            <a:endParaRPr lang="pl-PL" sz="2400" dirty="0" smtClean="0"/>
          </a:p>
          <a:p>
            <a:pPr marL="119062" indent="0">
              <a:buNone/>
            </a:pPr>
            <a:endParaRPr lang="pl-PL"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Etapy</a:t>
            </a:r>
            <a:endParaRPr lang="pl-PL" b="1"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6</a:t>
            </a:fld>
            <a:endParaRPr lang="pl-PL"/>
          </a:p>
        </p:txBody>
      </p:sp>
      <p:sp>
        <p:nvSpPr>
          <p:cNvPr id="3" name="Symbol zastępczy zawartości 2"/>
          <p:cNvSpPr>
            <a:spLocks noGrp="1"/>
          </p:cNvSpPr>
          <p:nvPr>
            <p:ph sz="quarter" idx="1"/>
          </p:nvPr>
        </p:nvSpPr>
        <p:spPr>
          <a:xfrm>
            <a:off x="0" y="1340768"/>
            <a:ext cx="9144000" cy="5517232"/>
          </a:xfrm>
        </p:spPr>
        <p:txBody>
          <a:bodyPr>
            <a:normAutofit/>
          </a:bodyPr>
          <a:lstStyle/>
          <a:p>
            <a:r>
              <a:rPr lang="pl-PL" sz="2400" dirty="0"/>
              <a:t>Zmiana obligatoryjnego dodatku do firmy spółki przekształconej w postaci wskazania na jej nową formę prawną; spółka przekształcona ma obowiązek podania w nawiasie dawnej firmy obok nowej firmy, z dodatkiem </a:t>
            </a:r>
            <a:r>
              <a:rPr lang="pl-PL" sz="2400" b="1" u="sng" dirty="0"/>
              <a:t>„dawniej” </a:t>
            </a:r>
            <a:r>
              <a:rPr lang="pl-PL" sz="2400" dirty="0"/>
              <a:t>przez okres co najmniej roku od </a:t>
            </a:r>
            <a:r>
              <a:rPr lang="pl-PL" sz="2400" b="1" dirty="0">
                <a:solidFill>
                  <a:srgbClr val="FF0000"/>
                </a:solidFill>
              </a:rPr>
              <a:t>dnia przekształcenia</a:t>
            </a:r>
            <a:r>
              <a:rPr lang="pl-PL" sz="2400" dirty="0"/>
              <a:t> (=wpisu spółki przekształconej do rejestru</a:t>
            </a:r>
            <a:r>
              <a:rPr lang="pl-PL" sz="2400" dirty="0" smtClean="0"/>
              <a:t>)</a:t>
            </a:r>
          </a:p>
          <a:p>
            <a:r>
              <a:rPr lang="pl-PL" sz="2400" i="1" dirty="0" smtClean="0">
                <a:solidFill>
                  <a:srgbClr val="0070C0"/>
                </a:solidFill>
              </a:rPr>
              <a:t>Panda sp. z o.o. spółka komandytowa (dawniej Panda sp. z o.o.)</a:t>
            </a:r>
          </a:p>
          <a:p>
            <a:endParaRPr lang="pl-PL" sz="2400" dirty="0">
              <a:solidFill>
                <a:srgbClr val="0070C0"/>
              </a:solidFill>
            </a:endParaRPr>
          </a:p>
          <a:p>
            <a:pPr lvl="1"/>
            <a:r>
              <a:rPr lang="pl-PL" sz="2400" dirty="0" smtClean="0"/>
              <a:t>Sporządzenie planu przekształcenia spółki</a:t>
            </a:r>
          </a:p>
          <a:p>
            <a:pPr lvl="1"/>
            <a:r>
              <a:rPr lang="pl-PL" sz="2400" dirty="0" smtClean="0"/>
              <a:t>Powzięcie uchwały o przekształceniu spółki</a:t>
            </a:r>
          </a:p>
          <a:p>
            <a:pPr lvl="1"/>
            <a:r>
              <a:rPr lang="pl-PL" sz="2400" dirty="0"/>
              <a:t>Z</a:t>
            </a:r>
            <a:r>
              <a:rPr lang="pl-PL" sz="2400" dirty="0" smtClean="0"/>
              <a:t>głoszenie do sądu rejestrowego wniosku o wpis</a:t>
            </a:r>
          </a:p>
          <a:p>
            <a:pPr lvl="1"/>
            <a:r>
              <a:rPr lang="pl-PL" sz="2400" dirty="0" smtClean="0"/>
              <a:t>Ogłoszenie o przekształceniu</a:t>
            </a:r>
          </a:p>
        </p:txBody>
      </p:sp>
    </p:spTree>
    <p:extLst>
      <p:ext uri="{BB962C8B-B14F-4D97-AF65-F5344CB8AC3E}">
        <p14:creationId xmlns:p14="http://schemas.microsoft.com/office/powerpoint/2010/main" val="3124266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t>Plan przekształcenia </a:t>
            </a:r>
            <a:r>
              <a:rPr lang="pl-PL" dirty="0" smtClean="0"/>
              <a:t>(art. 558 </a:t>
            </a:r>
            <a:r>
              <a:rPr lang="pl-PL" dirty="0" err="1" smtClean="0"/>
              <a:t>ksh</a:t>
            </a:r>
            <a:r>
              <a:rPr lang="pl-PL" dirty="0" smtClean="0"/>
              <a:t>)</a:t>
            </a:r>
            <a:endParaRPr lang="pl-PL" dirty="0"/>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7</a:t>
            </a:fld>
            <a:endParaRPr lang="pl-PL"/>
          </a:p>
        </p:txBody>
      </p:sp>
      <p:sp>
        <p:nvSpPr>
          <p:cNvPr id="3" name="Symbol zastępczy zawartości 2"/>
          <p:cNvSpPr>
            <a:spLocks noGrp="1"/>
          </p:cNvSpPr>
          <p:nvPr>
            <p:ph sz="quarter" idx="1"/>
          </p:nvPr>
        </p:nvSpPr>
        <p:spPr>
          <a:xfrm>
            <a:off x="0" y="1340768"/>
            <a:ext cx="9144000" cy="5517232"/>
          </a:xfrm>
        </p:spPr>
        <p:txBody>
          <a:bodyPr>
            <a:normAutofit/>
          </a:bodyPr>
          <a:lstStyle/>
          <a:p>
            <a:pPr marL="119062" indent="0">
              <a:buNone/>
            </a:pPr>
            <a:r>
              <a:rPr lang="pl-PL" sz="2800" dirty="0"/>
              <a:t>§ </a:t>
            </a:r>
            <a:r>
              <a:rPr lang="pl-PL" sz="2400" dirty="0"/>
              <a:t>1. </a:t>
            </a:r>
            <a:r>
              <a:rPr lang="pl-PL" sz="2400" u="sng" dirty="0"/>
              <a:t>Plan przekształcenia powinien zawierać co najmniej</a:t>
            </a:r>
            <a:r>
              <a:rPr lang="pl-PL" sz="2400" dirty="0"/>
              <a:t>:</a:t>
            </a:r>
            <a:br>
              <a:rPr lang="pl-PL" sz="2400" dirty="0"/>
            </a:br>
            <a:r>
              <a:rPr lang="pl-PL" sz="2400" dirty="0"/>
              <a:t>1) </a:t>
            </a:r>
            <a:r>
              <a:rPr lang="pl-PL" sz="2400" b="1" dirty="0"/>
              <a:t>ustalenie wartości bilansowej majątku spółki </a:t>
            </a:r>
            <a:r>
              <a:rPr lang="pl-PL" sz="2400" dirty="0"/>
              <a:t>przekształcanej na określony dzień w miesiącu poprzedzającym przedłożenie wspólnikom planu przekształcenia,</a:t>
            </a:r>
            <a:br>
              <a:rPr lang="pl-PL" sz="2400" dirty="0"/>
            </a:br>
            <a:r>
              <a:rPr lang="pl-PL" sz="2400" dirty="0"/>
              <a:t>2) </a:t>
            </a:r>
            <a:r>
              <a:rPr lang="pl-PL" sz="2400" b="1" dirty="0"/>
              <a:t>określenie wartości udziałów albo akcji </a:t>
            </a:r>
            <a:r>
              <a:rPr lang="pl-PL" sz="2400" dirty="0"/>
              <a:t>wspólników zgodnie ze sprawozdaniem </a:t>
            </a:r>
            <a:r>
              <a:rPr lang="pl-PL" sz="2400" dirty="0" smtClean="0"/>
              <a:t>finansowym</a:t>
            </a:r>
            <a:endParaRPr lang="pl-PL" sz="2400" dirty="0"/>
          </a:p>
          <a:p>
            <a:pPr marL="119062" indent="0">
              <a:buNone/>
            </a:pPr>
            <a:r>
              <a:rPr lang="pl-PL" sz="2400" dirty="0"/>
              <a:t/>
            </a:r>
            <a:br>
              <a:rPr lang="pl-PL" sz="2400" dirty="0"/>
            </a:br>
            <a:r>
              <a:rPr lang="pl-PL" sz="2400" dirty="0"/>
              <a:t>§ 2. </a:t>
            </a:r>
            <a:r>
              <a:rPr lang="pl-PL" sz="2400" u="sng" dirty="0"/>
              <a:t>Do planu przekształcenia należy dołączyć</a:t>
            </a:r>
            <a:r>
              <a:rPr lang="pl-PL" sz="2400" dirty="0"/>
              <a:t>:</a:t>
            </a:r>
            <a:br>
              <a:rPr lang="pl-PL" sz="2400" dirty="0"/>
            </a:br>
            <a:r>
              <a:rPr lang="pl-PL" sz="2400" dirty="0"/>
              <a:t>1) </a:t>
            </a:r>
            <a:r>
              <a:rPr lang="pl-PL" sz="2400" b="1" dirty="0"/>
              <a:t>projekt uchwały </a:t>
            </a:r>
            <a:r>
              <a:rPr lang="pl-PL" sz="2400" dirty="0"/>
              <a:t>w sprawie przekształcenia spółki,</a:t>
            </a:r>
            <a:br>
              <a:rPr lang="pl-PL" sz="2400" dirty="0"/>
            </a:br>
            <a:r>
              <a:rPr lang="pl-PL" sz="2400" dirty="0"/>
              <a:t>2) </a:t>
            </a:r>
            <a:r>
              <a:rPr lang="pl-PL" sz="2400" b="1" dirty="0"/>
              <a:t>projekt umowy albo statutu spółki przekształconej</a:t>
            </a:r>
            <a:r>
              <a:rPr lang="pl-PL" sz="2400" dirty="0"/>
              <a:t>,</a:t>
            </a:r>
            <a:br>
              <a:rPr lang="pl-PL" sz="2400" dirty="0"/>
            </a:br>
            <a:r>
              <a:rPr lang="pl-PL" sz="2400" dirty="0"/>
              <a:t>3) </a:t>
            </a:r>
            <a:r>
              <a:rPr lang="pl-PL" sz="2400" b="1" dirty="0"/>
              <a:t>wycenę składników majątku </a:t>
            </a:r>
            <a:r>
              <a:rPr lang="pl-PL" sz="2400" dirty="0"/>
              <a:t>(aktywów i pasywów) spółki przekształcanej,</a:t>
            </a:r>
            <a:br>
              <a:rPr lang="pl-PL" sz="2400" dirty="0"/>
            </a:br>
            <a:r>
              <a:rPr lang="pl-PL" sz="2400" dirty="0"/>
              <a:t>4) </a:t>
            </a:r>
            <a:r>
              <a:rPr lang="pl-PL" sz="2400" b="1" dirty="0"/>
              <a:t>sprawozdanie finansowe </a:t>
            </a:r>
            <a:r>
              <a:rPr lang="pl-PL" sz="2400" dirty="0"/>
              <a:t>sporządzone dla celów </a:t>
            </a:r>
            <a:r>
              <a:rPr lang="pl-PL" sz="2400" dirty="0" smtClean="0"/>
              <a:t>przekształcenia </a:t>
            </a:r>
            <a:endParaRPr lang="pl-PL" sz="2400" dirty="0"/>
          </a:p>
        </p:txBody>
      </p:sp>
    </p:spTree>
    <p:extLst>
      <p:ext uri="{BB962C8B-B14F-4D97-AF65-F5344CB8AC3E}">
        <p14:creationId xmlns:p14="http://schemas.microsoft.com/office/powerpoint/2010/main" val="813047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UK: </a:t>
            </a:r>
            <a:r>
              <a:rPr lang="pl-PL" b="1" i="1" dirty="0" err="1" smtClean="0">
                <a:solidFill>
                  <a:srgbClr val="0070C0"/>
                </a:solidFill>
              </a:rPr>
              <a:t>Alteration</a:t>
            </a:r>
            <a:r>
              <a:rPr lang="pl-PL" b="1" i="1" dirty="0" smtClean="0">
                <a:solidFill>
                  <a:srgbClr val="0070C0"/>
                </a:solidFill>
              </a:rPr>
              <a:t> of status </a:t>
            </a:r>
            <a:br>
              <a:rPr lang="pl-PL" b="1" i="1" dirty="0" smtClean="0">
                <a:solidFill>
                  <a:srgbClr val="0070C0"/>
                </a:solidFill>
              </a:rPr>
            </a:br>
            <a:r>
              <a:rPr lang="pl-PL" b="1" i="1" dirty="0" smtClean="0">
                <a:solidFill>
                  <a:srgbClr val="0070C0"/>
                </a:solidFill>
              </a:rPr>
              <a:t>by </a:t>
            </a:r>
            <a:r>
              <a:rPr lang="pl-PL" b="1" i="1" dirty="0" err="1" smtClean="0">
                <a:solidFill>
                  <a:srgbClr val="0070C0"/>
                </a:solidFill>
              </a:rPr>
              <a:t>re-registration</a:t>
            </a:r>
            <a:endParaRPr lang="pl-PL" b="1" i="1" dirty="0">
              <a:solidFill>
                <a:srgbClr val="0070C0"/>
              </a:solidFill>
            </a:endParaRPr>
          </a:p>
        </p:txBody>
      </p:sp>
      <p:sp>
        <p:nvSpPr>
          <p:cNvPr id="4" name="Symbol zastępczy numeru slajdu 3"/>
          <p:cNvSpPr>
            <a:spLocks noGrp="1"/>
          </p:cNvSpPr>
          <p:nvPr>
            <p:ph type="sldNum" sz="quarter" idx="12"/>
          </p:nvPr>
        </p:nvSpPr>
        <p:spPr/>
        <p:txBody>
          <a:bodyPr>
            <a:normAutofit/>
          </a:bodyPr>
          <a:lstStyle/>
          <a:p>
            <a:pPr>
              <a:defRPr/>
            </a:pPr>
            <a:fld id="{696C2A7C-93F0-4E55-A6C8-98BA73906AFC}" type="slidenum">
              <a:rPr lang="pl-PL" smtClean="0"/>
              <a:pPr>
                <a:defRPr/>
              </a:pPr>
              <a:t>8</a:t>
            </a:fld>
            <a:endParaRPr lang="pl-PL"/>
          </a:p>
        </p:txBody>
      </p:sp>
      <p:sp>
        <p:nvSpPr>
          <p:cNvPr id="3" name="Symbol zastępczy zawartości 2"/>
          <p:cNvSpPr>
            <a:spLocks noGrp="1"/>
          </p:cNvSpPr>
          <p:nvPr>
            <p:ph sz="quarter" idx="1"/>
          </p:nvPr>
        </p:nvSpPr>
        <p:spPr>
          <a:xfrm>
            <a:off x="0" y="1484784"/>
            <a:ext cx="9144000" cy="4824536"/>
          </a:xfrm>
        </p:spPr>
        <p:txBody>
          <a:bodyPr>
            <a:normAutofit lnSpcReduction="10000"/>
          </a:bodyPr>
          <a:lstStyle/>
          <a:p>
            <a:r>
              <a:rPr lang="pl-PL" dirty="0" smtClean="0"/>
              <a:t>Re-</a:t>
            </a:r>
            <a:r>
              <a:rPr lang="pl-PL" dirty="0" err="1" smtClean="0"/>
              <a:t>registration</a:t>
            </a:r>
            <a:r>
              <a:rPr lang="pl-PL" dirty="0" smtClean="0"/>
              <a:t> </a:t>
            </a:r>
            <a:r>
              <a:rPr lang="pl-PL" dirty="0" err="1" smtClean="0"/>
              <a:t>types</a:t>
            </a:r>
            <a:r>
              <a:rPr lang="pl-PL" dirty="0" smtClean="0"/>
              <a:t> </a:t>
            </a:r>
          </a:p>
          <a:p>
            <a:pPr lvl="1"/>
            <a:r>
              <a:rPr lang="pl-PL" dirty="0" err="1" smtClean="0"/>
              <a:t>PLC</a:t>
            </a:r>
            <a:r>
              <a:rPr lang="pl-PL" dirty="0" smtClean="0"/>
              <a:t> – </a:t>
            </a:r>
            <a:r>
              <a:rPr lang="pl-PL" dirty="0" err="1" smtClean="0"/>
              <a:t>private</a:t>
            </a:r>
            <a:r>
              <a:rPr lang="pl-PL" dirty="0" smtClean="0"/>
              <a:t> </a:t>
            </a:r>
            <a:r>
              <a:rPr lang="pl-PL" dirty="0" err="1" smtClean="0"/>
              <a:t>limited</a:t>
            </a:r>
            <a:endParaRPr lang="pl-PL" dirty="0" smtClean="0"/>
          </a:p>
          <a:p>
            <a:pPr lvl="1"/>
            <a:r>
              <a:rPr lang="pl-PL" dirty="0" err="1" smtClean="0"/>
              <a:t>Private</a:t>
            </a:r>
            <a:r>
              <a:rPr lang="pl-PL" dirty="0" smtClean="0"/>
              <a:t> </a:t>
            </a:r>
            <a:r>
              <a:rPr lang="pl-PL" dirty="0" err="1" smtClean="0"/>
              <a:t>limited</a:t>
            </a:r>
            <a:r>
              <a:rPr lang="pl-PL" dirty="0" smtClean="0"/>
              <a:t> – </a:t>
            </a:r>
            <a:r>
              <a:rPr lang="pl-PL" dirty="0" err="1" smtClean="0"/>
              <a:t>PLC</a:t>
            </a:r>
            <a:endParaRPr lang="pl-PL" dirty="0" smtClean="0"/>
          </a:p>
          <a:p>
            <a:pPr lvl="1"/>
            <a:r>
              <a:rPr lang="pl-PL" dirty="0" err="1" smtClean="0"/>
              <a:t>Private</a:t>
            </a:r>
            <a:r>
              <a:rPr lang="pl-PL" dirty="0" smtClean="0"/>
              <a:t> </a:t>
            </a:r>
            <a:r>
              <a:rPr lang="pl-PL" dirty="0" err="1" smtClean="0"/>
              <a:t>limited</a:t>
            </a:r>
            <a:r>
              <a:rPr lang="pl-PL" dirty="0" smtClean="0"/>
              <a:t> – </a:t>
            </a:r>
            <a:r>
              <a:rPr lang="pl-PL" dirty="0" err="1" smtClean="0"/>
              <a:t>unlimited</a:t>
            </a:r>
            <a:endParaRPr lang="pl-PL" dirty="0" smtClean="0"/>
          </a:p>
          <a:p>
            <a:pPr lvl="1"/>
            <a:r>
              <a:rPr lang="pl-PL" dirty="0" err="1" smtClean="0"/>
              <a:t>Unlimited</a:t>
            </a:r>
            <a:r>
              <a:rPr lang="pl-PL" dirty="0" smtClean="0"/>
              <a:t> – </a:t>
            </a:r>
            <a:r>
              <a:rPr lang="pl-PL" dirty="0" err="1" smtClean="0"/>
              <a:t>limited</a:t>
            </a:r>
            <a:endParaRPr lang="pl-PL" dirty="0" smtClean="0"/>
          </a:p>
          <a:p>
            <a:pPr lvl="1"/>
            <a:r>
              <a:rPr lang="pl-PL" dirty="0" err="1" smtClean="0"/>
              <a:t>PLC</a:t>
            </a:r>
            <a:r>
              <a:rPr lang="pl-PL" dirty="0" smtClean="0"/>
              <a:t> – </a:t>
            </a:r>
            <a:r>
              <a:rPr lang="pl-PL" dirty="0" err="1" smtClean="0"/>
              <a:t>private</a:t>
            </a:r>
            <a:r>
              <a:rPr lang="pl-PL" dirty="0" smtClean="0"/>
              <a:t> </a:t>
            </a:r>
            <a:r>
              <a:rPr lang="pl-PL" dirty="0" err="1" smtClean="0"/>
              <a:t>unlimited</a:t>
            </a:r>
            <a:endParaRPr lang="pl-PL" dirty="0" smtClean="0"/>
          </a:p>
          <a:p>
            <a:endParaRPr lang="pl-PL" dirty="0" smtClean="0"/>
          </a:p>
          <a:p>
            <a:r>
              <a:rPr lang="en-US" sz="2800" dirty="0" smtClean="0"/>
              <a:t>Private company becoming public: </a:t>
            </a:r>
            <a:r>
              <a:rPr lang="en-US" sz="2800" b="1" i="1" dirty="0" smtClean="0">
                <a:solidFill>
                  <a:srgbClr val="0070C0"/>
                </a:solidFill>
              </a:rPr>
              <a:t>re-registration as a public company</a:t>
            </a:r>
          </a:p>
          <a:p>
            <a:r>
              <a:rPr lang="en-US" sz="2800" dirty="0" smtClean="0"/>
              <a:t>Public company becoming private: </a:t>
            </a:r>
            <a:r>
              <a:rPr lang="en-US" sz="2800" b="1" i="1" dirty="0" smtClean="0">
                <a:solidFill>
                  <a:srgbClr val="0070C0"/>
                </a:solidFill>
              </a:rPr>
              <a:t>re-registration as a private company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Re-</a:t>
            </a:r>
            <a:r>
              <a:rPr lang="pl-PL" dirty="0" err="1" smtClean="0"/>
              <a:t>registration</a:t>
            </a:r>
            <a:r>
              <a:rPr lang="pl-PL" dirty="0" smtClean="0"/>
              <a:t>: </a:t>
            </a:r>
            <a:r>
              <a:rPr lang="pl-PL" dirty="0" err="1" smtClean="0"/>
              <a:t>documents</a:t>
            </a:r>
            <a:endParaRPr lang="pl-PL" dirty="0"/>
          </a:p>
        </p:txBody>
      </p:sp>
      <p:sp>
        <p:nvSpPr>
          <p:cNvPr id="4" name="Symbol zastępczy numeru slajdu 3"/>
          <p:cNvSpPr>
            <a:spLocks noGrp="1"/>
          </p:cNvSpPr>
          <p:nvPr>
            <p:ph type="sldNum" sz="quarter" idx="12"/>
          </p:nvPr>
        </p:nvSpPr>
        <p:spPr/>
        <p:txBody>
          <a:bodyPr/>
          <a:lstStyle/>
          <a:p>
            <a:pPr>
              <a:defRPr/>
            </a:pPr>
            <a:fld id="{696C2A7C-93F0-4E55-A6C8-98BA73906AFC}" type="slidenum">
              <a:rPr lang="pl-PL" smtClean="0"/>
              <a:pPr>
                <a:defRPr/>
              </a:pPr>
              <a:t>9</a:t>
            </a:fld>
            <a:endParaRPr lang="pl-PL"/>
          </a:p>
        </p:txBody>
      </p:sp>
      <p:graphicFrame>
        <p:nvGraphicFramePr>
          <p:cNvPr id="5" name="Symbol zastępczy zawartości 4"/>
          <p:cNvGraphicFramePr>
            <a:graphicFrameLocks noGrp="1"/>
          </p:cNvGraphicFramePr>
          <p:nvPr>
            <p:ph sz="quarter" idx="1"/>
            <p:extLst>
              <p:ext uri="{D42A27DB-BD31-4B8C-83A1-F6EECF244321}">
                <p14:modId xmlns:p14="http://schemas.microsoft.com/office/powerpoint/2010/main" val="842863551"/>
              </p:ext>
            </p:extLst>
          </p:nvPr>
        </p:nvGraphicFramePr>
        <p:xfrm>
          <a:off x="179512" y="1412776"/>
          <a:ext cx="8712968" cy="4588834"/>
        </p:xfrm>
        <a:graphic>
          <a:graphicData uri="http://schemas.openxmlformats.org/drawingml/2006/table">
            <a:tbl>
              <a:tblPr/>
              <a:tblGrid>
                <a:gridCol w="2736304"/>
                <a:gridCol w="5976664"/>
              </a:tblGrid>
              <a:tr h="488781">
                <a:tc>
                  <a:txBody>
                    <a:bodyPr/>
                    <a:lstStyle/>
                    <a:p>
                      <a:endParaRPr lang="pl-PL" sz="2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000" dirty="0" err="1" smtClean="0"/>
                        <a:t>Documents</a:t>
                      </a:r>
                      <a:endParaRPr lang="pl-PL"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75515">
                <a:tc>
                  <a:txBody>
                    <a:bodyPr/>
                    <a:lstStyle/>
                    <a:p>
                      <a:pPr algn="l"/>
                      <a:r>
                        <a:rPr lang="pl-PL" sz="2000" dirty="0" err="1"/>
                        <a:t>Private</a:t>
                      </a:r>
                      <a:r>
                        <a:rPr lang="pl-PL" sz="2000" dirty="0"/>
                        <a:t> Limited - </a:t>
                      </a:r>
                      <a:r>
                        <a:rPr lang="pl-PL" sz="2000" dirty="0" err="1"/>
                        <a:t>PLC</a:t>
                      </a:r>
                      <a:endParaRPr lang="pl-PL" sz="2000" dirty="0"/>
                    </a:p>
                  </a:txBody>
                  <a:tcPr marL="285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2000" b="1" dirty="0"/>
                        <a:t>Special/Written resolution </a:t>
                      </a:r>
                      <a:r>
                        <a:rPr lang="en-US" sz="2000" dirty="0"/>
                        <a:t/>
                      </a:r>
                      <a:br>
                        <a:rPr lang="en-US" sz="2000" dirty="0"/>
                      </a:br>
                      <a:r>
                        <a:rPr lang="en-US" sz="2000" dirty="0"/>
                        <a:t>Form RR01</a:t>
                      </a:r>
                      <a:br>
                        <a:rPr lang="en-US" sz="2000" dirty="0"/>
                      </a:br>
                      <a:r>
                        <a:rPr lang="en-US" sz="2000" dirty="0"/>
                        <a:t>Printed copy of Articles of Association. </a:t>
                      </a:r>
                      <a:br>
                        <a:rPr lang="en-US" sz="2000" dirty="0"/>
                      </a:br>
                      <a:r>
                        <a:rPr lang="en-US" sz="2000" dirty="0"/>
                        <a:t>Balance Sheet dated no more than 7 months before receipt of form RR01</a:t>
                      </a:r>
                      <a:br>
                        <a:rPr lang="en-US" sz="2000" dirty="0"/>
                      </a:br>
                      <a:r>
                        <a:rPr lang="en-US" sz="2000" b="1" dirty="0"/>
                        <a:t>Auditors statement </a:t>
                      </a:r>
                      <a:r>
                        <a:rPr lang="en-US" sz="2000" dirty="0"/>
                        <a:t/>
                      </a:r>
                      <a:br>
                        <a:rPr lang="en-US" sz="2000" dirty="0"/>
                      </a:br>
                      <a:r>
                        <a:rPr lang="en-US" sz="2000" b="1" dirty="0"/>
                        <a:t>Auditors </a:t>
                      </a:r>
                      <a:r>
                        <a:rPr lang="en-US" sz="2000" b="1" dirty="0" smtClean="0"/>
                        <a:t>report</a:t>
                      </a:r>
                      <a:r>
                        <a:rPr lang="pl-PL" sz="2000" b="1" dirty="0" smtClean="0"/>
                        <a:t> </a:t>
                      </a:r>
                      <a:r>
                        <a:rPr lang="pl-PL" sz="2000" b="0" dirty="0" smtClean="0"/>
                        <a:t>(</a:t>
                      </a:r>
                      <a:r>
                        <a:rPr lang="pl-PL" sz="2000" b="0" dirty="0" err="1" smtClean="0"/>
                        <a:t>unqualified</a:t>
                      </a:r>
                      <a:r>
                        <a:rPr lang="pl-PL" sz="2000" b="0" dirty="0" smtClean="0"/>
                        <a:t> report)</a:t>
                      </a:r>
                      <a:endParaRPr lang="en-US" sz="2000" b="0" dirty="0"/>
                    </a:p>
                  </a:txBody>
                  <a:tcPr marL="285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9303">
                <a:tc>
                  <a:txBody>
                    <a:bodyPr/>
                    <a:lstStyle/>
                    <a:p>
                      <a:pPr algn="l"/>
                      <a:r>
                        <a:rPr lang="pl-PL" sz="2000" dirty="0" err="1"/>
                        <a:t>PLC</a:t>
                      </a:r>
                      <a:r>
                        <a:rPr lang="pl-PL" sz="2000" dirty="0"/>
                        <a:t> - </a:t>
                      </a:r>
                      <a:r>
                        <a:rPr lang="pl-PL" sz="2000" dirty="0" err="1"/>
                        <a:t>Private</a:t>
                      </a:r>
                      <a:r>
                        <a:rPr lang="pl-PL" sz="2000" dirty="0"/>
                        <a:t> Limited </a:t>
                      </a:r>
                    </a:p>
                  </a:txBody>
                  <a:tcPr marL="285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2000" dirty="0"/>
                        <a:t>Special/Written resolution (which should </a:t>
                      </a:r>
                      <a:r>
                        <a:rPr lang="en-US" sz="2000" b="1" dirty="0"/>
                        <a:t>be declared unanimously passed </a:t>
                      </a:r>
                      <a:r>
                        <a:rPr lang="en-US" sz="2000" dirty="0"/>
                        <a:t>or re-registration is held for 6 weeks) </a:t>
                      </a:r>
                      <a:br>
                        <a:rPr lang="en-US" sz="2000" dirty="0"/>
                      </a:br>
                      <a:r>
                        <a:rPr lang="en-US" sz="2000" dirty="0"/>
                        <a:t>Application form RR02 </a:t>
                      </a:r>
                      <a:br>
                        <a:rPr lang="en-US" sz="2000" dirty="0"/>
                      </a:br>
                      <a:r>
                        <a:rPr lang="en-US" sz="2000" dirty="0"/>
                        <a:t>Printed copy of altered Articles</a:t>
                      </a:r>
                    </a:p>
                  </a:txBody>
                  <a:tcPr marL="285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043476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oczątek">
  <a:themeElements>
    <a:clrScheme name="Odcienie szarości">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ocząte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ocząte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2562</TotalTime>
  <Words>2666</Words>
  <Application>Microsoft Office PowerPoint</Application>
  <PresentationFormat>Pokaz na ekranie (4:3)</PresentationFormat>
  <Paragraphs>437</Paragraphs>
  <Slides>33</Slides>
  <Notes>33</Notes>
  <HiddenSlides>0</HiddenSlides>
  <MMClips>0</MMClips>
  <ScaleCrop>false</ScaleCrop>
  <HeadingPairs>
    <vt:vector size="4" baseType="variant">
      <vt:variant>
        <vt:lpstr>Motyw</vt:lpstr>
      </vt:variant>
      <vt:variant>
        <vt:i4>1</vt:i4>
      </vt:variant>
      <vt:variant>
        <vt:lpstr>Tytuły slajdów</vt:lpstr>
      </vt:variant>
      <vt:variant>
        <vt:i4>33</vt:i4>
      </vt:variant>
    </vt:vector>
  </HeadingPairs>
  <TitlesOfParts>
    <vt:vector size="34" baseType="lpstr">
      <vt:lpstr>Początek</vt:lpstr>
      <vt:lpstr>Transformacja spółki Terminologia polska, brytyjska, amerykańska i unijna </vt:lpstr>
      <vt:lpstr>Transformacja spółek</vt:lpstr>
      <vt:lpstr>Fazy procedury transformacji:</vt:lpstr>
      <vt:lpstr>Prezentacja programu PowerPoint</vt:lpstr>
      <vt:lpstr>Przekształcenie spółek</vt:lpstr>
      <vt:lpstr>Etapy</vt:lpstr>
      <vt:lpstr>Plan przekształcenia (art. 558 ksh)</vt:lpstr>
      <vt:lpstr>UK: Alteration of status  by re-registration</vt:lpstr>
      <vt:lpstr>Re-registration: documents</vt:lpstr>
      <vt:lpstr>Re-registration: phrases</vt:lpstr>
      <vt:lpstr>US terminology</vt:lpstr>
      <vt:lpstr>US terminology</vt:lpstr>
      <vt:lpstr>US terminology</vt:lpstr>
      <vt:lpstr>Terminologia unijna: transformation &amp; conversion</vt:lpstr>
      <vt:lpstr>Przekształcenie - podsumowanie</vt:lpstr>
      <vt:lpstr>Przekształcenie – tłumaczenia KSH</vt:lpstr>
      <vt:lpstr>Prezentacja programu PowerPoint</vt:lpstr>
      <vt:lpstr>Termin prawny</vt:lpstr>
      <vt:lpstr>Łączenie się spółek</vt:lpstr>
      <vt:lpstr>Podział</vt:lpstr>
      <vt:lpstr>Squeeze out</vt:lpstr>
      <vt:lpstr>EU terminology: mergers</vt:lpstr>
      <vt:lpstr>EU terminology: mergers  (directive 2011/35/EU concering mergers of public limited liability companies)</vt:lpstr>
      <vt:lpstr>EU terminology: division &amp; takeover</vt:lpstr>
      <vt:lpstr>UK: Arrangements and reconstructions (Part 26 CA)</vt:lpstr>
      <vt:lpstr>UK: Mergers (public companies)</vt:lpstr>
      <vt:lpstr>UK MERGERS</vt:lpstr>
      <vt:lpstr>UK Divisions</vt:lpstr>
      <vt:lpstr>US: Consolidation</vt:lpstr>
      <vt:lpstr>US: Consolidation</vt:lpstr>
      <vt:lpstr>US: Consolidation Procedure</vt:lpstr>
      <vt:lpstr>Łączenie się spółek: tłumaczenia KSH</vt:lpstr>
      <vt:lpstr>Podział: tłumaczenia KSH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Lucja</dc:creator>
  <cp:lastModifiedBy>Anon</cp:lastModifiedBy>
  <cp:revision>275</cp:revision>
  <cp:lastPrinted>2013-10-05T09:17:18Z</cp:lastPrinted>
  <dcterms:created xsi:type="dcterms:W3CDTF">1601-01-01T00:00:00Z</dcterms:created>
  <dcterms:modified xsi:type="dcterms:W3CDTF">2013-10-05T23:17:01Z</dcterms:modified>
</cp:coreProperties>
</file>