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256" r:id="rId2"/>
    <p:sldId id="261" r:id="rId3"/>
    <p:sldId id="357" r:id="rId4"/>
    <p:sldId id="266" r:id="rId5"/>
    <p:sldId id="304" r:id="rId6"/>
    <p:sldId id="331" r:id="rId7"/>
    <p:sldId id="332" r:id="rId8"/>
    <p:sldId id="333" r:id="rId9"/>
    <p:sldId id="324" r:id="rId10"/>
    <p:sldId id="325" r:id="rId11"/>
    <p:sldId id="327" r:id="rId12"/>
    <p:sldId id="328" r:id="rId13"/>
    <p:sldId id="305" r:id="rId14"/>
    <p:sldId id="356" r:id="rId15"/>
    <p:sldId id="306" r:id="rId16"/>
    <p:sldId id="307" r:id="rId17"/>
    <p:sldId id="309" r:id="rId18"/>
    <p:sldId id="319" r:id="rId19"/>
    <p:sldId id="320" r:id="rId20"/>
    <p:sldId id="358" r:id="rId21"/>
    <p:sldId id="302" r:id="rId22"/>
    <p:sldId id="329" r:id="rId23"/>
    <p:sldId id="330" r:id="rId24"/>
    <p:sldId id="303" r:id="rId25"/>
    <p:sldId id="318" r:id="rId26"/>
    <p:sldId id="257" r:id="rId27"/>
    <p:sldId id="316" r:id="rId28"/>
    <p:sldId id="263" r:id="rId29"/>
    <p:sldId id="264" r:id="rId30"/>
    <p:sldId id="301" r:id="rId31"/>
    <p:sldId id="265" r:id="rId32"/>
    <p:sldId id="267" r:id="rId33"/>
    <p:sldId id="268" r:id="rId34"/>
    <p:sldId id="270" r:id="rId35"/>
    <p:sldId id="269" r:id="rId36"/>
    <p:sldId id="271" r:id="rId37"/>
    <p:sldId id="321" r:id="rId38"/>
    <p:sldId id="322" r:id="rId39"/>
    <p:sldId id="272" r:id="rId40"/>
    <p:sldId id="260" r:id="rId41"/>
    <p:sldId id="274" r:id="rId42"/>
    <p:sldId id="277" r:id="rId43"/>
    <p:sldId id="278" r:id="rId44"/>
    <p:sldId id="281" r:id="rId45"/>
    <p:sldId id="279" r:id="rId46"/>
    <p:sldId id="283" r:id="rId47"/>
    <p:sldId id="284" r:id="rId48"/>
    <p:sldId id="285" r:id="rId49"/>
    <p:sldId id="286" r:id="rId50"/>
    <p:sldId id="287" r:id="rId51"/>
    <p:sldId id="288" r:id="rId52"/>
    <p:sldId id="289" r:id="rId53"/>
    <p:sldId id="290" r:id="rId54"/>
    <p:sldId id="291" r:id="rId55"/>
    <p:sldId id="292" r:id="rId56"/>
    <p:sldId id="293" r:id="rId57"/>
    <p:sldId id="294" r:id="rId58"/>
    <p:sldId id="295" r:id="rId59"/>
    <p:sldId id="296" r:id="rId60"/>
    <p:sldId id="297" r:id="rId61"/>
    <p:sldId id="298" r:id="rId62"/>
    <p:sldId id="299" r:id="rId63"/>
    <p:sldId id="355" r:id="rId64"/>
    <p:sldId id="262" r:id="rId65"/>
    <p:sldId id="336" r:id="rId66"/>
    <p:sldId id="337" r:id="rId67"/>
    <p:sldId id="338" r:id="rId68"/>
    <p:sldId id="340" r:id="rId69"/>
    <p:sldId id="339" r:id="rId70"/>
    <p:sldId id="341" r:id="rId71"/>
    <p:sldId id="343" r:id="rId72"/>
    <p:sldId id="344" r:id="rId73"/>
    <p:sldId id="350" r:id="rId74"/>
    <p:sldId id="351" r:id="rId75"/>
    <p:sldId id="352" r:id="rId76"/>
    <p:sldId id="347" r:id="rId77"/>
    <p:sldId id="349" r:id="rId78"/>
    <p:sldId id="345" r:id="rId79"/>
    <p:sldId id="346" r:id="rId80"/>
    <p:sldId id="334" r:id="rId81"/>
    <p:sldId id="353" r:id="rId82"/>
    <p:sldId id="354" r:id="rId83"/>
    <p:sldId id="335" r:id="rId84"/>
  </p:sldIdLst>
  <p:sldSz cx="9144000" cy="6858000" type="screen4x3"/>
  <p:notesSz cx="6858000" cy="9144000"/>
  <p:defaultTextStyle>
    <a:defPPr>
      <a:defRPr lang="pl-PL"/>
    </a:defPPr>
    <a:lvl1pPr algn="l" rtl="0" fontAlgn="base">
      <a:spcBef>
        <a:spcPct val="0"/>
      </a:spcBef>
      <a:spcAft>
        <a:spcPct val="0"/>
      </a:spcAft>
      <a:defRPr kern="1200" baseline="-25000">
        <a:solidFill>
          <a:schemeClr val="tx1"/>
        </a:solidFill>
        <a:latin typeface="Arial" charset="0"/>
        <a:ea typeface="+mn-ea"/>
        <a:cs typeface="+mn-cs"/>
      </a:defRPr>
    </a:lvl1pPr>
    <a:lvl2pPr marL="457200" algn="l" rtl="0" fontAlgn="base">
      <a:spcBef>
        <a:spcPct val="0"/>
      </a:spcBef>
      <a:spcAft>
        <a:spcPct val="0"/>
      </a:spcAft>
      <a:defRPr kern="1200" baseline="-25000">
        <a:solidFill>
          <a:schemeClr val="tx1"/>
        </a:solidFill>
        <a:latin typeface="Arial" charset="0"/>
        <a:ea typeface="+mn-ea"/>
        <a:cs typeface="+mn-cs"/>
      </a:defRPr>
    </a:lvl2pPr>
    <a:lvl3pPr marL="914400" algn="l" rtl="0" fontAlgn="base">
      <a:spcBef>
        <a:spcPct val="0"/>
      </a:spcBef>
      <a:spcAft>
        <a:spcPct val="0"/>
      </a:spcAft>
      <a:defRPr kern="1200" baseline="-25000">
        <a:solidFill>
          <a:schemeClr val="tx1"/>
        </a:solidFill>
        <a:latin typeface="Arial" charset="0"/>
        <a:ea typeface="+mn-ea"/>
        <a:cs typeface="+mn-cs"/>
      </a:defRPr>
    </a:lvl3pPr>
    <a:lvl4pPr marL="1371600" algn="l" rtl="0" fontAlgn="base">
      <a:spcBef>
        <a:spcPct val="0"/>
      </a:spcBef>
      <a:spcAft>
        <a:spcPct val="0"/>
      </a:spcAft>
      <a:defRPr kern="1200" baseline="-25000">
        <a:solidFill>
          <a:schemeClr val="tx1"/>
        </a:solidFill>
        <a:latin typeface="Arial" charset="0"/>
        <a:ea typeface="+mn-ea"/>
        <a:cs typeface="+mn-cs"/>
      </a:defRPr>
    </a:lvl4pPr>
    <a:lvl5pPr marL="1828800" algn="l" rtl="0" fontAlgn="base">
      <a:spcBef>
        <a:spcPct val="0"/>
      </a:spcBef>
      <a:spcAft>
        <a:spcPct val="0"/>
      </a:spcAft>
      <a:defRPr kern="1200" baseline="-25000">
        <a:solidFill>
          <a:schemeClr val="tx1"/>
        </a:solidFill>
        <a:latin typeface="Arial" charset="0"/>
        <a:ea typeface="+mn-ea"/>
        <a:cs typeface="+mn-cs"/>
      </a:defRPr>
    </a:lvl5pPr>
    <a:lvl6pPr marL="2286000" algn="l" defTabSz="914400" rtl="0" eaLnBrk="1" latinLnBrk="0" hangingPunct="1">
      <a:defRPr kern="1200" baseline="-25000">
        <a:solidFill>
          <a:schemeClr val="tx1"/>
        </a:solidFill>
        <a:latin typeface="Arial" charset="0"/>
        <a:ea typeface="+mn-ea"/>
        <a:cs typeface="+mn-cs"/>
      </a:defRPr>
    </a:lvl6pPr>
    <a:lvl7pPr marL="2743200" algn="l" defTabSz="914400" rtl="0" eaLnBrk="1" latinLnBrk="0" hangingPunct="1">
      <a:defRPr kern="1200" baseline="-25000">
        <a:solidFill>
          <a:schemeClr val="tx1"/>
        </a:solidFill>
        <a:latin typeface="Arial" charset="0"/>
        <a:ea typeface="+mn-ea"/>
        <a:cs typeface="+mn-cs"/>
      </a:defRPr>
    </a:lvl7pPr>
    <a:lvl8pPr marL="3200400" algn="l" defTabSz="914400" rtl="0" eaLnBrk="1" latinLnBrk="0" hangingPunct="1">
      <a:defRPr kern="1200" baseline="-25000">
        <a:solidFill>
          <a:schemeClr val="tx1"/>
        </a:solidFill>
        <a:latin typeface="Arial" charset="0"/>
        <a:ea typeface="+mn-ea"/>
        <a:cs typeface="+mn-cs"/>
      </a:defRPr>
    </a:lvl8pPr>
    <a:lvl9pPr marL="3657600" algn="l" defTabSz="914400" rtl="0" eaLnBrk="1" latinLnBrk="0" hangingPunct="1">
      <a:defRPr kern="1200" baseline="-250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714F71"/>
    <a:srgbClr val="775578"/>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071" autoAdjust="0"/>
    <p:restoredTop sz="94605" autoAdjust="0"/>
  </p:normalViewPr>
  <p:slideViewPr>
    <p:cSldViewPr>
      <p:cViewPr>
        <p:scale>
          <a:sx n="80" d="100"/>
          <a:sy n="80" d="100"/>
        </p:scale>
        <p:origin x="-876" y="-5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3ADCDD6-10F7-4954-83EA-5B193E79FDDD}" type="datetimeFigureOut">
              <a:rPr lang="pl-PL"/>
              <a:pPr>
                <a:defRPr/>
              </a:pPr>
              <a:t>2015-01-16</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l-PL" noProof="0" smtClean="0"/>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noProof="0" smtClean="0"/>
              <a:t>Kliknij, aby edytować style wzorca tekstu</a:t>
            </a:r>
          </a:p>
          <a:p>
            <a:pPr lvl="1"/>
            <a:r>
              <a:rPr lang="pl-PL" noProof="0" smtClean="0"/>
              <a:t>Drugi poziom</a:t>
            </a:r>
          </a:p>
          <a:p>
            <a:pPr lvl="2"/>
            <a:r>
              <a:rPr lang="pl-PL" noProof="0" smtClean="0"/>
              <a:t>Trzeci poziom</a:t>
            </a:r>
          </a:p>
          <a:p>
            <a:pPr lvl="3"/>
            <a:r>
              <a:rPr lang="pl-PL" noProof="0" smtClean="0"/>
              <a:t>Czwarty poziom</a:t>
            </a:r>
          </a:p>
          <a:p>
            <a:pPr lvl="4"/>
            <a:r>
              <a:rPr lang="pl-PL" noProof="0" smtClean="0"/>
              <a:t>Piąty poziom</a:t>
            </a:r>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9DFF525F-934E-400B-A27B-C4AC973CDBE8}" type="slidenum">
              <a:rPr lang="pl-PL"/>
              <a:pPr>
                <a:defRPr/>
              </a:pPr>
              <a:t>‹#›</a:t>
            </a:fld>
            <a:endParaRPr lang="pl-P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TextEdit="1"/>
          </p:cNvSpPr>
          <p:nvPr>
            <p:ph type="sldImg"/>
          </p:nvPr>
        </p:nvSpPr>
        <p:spPr>
          <a:xfrm>
            <a:off x="1144588" y="685800"/>
            <a:ext cx="4570412" cy="3427413"/>
          </a:xfrm>
          <a:ln/>
        </p:spPr>
      </p:sp>
      <p:sp>
        <p:nvSpPr>
          <p:cNvPr id="144387" name="Rectangle 3"/>
          <p:cNvSpPr>
            <a:spLocks noGrp="1"/>
          </p:cNvSpPr>
          <p:nvPr>
            <p:ph type="body" idx="1"/>
          </p:nvPr>
        </p:nvSpPr>
        <p:spPr/>
        <p:txBody>
          <a:bodyPr lIns="89785" tIns="44892" rIns="89785" bIns="44892"/>
          <a:lstStyle/>
          <a:p>
            <a:endParaRPr lang="pl-P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TextEdit="1"/>
          </p:cNvSpPr>
          <p:nvPr>
            <p:ph type="sldImg"/>
          </p:nvPr>
        </p:nvSpPr>
        <p:spPr>
          <a:xfrm>
            <a:off x="1144588" y="685800"/>
            <a:ext cx="4570412" cy="3427413"/>
          </a:xfrm>
          <a:ln/>
        </p:spPr>
      </p:sp>
      <p:sp>
        <p:nvSpPr>
          <p:cNvPr id="140291" name="Rectangle 3"/>
          <p:cNvSpPr>
            <a:spLocks noGrp="1"/>
          </p:cNvSpPr>
          <p:nvPr>
            <p:ph type="body" idx="1"/>
          </p:nvPr>
        </p:nvSpPr>
        <p:spPr/>
        <p:txBody>
          <a:bodyPr lIns="89785" tIns="44892" rIns="89785" bIns="44892"/>
          <a:lstStyle/>
          <a:p>
            <a:endParaRPr lang="pl-P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TextEdit="1"/>
          </p:cNvSpPr>
          <p:nvPr>
            <p:ph type="sldImg"/>
          </p:nvPr>
        </p:nvSpPr>
        <p:spPr>
          <a:xfrm>
            <a:off x="1144588" y="685800"/>
            <a:ext cx="4570412" cy="3427413"/>
          </a:xfrm>
          <a:ln/>
        </p:spPr>
      </p:sp>
      <p:sp>
        <p:nvSpPr>
          <p:cNvPr id="138243" name="Rectangle 3"/>
          <p:cNvSpPr>
            <a:spLocks noGrp="1"/>
          </p:cNvSpPr>
          <p:nvPr>
            <p:ph type="body" idx="1"/>
          </p:nvPr>
        </p:nvSpPr>
        <p:spPr/>
        <p:txBody>
          <a:bodyPr lIns="89785" tIns="44892" rIns="89785" bIns="44892"/>
          <a:lstStyle/>
          <a:p>
            <a:endParaRPr lang="pl-P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EAB2C00-D547-42A0-A733-71B8C198260C}" type="slidenum">
              <a:rPr lang="pl-PL" smtClean="0"/>
              <a:pPr/>
              <a:t>41</a:t>
            </a:fld>
            <a:endParaRPr lang="pl-PL" smtClean="0"/>
          </a:p>
        </p:txBody>
      </p:sp>
      <p:sp>
        <p:nvSpPr>
          <p:cNvPr id="48131" name="Rectangle 2"/>
          <p:cNvSpPr>
            <a:spLocks noGrp="1" noRot="1" noChangeAspect="1" noChangeArrowheads="1" noTextEdit="1"/>
          </p:cNvSpPr>
          <p:nvPr>
            <p:ph type="sldImg"/>
          </p:nvPr>
        </p:nvSpPr>
        <p:spPr bwMode="auto">
          <a:xfrm>
            <a:off x="1144588" y="687388"/>
            <a:ext cx="4568825" cy="3425825"/>
          </a:xfrm>
          <a:noFill/>
          <a:ln cap="flat">
            <a:solidFill>
              <a:srgbClr val="000000"/>
            </a:solidFill>
            <a:miter lim="800000"/>
            <a:headEnd/>
            <a:tailEnd/>
          </a:ln>
        </p:spPr>
      </p:sp>
      <p:sp>
        <p:nvSpPr>
          <p:cNvPr id="48132" name="Rectangle 3"/>
          <p:cNvSpPr>
            <a:spLocks noGrp="1" noChangeArrowheads="1"/>
          </p:cNvSpPr>
          <p:nvPr>
            <p:ph type="body" idx="1"/>
          </p:nvPr>
        </p:nvSpPr>
        <p:spPr bwMode="auto">
          <a:noFill/>
        </p:spPr>
        <p:txBody>
          <a:bodyPr wrap="square" lIns="92075" tIns="46038" rIns="92075" bIns="46038" numCol="1" anchor="t" anchorCtr="0" compatLnSpc="1">
            <a:prstTxWarp prst="textNoShape">
              <a:avLst/>
            </a:prstTxWarp>
          </a:bodyPr>
          <a:lstStyle/>
          <a:p>
            <a:pPr eaLnBrk="1" hangingPunct="1">
              <a:spcBef>
                <a:spcPct val="0"/>
              </a:spcBef>
            </a:pPr>
            <a:endParaRPr lang="de-DE"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lvl1pPr>
              <a:defRPr/>
            </a:lvl1pPr>
          </a:lstStyle>
          <a:p>
            <a:pPr>
              <a:defRPr/>
            </a:pPr>
            <a:fld id="{EC0F6818-3509-423C-991B-7CC1D8A0F7C6}" type="datetimeFigureOut">
              <a:rPr lang="pl-PL"/>
              <a:pPr>
                <a:defRPr/>
              </a:pPr>
              <a:t>2015-01-16</a:t>
            </a:fld>
            <a:endParaRPr lang="pl-PL"/>
          </a:p>
        </p:txBody>
      </p:sp>
      <p:sp>
        <p:nvSpPr>
          <p:cNvPr id="5" name="Symbol zastępczy stopki 4"/>
          <p:cNvSpPr>
            <a:spLocks noGrp="1"/>
          </p:cNvSpPr>
          <p:nvPr>
            <p:ph type="ftr" sz="quarter" idx="11"/>
          </p:nvPr>
        </p:nvSpPr>
        <p:spPr/>
        <p:txBody>
          <a:bodyPr/>
          <a:lstStyle>
            <a:lvl1pPr>
              <a:defRPr/>
            </a:lvl1pPr>
          </a:lstStyle>
          <a:p>
            <a:pPr>
              <a:defRPr/>
            </a:pPr>
            <a:endParaRPr lang="pl-PL"/>
          </a:p>
        </p:txBody>
      </p:sp>
      <p:sp>
        <p:nvSpPr>
          <p:cNvPr id="6" name="Symbol zastępczy numeru slajdu 5"/>
          <p:cNvSpPr>
            <a:spLocks noGrp="1"/>
          </p:cNvSpPr>
          <p:nvPr>
            <p:ph type="sldNum" sz="quarter" idx="12"/>
          </p:nvPr>
        </p:nvSpPr>
        <p:spPr/>
        <p:txBody>
          <a:bodyPr/>
          <a:lstStyle>
            <a:lvl1pPr>
              <a:defRPr/>
            </a:lvl1pPr>
          </a:lstStyle>
          <a:p>
            <a:pPr>
              <a:defRPr/>
            </a:pPr>
            <a:fld id="{7C08A627-A1D8-4E90-AA6A-CD5D84421DC4}" type="slidenum">
              <a:rPr lang="pl-PL"/>
              <a:pPr>
                <a:defRPr/>
              </a:pPr>
              <a:t>‹#›</a:t>
            </a:fld>
            <a:endParaRPr lang="pl-PL"/>
          </a:p>
        </p:txBody>
      </p:sp>
    </p:spTree>
  </p:cSld>
  <p:clrMapOvr>
    <a:masterClrMapping/>
  </p:clrMapOvr>
  <p:transition>
    <p:newsfla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pPr>
              <a:defRPr/>
            </a:pPr>
            <a:fld id="{9D3137A5-765D-4643-AE5A-CED1C971F4DB}" type="datetimeFigureOut">
              <a:rPr lang="pl-PL"/>
              <a:pPr>
                <a:defRPr/>
              </a:pPr>
              <a:t>2015-01-16</a:t>
            </a:fld>
            <a:endParaRPr lang="pl-PL"/>
          </a:p>
        </p:txBody>
      </p:sp>
      <p:sp>
        <p:nvSpPr>
          <p:cNvPr id="5" name="Symbol zastępczy stopki 4"/>
          <p:cNvSpPr>
            <a:spLocks noGrp="1"/>
          </p:cNvSpPr>
          <p:nvPr>
            <p:ph type="ftr" sz="quarter" idx="11"/>
          </p:nvPr>
        </p:nvSpPr>
        <p:spPr/>
        <p:txBody>
          <a:bodyPr/>
          <a:lstStyle>
            <a:lvl1pPr>
              <a:defRPr/>
            </a:lvl1pPr>
          </a:lstStyle>
          <a:p>
            <a:pPr>
              <a:defRPr/>
            </a:pPr>
            <a:endParaRPr lang="pl-PL"/>
          </a:p>
        </p:txBody>
      </p:sp>
      <p:sp>
        <p:nvSpPr>
          <p:cNvPr id="6" name="Symbol zastępczy numeru slajdu 5"/>
          <p:cNvSpPr>
            <a:spLocks noGrp="1"/>
          </p:cNvSpPr>
          <p:nvPr>
            <p:ph type="sldNum" sz="quarter" idx="12"/>
          </p:nvPr>
        </p:nvSpPr>
        <p:spPr/>
        <p:txBody>
          <a:bodyPr/>
          <a:lstStyle>
            <a:lvl1pPr>
              <a:defRPr/>
            </a:lvl1pPr>
          </a:lstStyle>
          <a:p>
            <a:pPr>
              <a:defRPr/>
            </a:pPr>
            <a:fld id="{2C74C3F1-B7D0-4CE7-8B25-3D478EE77D51}" type="slidenum">
              <a:rPr lang="pl-PL"/>
              <a:pPr>
                <a:defRPr/>
              </a:pPr>
              <a:t>‹#›</a:t>
            </a:fld>
            <a:endParaRPr lang="pl-PL"/>
          </a:p>
        </p:txBody>
      </p:sp>
    </p:spTree>
  </p:cSld>
  <p:clrMapOvr>
    <a:masterClrMapping/>
  </p:clrMapOvr>
  <p:transition>
    <p:newsfla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pPr>
              <a:defRPr/>
            </a:pPr>
            <a:fld id="{31335FC0-FFE4-4469-9EFA-2C312E3798BD}" type="datetimeFigureOut">
              <a:rPr lang="pl-PL"/>
              <a:pPr>
                <a:defRPr/>
              </a:pPr>
              <a:t>2015-01-16</a:t>
            </a:fld>
            <a:endParaRPr lang="pl-PL"/>
          </a:p>
        </p:txBody>
      </p:sp>
      <p:sp>
        <p:nvSpPr>
          <p:cNvPr id="5" name="Symbol zastępczy stopki 4"/>
          <p:cNvSpPr>
            <a:spLocks noGrp="1"/>
          </p:cNvSpPr>
          <p:nvPr>
            <p:ph type="ftr" sz="quarter" idx="11"/>
          </p:nvPr>
        </p:nvSpPr>
        <p:spPr/>
        <p:txBody>
          <a:bodyPr/>
          <a:lstStyle>
            <a:lvl1pPr>
              <a:defRPr/>
            </a:lvl1pPr>
          </a:lstStyle>
          <a:p>
            <a:pPr>
              <a:defRPr/>
            </a:pPr>
            <a:endParaRPr lang="pl-PL"/>
          </a:p>
        </p:txBody>
      </p:sp>
      <p:sp>
        <p:nvSpPr>
          <p:cNvPr id="6" name="Symbol zastępczy numeru slajdu 5"/>
          <p:cNvSpPr>
            <a:spLocks noGrp="1"/>
          </p:cNvSpPr>
          <p:nvPr>
            <p:ph type="sldNum" sz="quarter" idx="12"/>
          </p:nvPr>
        </p:nvSpPr>
        <p:spPr/>
        <p:txBody>
          <a:bodyPr/>
          <a:lstStyle>
            <a:lvl1pPr>
              <a:defRPr/>
            </a:lvl1pPr>
          </a:lstStyle>
          <a:p>
            <a:pPr>
              <a:defRPr/>
            </a:pPr>
            <a:fld id="{31149B6B-8570-408A-8B08-9F095EA6A90F}" type="slidenum">
              <a:rPr lang="pl-PL"/>
              <a:pPr>
                <a:defRPr/>
              </a:pPr>
              <a:t>‹#›</a:t>
            </a:fld>
            <a:endParaRPr lang="pl-PL"/>
          </a:p>
        </p:txBody>
      </p:sp>
    </p:spTree>
  </p:cSld>
  <p:clrMapOvr>
    <a:masterClrMapping/>
  </p:clrMapOvr>
  <p:transition>
    <p:newsfla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ytuł, tekst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301625" y="228600"/>
            <a:ext cx="8510588" cy="1325563"/>
          </a:xfrm>
        </p:spPr>
        <p:txBody>
          <a:bodyPr/>
          <a:lstStyle/>
          <a:p>
            <a:r>
              <a:rPr lang="pl-PL" smtClean="0"/>
              <a:t>Kliknij, aby edytować styl</a:t>
            </a:r>
            <a:endParaRPr lang="pl-PL"/>
          </a:p>
        </p:txBody>
      </p:sp>
      <p:sp>
        <p:nvSpPr>
          <p:cNvPr id="3" name="Symbol zastępczy tekstu 2"/>
          <p:cNvSpPr>
            <a:spLocks noGrp="1"/>
          </p:cNvSpPr>
          <p:nvPr>
            <p:ph type="body" sz="half" idx="1"/>
          </p:nvPr>
        </p:nvSpPr>
        <p:spPr>
          <a:xfrm>
            <a:off x="301625" y="1676400"/>
            <a:ext cx="4194175" cy="4422775"/>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76400"/>
            <a:ext cx="4194175" cy="4422775"/>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Rectangle 4"/>
          <p:cNvSpPr>
            <a:spLocks noGrp="1" noChangeArrowheads="1"/>
          </p:cNvSpPr>
          <p:nvPr>
            <p:ph type="dt" sz="half" idx="10"/>
          </p:nvPr>
        </p:nvSpPr>
        <p:spPr/>
        <p:txBody>
          <a:bodyPr/>
          <a:lstStyle>
            <a:lvl1pPr>
              <a:defRPr/>
            </a:lvl1pPr>
          </a:lstStyle>
          <a:p>
            <a:pPr>
              <a:defRPr/>
            </a:pPr>
            <a:endParaRPr lang="pl-PL"/>
          </a:p>
        </p:txBody>
      </p:sp>
      <p:sp>
        <p:nvSpPr>
          <p:cNvPr id="6" name="Rectangle 5"/>
          <p:cNvSpPr>
            <a:spLocks noGrp="1" noChangeArrowheads="1"/>
          </p:cNvSpPr>
          <p:nvPr>
            <p:ph type="ftr" sz="quarter" idx="11"/>
          </p:nvPr>
        </p:nvSpPr>
        <p:spPr/>
        <p:txBody>
          <a:bodyPr/>
          <a:lstStyle>
            <a:lvl1pPr>
              <a:defRPr/>
            </a:lvl1pPr>
          </a:lstStyle>
          <a:p>
            <a:pPr>
              <a:defRPr/>
            </a:pPr>
            <a:endParaRPr lang="pl-PL"/>
          </a:p>
        </p:txBody>
      </p:sp>
      <p:sp>
        <p:nvSpPr>
          <p:cNvPr id="7" name="Rectangle 6"/>
          <p:cNvSpPr>
            <a:spLocks noGrp="1" noChangeArrowheads="1"/>
          </p:cNvSpPr>
          <p:nvPr>
            <p:ph type="sldNum" sz="quarter" idx="12"/>
          </p:nvPr>
        </p:nvSpPr>
        <p:spPr/>
        <p:txBody>
          <a:bodyPr/>
          <a:lstStyle>
            <a:lvl1pPr>
              <a:defRPr/>
            </a:lvl1pPr>
          </a:lstStyle>
          <a:p>
            <a:pPr>
              <a:defRPr/>
            </a:pPr>
            <a:fld id="{73264285-E089-44A7-9585-2F72B0859DD1}" type="slidenum">
              <a:rPr lang="pl-PL"/>
              <a:pPr>
                <a:defRPr/>
              </a:pPr>
              <a:t>‹#›</a:t>
            </a:fld>
            <a:endParaRPr lang="pl-PL"/>
          </a:p>
        </p:txBody>
      </p:sp>
    </p:spTree>
  </p:cSld>
  <p:clrMapOvr>
    <a:masterClrMapping/>
  </p:clrMapOvr>
  <p:transition>
    <p:newsfla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pPr>
              <a:defRPr/>
            </a:pPr>
            <a:fld id="{5459BAB3-538B-47BC-BF18-E85588E930B9}" type="datetimeFigureOut">
              <a:rPr lang="pl-PL"/>
              <a:pPr>
                <a:defRPr/>
              </a:pPr>
              <a:t>2015-01-16</a:t>
            </a:fld>
            <a:endParaRPr lang="pl-PL"/>
          </a:p>
        </p:txBody>
      </p:sp>
      <p:sp>
        <p:nvSpPr>
          <p:cNvPr id="5" name="Symbol zastępczy stopki 4"/>
          <p:cNvSpPr>
            <a:spLocks noGrp="1"/>
          </p:cNvSpPr>
          <p:nvPr>
            <p:ph type="ftr" sz="quarter" idx="11"/>
          </p:nvPr>
        </p:nvSpPr>
        <p:spPr/>
        <p:txBody>
          <a:bodyPr/>
          <a:lstStyle>
            <a:lvl1pPr>
              <a:defRPr/>
            </a:lvl1pPr>
          </a:lstStyle>
          <a:p>
            <a:pPr>
              <a:defRPr/>
            </a:pPr>
            <a:endParaRPr lang="pl-PL"/>
          </a:p>
        </p:txBody>
      </p:sp>
      <p:sp>
        <p:nvSpPr>
          <p:cNvPr id="6" name="Symbol zastępczy numeru slajdu 5"/>
          <p:cNvSpPr>
            <a:spLocks noGrp="1"/>
          </p:cNvSpPr>
          <p:nvPr>
            <p:ph type="sldNum" sz="quarter" idx="12"/>
          </p:nvPr>
        </p:nvSpPr>
        <p:spPr/>
        <p:txBody>
          <a:bodyPr/>
          <a:lstStyle>
            <a:lvl1pPr>
              <a:defRPr/>
            </a:lvl1pPr>
          </a:lstStyle>
          <a:p>
            <a:pPr>
              <a:defRPr/>
            </a:pPr>
            <a:fld id="{5A927585-6C03-4163-8D69-24460FA784B5}" type="slidenum">
              <a:rPr lang="pl-PL"/>
              <a:pPr>
                <a:defRPr/>
              </a:pPr>
              <a:t>‹#›</a:t>
            </a:fld>
            <a:endParaRPr lang="pl-PL"/>
          </a:p>
        </p:txBody>
      </p:sp>
    </p:spTree>
  </p:cSld>
  <p:clrMapOvr>
    <a:masterClrMapping/>
  </p:clrMapOvr>
  <p:transition>
    <p:newsfla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lvl1pPr>
              <a:defRPr/>
            </a:lvl1pPr>
          </a:lstStyle>
          <a:p>
            <a:pPr>
              <a:defRPr/>
            </a:pPr>
            <a:fld id="{98BEE123-EA0D-4616-87B8-7507B76B3276}" type="datetimeFigureOut">
              <a:rPr lang="pl-PL"/>
              <a:pPr>
                <a:defRPr/>
              </a:pPr>
              <a:t>2015-01-16</a:t>
            </a:fld>
            <a:endParaRPr lang="pl-PL"/>
          </a:p>
        </p:txBody>
      </p:sp>
      <p:sp>
        <p:nvSpPr>
          <p:cNvPr id="5" name="Symbol zastępczy stopki 4"/>
          <p:cNvSpPr>
            <a:spLocks noGrp="1"/>
          </p:cNvSpPr>
          <p:nvPr>
            <p:ph type="ftr" sz="quarter" idx="11"/>
          </p:nvPr>
        </p:nvSpPr>
        <p:spPr/>
        <p:txBody>
          <a:bodyPr/>
          <a:lstStyle>
            <a:lvl1pPr>
              <a:defRPr/>
            </a:lvl1pPr>
          </a:lstStyle>
          <a:p>
            <a:pPr>
              <a:defRPr/>
            </a:pPr>
            <a:endParaRPr lang="pl-PL"/>
          </a:p>
        </p:txBody>
      </p:sp>
      <p:sp>
        <p:nvSpPr>
          <p:cNvPr id="6" name="Symbol zastępczy numeru slajdu 5"/>
          <p:cNvSpPr>
            <a:spLocks noGrp="1"/>
          </p:cNvSpPr>
          <p:nvPr>
            <p:ph type="sldNum" sz="quarter" idx="12"/>
          </p:nvPr>
        </p:nvSpPr>
        <p:spPr/>
        <p:txBody>
          <a:bodyPr/>
          <a:lstStyle>
            <a:lvl1pPr>
              <a:defRPr/>
            </a:lvl1pPr>
          </a:lstStyle>
          <a:p>
            <a:pPr>
              <a:defRPr/>
            </a:pPr>
            <a:fld id="{B58F052F-0903-4750-BF3A-1F38134E1049}" type="slidenum">
              <a:rPr lang="pl-PL"/>
              <a:pPr>
                <a:defRPr/>
              </a:pPr>
              <a:t>‹#›</a:t>
            </a:fld>
            <a:endParaRPr lang="pl-PL"/>
          </a:p>
        </p:txBody>
      </p:sp>
    </p:spTree>
  </p:cSld>
  <p:clrMapOvr>
    <a:masterClrMapping/>
  </p:clrMapOvr>
  <p:transition>
    <p:newsfla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3"/>
          <p:cNvSpPr>
            <a:spLocks noGrp="1"/>
          </p:cNvSpPr>
          <p:nvPr>
            <p:ph type="dt" sz="half" idx="10"/>
          </p:nvPr>
        </p:nvSpPr>
        <p:spPr/>
        <p:txBody>
          <a:bodyPr/>
          <a:lstStyle>
            <a:lvl1pPr>
              <a:defRPr/>
            </a:lvl1pPr>
          </a:lstStyle>
          <a:p>
            <a:pPr>
              <a:defRPr/>
            </a:pPr>
            <a:fld id="{2EC10E30-E33A-4B7F-9F91-D4A0619A889B}" type="datetimeFigureOut">
              <a:rPr lang="pl-PL"/>
              <a:pPr>
                <a:defRPr/>
              </a:pPr>
              <a:t>2015-01-16</a:t>
            </a:fld>
            <a:endParaRPr lang="pl-PL"/>
          </a:p>
        </p:txBody>
      </p:sp>
      <p:sp>
        <p:nvSpPr>
          <p:cNvPr id="6" name="Symbol zastępczy stopki 4"/>
          <p:cNvSpPr>
            <a:spLocks noGrp="1"/>
          </p:cNvSpPr>
          <p:nvPr>
            <p:ph type="ftr" sz="quarter" idx="11"/>
          </p:nvPr>
        </p:nvSpPr>
        <p:spPr/>
        <p:txBody>
          <a:bodyPr/>
          <a:lstStyle>
            <a:lvl1pPr>
              <a:defRPr/>
            </a:lvl1pPr>
          </a:lstStyle>
          <a:p>
            <a:pPr>
              <a:defRPr/>
            </a:pPr>
            <a:endParaRPr lang="pl-PL"/>
          </a:p>
        </p:txBody>
      </p:sp>
      <p:sp>
        <p:nvSpPr>
          <p:cNvPr id="7" name="Symbol zastępczy numeru slajdu 5"/>
          <p:cNvSpPr>
            <a:spLocks noGrp="1"/>
          </p:cNvSpPr>
          <p:nvPr>
            <p:ph type="sldNum" sz="quarter" idx="12"/>
          </p:nvPr>
        </p:nvSpPr>
        <p:spPr/>
        <p:txBody>
          <a:bodyPr/>
          <a:lstStyle>
            <a:lvl1pPr>
              <a:defRPr/>
            </a:lvl1pPr>
          </a:lstStyle>
          <a:p>
            <a:pPr>
              <a:defRPr/>
            </a:pPr>
            <a:fld id="{B121F8B6-F2B1-480F-807D-838471D75C78}" type="slidenum">
              <a:rPr lang="pl-PL"/>
              <a:pPr>
                <a:defRPr/>
              </a:pPr>
              <a:t>‹#›</a:t>
            </a:fld>
            <a:endParaRPr lang="pl-PL"/>
          </a:p>
        </p:txBody>
      </p:sp>
    </p:spTree>
  </p:cSld>
  <p:clrMapOvr>
    <a:masterClrMapping/>
  </p:clrMapOvr>
  <p:transition>
    <p:newsfla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3"/>
          <p:cNvSpPr>
            <a:spLocks noGrp="1"/>
          </p:cNvSpPr>
          <p:nvPr>
            <p:ph type="dt" sz="half" idx="10"/>
          </p:nvPr>
        </p:nvSpPr>
        <p:spPr/>
        <p:txBody>
          <a:bodyPr/>
          <a:lstStyle>
            <a:lvl1pPr>
              <a:defRPr/>
            </a:lvl1pPr>
          </a:lstStyle>
          <a:p>
            <a:pPr>
              <a:defRPr/>
            </a:pPr>
            <a:fld id="{C46C1173-3BAA-4150-9722-9D4739FF1AD3}" type="datetimeFigureOut">
              <a:rPr lang="pl-PL"/>
              <a:pPr>
                <a:defRPr/>
              </a:pPr>
              <a:t>2015-01-16</a:t>
            </a:fld>
            <a:endParaRPr lang="pl-PL"/>
          </a:p>
        </p:txBody>
      </p:sp>
      <p:sp>
        <p:nvSpPr>
          <p:cNvPr id="8" name="Symbol zastępczy stopki 4"/>
          <p:cNvSpPr>
            <a:spLocks noGrp="1"/>
          </p:cNvSpPr>
          <p:nvPr>
            <p:ph type="ftr" sz="quarter" idx="11"/>
          </p:nvPr>
        </p:nvSpPr>
        <p:spPr/>
        <p:txBody>
          <a:bodyPr/>
          <a:lstStyle>
            <a:lvl1pPr>
              <a:defRPr/>
            </a:lvl1pPr>
          </a:lstStyle>
          <a:p>
            <a:pPr>
              <a:defRPr/>
            </a:pPr>
            <a:endParaRPr lang="pl-PL"/>
          </a:p>
        </p:txBody>
      </p:sp>
      <p:sp>
        <p:nvSpPr>
          <p:cNvPr id="9" name="Symbol zastępczy numeru slajdu 5"/>
          <p:cNvSpPr>
            <a:spLocks noGrp="1"/>
          </p:cNvSpPr>
          <p:nvPr>
            <p:ph type="sldNum" sz="quarter" idx="12"/>
          </p:nvPr>
        </p:nvSpPr>
        <p:spPr/>
        <p:txBody>
          <a:bodyPr/>
          <a:lstStyle>
            <a:lvl1pPr>
              <a:defRPr/>
            </a:lvl1pPr>
          </a:lstStyle>
          <a:p>
            <a:pPr>
              <a:defRPr/>
            </a:pPr>
            <a:fld id="{162215B0-15BD-4386-942D-2622E060DF59}" type="slidenum">
              <a:rPr lang="pl-PL"/>
              <a:pPr>
                <a:defRPr/>
              </a:pPr>
              <a:t>‹#›</a:t>
            </a:fld>
            <a:endParaRPr lang="pl-PL"/>
          </a:p>
        </p:txBody>
      </p:sp>
    </p:spTree>
  </p:cSld>
  <p:clrMapOvr>
    <a:masterClrMapping/>
  </p:clrMapOvr>
  <p:transition>
    <p:newsfla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3"/>
          <p:cNvSpPr>
            <a:spLocks noGrp="1"/>
          </p:cNvSpPr>
          <p:nvPr>
            <p:ph type="dt" sz="half" idx="10"/>
          </p:nvPr>
        </p:nvSpPr>
        <p:spPr/>
        <p:txBody>
          <a:bodyPr/>
          <a:lstStyle>
            <a:lvl1pPr>
              <a:defRPr/>
            </a:lvl1pPr>
          </a:lstStyle>
          <a:p>
            <a:pPr>
              <a:defRPr/>
            </a:pPr>
            <a:fld id="{0711845A-D0BB-46AF-9E18-212DC626BEF4}" type="datetimeFigureOut">
              <a:rPr lang="pl-PL"/>
              <a:pPr>
                <a:defRPr/>
              </a:pPr>
              <a:t>2015-01-16</a:t>
            </a:fld>
            <a:endParaRPr lang="pl-PL"/>
          </a:p>
        </p:txBody>
      </p:sp>
      <p:sp>
        <p:nvSpPr>
          <p:cNvPr id="4" name="Symbol zastępczy stopki 4"/>
          <p:cNvSpPr>
            <a:spLocks noGrp="1"/>
          </p:cNvSpPr>
          <p:nvPr>
            <p:ph type="ftr" sz="quarter" idx="11"/>
          </p:nvPr>
        </p:nvSpPr>
        <p:spPr/>
        <p:txBody>
          <a:bodyPr/>
          <a:lstStyle>
            <a:lvl1pPr>
              <a:defRPr/>
            </a:lvl1pPr>
          </a:lstStyle>
          <a:p>
            <a:pPr>
              <a:defRPr/>
            </a:pPr>
            <a:endParaRPr lang="pl-PL"/>
          </a:p>
        </p:txBody>
      </p:sp>
      <p:sp>
        <p:nvSpPr>
          <p:cNvPr id="5" name="Symbol zastępczy numeru slajdu 5"/>
          <p:cNvSpPr>
            <a:spLocks noGrp="1"/>
          </p:cNvSpPr>
          <p:nvPr>
            <p:ph type="sldNum" sz="quarter" idx="12"/>
          </p:nvPr>
        </p:nvSpPr>
        <p:spPr/>
        <p:txBody>
          <a:bodyPr/>
          <a:lstStyle>
            <a:lvl1pPr>
              <a:defRPr/>
            </a:lvl1pPr>
          </a:lstStyle>
          <a:p>
            <a:pPr>
              <a:defRPr/>
            </a:pPr>
            <a:fld id="{7545FF59-BB0C-44D0-9E2F-84AC3F2D4062}" type="slidenum">
              <a:rPr lang="pl-PL"/>
              <a:pPr>
                <a:defRPr/>
              </a:pPr>
              <a:t>‹#›</a:t>
            </a:fld>
            <a:endParaRPr lang="pl-PL"/>
          </a:p>
        </p:txBody>
      </p:sp>
    </p:spTree>
  </p:cSld>
  <p:clrMapOvr>
    <a:masterClrMapping/>
  </p:clrMapOvr>
  <p:transition>
    <p:newsfla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3"/>
          <p:cNvSpPr>
            <a:spLocks noGrp="1"/>
          </p:cNvSpPr>
          <p:nvPr>
            <p:ph type="dt" sz="half" idx="10"/>
          </p:nvPr>
        </p:nvSpPr>
        <p:spPr/>
        <p:txBody>
          <a:bodyPr/>
          <a:lstStyle>
            <a:lvl1pPr>
              <a:defRPr/>
            </a:lvl1pPr>
          </a:lstStyle>
          <a:p>
            <a:pPr>
              <a:defRPr/>
            </a:pPr>
            <a:fld id="{B967CD5F-768A-49A0-AC0B-FC30E8769806}" type="datetimeFigureOut">
              <a:rPr lang="pl-PL"/>
              <a:pPr>
                <a:defRPr/>
              </a:pPr>
              <a:t>2015-01-16</a:t>
            </a:fld>
            <a:endParaRPr lang="pl-PL"/>
          </a:p>
        </p:txBody>
      </p:sp>
      <p:sp>
        <p:nvSpPr>
          <p:cNvPr id="3" name="Symbol zastępczy stopki 4"/>
          <p:cNvSpPr>
            <a:spLocks noGrp="1"/>
          </p:cNvSpPr>
          <p:nvPr>
            <p:ph type="ftr" sz="quarter" idx="11"/>
          </p:nvPr>
        </p:nvSpPr>
        <p:spPr/>
        <p:txBody>
          <a:bodyPr/>
          <a:lstStyle>
            <a:lvl1pPr>
              <a:defRPr/>
            </a:lvl1pPr>
          </a:lstStyle>
          <a:p>
            <a:pPr>
              <a:defRPr/>
            </a:pPr>
            <a:endParaRPr lang="pl-PL"/>
          </a:p>
        </p:txBody>
      </p:sp>
      <p:sp>
        <p:nvSpPr>
          <p:cNvPr id="4" name="Symbol zastępczy numeru slajdu 5"/>
          <p:cNvSpPr>
            <a:spLocks noGrp="1"/>
          </p:cNvSpPr>
          <p:nvPr>
            <p:ph type="sldNum" sz="quarter" idx="12"/>
          </p:nvPr>
        </p:nvSpPr>
        <p:spPr/>
        <p:txBody>
          <a:bodyPr/>
          <a:lstStyle>
            <a:lvl1pPr>
              <a:defRPr/>
            </a:lvl1pPr>
          </a:lstStyle>
          <a:p>
            <a:pPr>
              <a:defRPr/>
            </a:pPr>
            <a:fld id="{6DE557BC-43C4-48EB-ADED-4B009EF4E6C0}" type="slidenum">
              <a:rPr lang="pl-PL"/>
              <a:pPr>
                <a:defRPr/>
              </a:pPr>
              <a:t>‹#›</a:t>
            </a:fld>
            <a:endParaRPr lang="pl-PL"/>
          </a:p>
        </p:txBody>
      </p:sp>
    </p:spTree>
  </p:cSld>
  <p:clrMapOvr>
    <a:masterClrMapping/>
  </p:clrMapOvr>
  <p:transition>
    <p:newsfla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3"/>
          <p:cNvSpPr>
            <a:spLocks noGrp="1"/>
          </p:cNvSpPr>
          <p:nvPr>
            <p:ph type="dt" sz="half" idx="10"/>
          </p:nvPr>
        </p:nvSpPr>
        <p:spPr/>
        <p:txBody>
          <a:bodyPr/>
          <a:lstStyle>
            <a:lvl1pPr>
              <a:defRPr/>
            </a:lvl1pPr>
          </a:lstStyle>
          <a:p>
            <a:pPr>
              <a:defRPr/>
            </a:pPr>
            <a:fld id="{7D250525-A66E-49DB-B2AA-93C6ACEF53D3}" type="datetimeFigureOut">
              <a:rPr lang="pl-PL"/>
              <a:pPr>
                <a:defRPr/>
              </a:pPr>
              <a:t>2015-01-16</a:t>
            </a:fld>
            <a:endParaRPr lang="pl-PL"/>
          </a:p>
        </p:txBody>
      </p:sp>
      <p:sp>
        <p:nvSpPr>
          <p:cNvPr id="6" name="Symbol zastępczy stopki 4"/>
          <p:cNvSpPr>
            <a:spLocks noGrp="1"/>
          </p:cNvSpPr>
          <p:nvPr>
            <p:ph type="ftr" sz="quarter" idx="11"/>
          </p:nvPr>
        </p:nvSpPr>
        <p:spPr/>
        <p:txBody>
          <a:bodyPr/>
          <a:lstStyle>
            <a:lvl1pPr>
              <a:defRPr/>
            </a:lvl1pPr>
          </a:lstStyle>
          <a:p>
            <a:pPr>
              <a:defRPr/>
            </a:pPr>
            <a:endParaRPr lang="pl-PL"/>
          </a:p>
        </p:txBody>
      </p:sp>
      <p:sp>
        <p:nvSpPr>
          <p:cNvPr id="7" name="Symbol zastępczy numeru slajdu 5"/>
          <p:cNvSpPr>
            <a:spLocks noGrp="1"/>
          </p:cNvSpPr>
          <p:nvPr>
            <p:ph type="sldNum" sz="quarter" idx="12"/>
          </p:nvPr>
        </p:nvSpPr>
        <p:spPr/>
        <p:txBody>
          <a:bodyPr/>
          <a:lstStyle>
            <a:lvl1pPr>
              <a:defRPr/>
            </a:lvl1pPr>
          </a:lstStyle>
          <a:p>
            <a:pPr>
              <a:defRPr/>
            </a:pPr>
            <a:fld id="{B13EFA32-3514-487E-8E57-4910A995F8EF}" type="slidenum">
              <a:rPr lang="pl-PL"/>
              <a:pPr>
                <a:defRPr/>
              </a:pPr>
              <a:t>‹#›</a:t>
            </a:fld>
            <a:endParaRPr lang="pl-PL"/>
          </a:p>
        </p:txBody>
      </p:sp>
    </p:spTree>
  </p:cSld>
  <p:clrMapOvr>
    <a:masterClrMapping/>
  </p:clrMapOvr>
  <p:transition>
    <p:newsfla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smtClean="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3"/>
          <p:cNvSpPr>
            <a:spLocks noGrp="1"/>
          </p:cNvSpPr>
          <p:nvPr>
            <p:ph type="dt" sz="half" idx="10"/>
          </p:nvPr>
        </p:nvSpPr>
        <p:spPr/>
        <p:txBody>
          <a:bodyPr/>
          <a:lstStyle>
            <a:lvl1pPr>
              <a:defRPr/>
            </a:lvl1pPr>
          </a:lstStyle>
          <a:p>
            <a:pPr>
              <a:defRPr/>
            </a:pPr>
            <a:fld id="{04DF6234-06DD-4035-8741-E0B4F731DDF1}" type="datetimeFigureOut">
              <a:rPr lang="pl-PL"/>
              <a:pPr>
                <a:defRPr/>
              </a:pPr>
              <a:t>2015-01-16</a:t>
            </a:fld>
            <a:endParaRPr lang="pl-PL"/>
          </a:p>
        </p:txBody>
      </p:sp>
      <p:sp>
        <p:nvSpPr>
          <p:cNvPr id="6" name="Symbol zastępczy stopki 4"/>
          <p:cNvSpPr>
            <a:spLocks noGrp="1"/>
          </p:cNvSpPr>
          <p:nvPr>
            <p:ph type="ftr" sz="quarter" idx="11"/>
          </p:nvPr>
        </p:nvSpPr>
        <p:spPr/>
        <p:txBody>
          <a:bodyPr/>
          <a:lstStyle>
            <a:lvl1pPr>
              <a:defRPr/>
            </a:lvl1pPr>
          </a:lstStyle>
          <a:p>
            <a:pPr>
              <a:defRPr/>
            </a:pPr>
            <a:endParaRPr lang="pl-PL"/>
          </a:p>
        </p:txBody>
      </p:sp>
      <p:sp>
        <p:nvSpPr>
          <p:cNvPr id="7" name="Symbol zastępczy numeru slajdu 5"/>
          <p:cNvSpPr>
            <a:spLocks noGrp="1"/>
          </p:cNvSpPr>
          <p:nvPr>
            <p:ph type="sldNum" sz="quarter" idx="12"/>
          </p:nvPr>
        </p:nvSpPr>
        <p:spPr/>
        <p:txBody>
          <a:bodyPr/>
          <a:lstStyle>
            <a:lvl1pPr>
              <a:defRPr/>
            </a:lvl1pPr>
          </a:lstStyle>
          <a:p>
            <a:pPr>
              <a:defRPr/>
            </a:pPr>
            <a:fld id="{B1978C15-541F-4F60-97C4-E219D66505B0}" type="slidenum">
              <a:rPr lang="pl-PL"/>
              <a:pPr>
                <a:defRPr/>
              </a:pPr>
              <a:t>‹#›</a:t>
            </a:fld>
            <a:endParaRPr lang="pl-PL"/>
          </a:p>
        </p:txBody>
      </p:sp>
    </p:spTree>
  </p:cSld>
  <p:clrMapOvr>
    <a:masterClrMapping/>
  </p:clrMapOvr>
  <p:transition>
    <p:newsfla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ymbol zastępczy tytułu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l-PL" smtClean="0"/>
              <a:t>Kliknij, aby edytować styl</a:t>
            </a:r>
          </a:p>
        </p:txBody>
      </p:sp>
      <p:sp>
        <p:nvSpPr>
          <p:cNvPr id="1027" name="Symbol zastępczy tekstu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aseline="0">
                <a:solidFill>
                  <a:schemeClr val="tx1">
                    <a:tint val="75000"/>
                  </a:schemeClr>
                </a:solidFill>
                <a:latin typeface="+mn-lt"/>
              </a:defRPr>
            </a:lvl1pPr>
          </a:lstStyle>
          <a:p>
            <a:pPr>
              <a:defRPr/>
            </a:pPr>
            <a:fld id="{860C5B70-7B22-4268-803F-4BDC0C632F23}" type="datetimeFigureOut">
              <a:rPr lang="pl-PL"/>
              <a:pPr>
                <a:defRPr/>
              </a:pPr>
              <a:t>2015-01-16</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aseline="0">
                <a:solidFill>
                  <a:schemeClr val="tx1">
                    <a:tint val="75000"/>
                  </a:schemeClr>
                </a:solidFill>
                <a:latin typeface="+mn-lt"/>
              </a:defRPr>
            </a:lvl1pPr>
          </a:lstStyle>
          <a:p>
            <a:pPr>
              <a:defRPr/>
            </a:pPr>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aseline="0">
                <a:solidFill>
                  <a:schemeClr val="tx1">
                    <a:tint val="75000"/>
                  </a:schemeClr>
                </a:solidFill>
                <a:latin typeface="+mn-lt"/>
              </a:defRPr>
            </a:lvl1pPr>
          </a:lstStyle>
          <a:p>
            <a:pPr>
              <a:defRPr/>
            </a:pPr>
            <a:fld id="{C821B123-DF67-49DA-97AD-7F10890D822B}" type="slidenum">
              <a:rPr lang="pl-PL"/>
              <a:pPr>
                <a:defRPr/>
              </a:pPr>
              <a:t>‹#›</a:t>
            </a:fld>
            <a:endParaRPr lang="pl-PL"/>
          </a:p>
        </p:txBody>
      </p:sp>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p:transition>
    <p:newsflash/>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4.gif"/></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2.gif"/><Relationship Id="rId5" Type="http://schemas.openxmlformats.org/officeDocument/2006/relationships/image" Target="../media/image21.wmf"/><Relationship Id="rId4" Type="http://schemas.openxmlformats.org/officeDocument/2006/relationships/image" Target="../media/image20.wm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24.jpe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1.jpeg"/></Relationships>
</file>

<file path=ppt/slides/_rels/slide5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3.jpeg"/></Relationships>
</file>

<file path=ppt/slides/_rels/slide5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5.jpeg"/></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9.png"/></Relationships>
</file>

<file path=ppt/slides/_rels/slide5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14338" name="Rectangle 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pl-PL" baseline="0">
              <a:latin typeface="Calibri" pitchFamily="34" charset="0"/>
            </a:endParaRPr>
          </a:p>
        </p:txBody>
      </p:sp>
      <p:sp>
        <p:nvSpPr>
          <p:cNvPr id="14339" name="Rectangle 4"/>
          <p:cNvSpPr>
            <a:spLocks noChangeArrowheads="1"/>
          </p:cNvSpPr>
          <p:nvPr/>
        </p:nvSpPr>
        <p:spPr bwMode="auto">
          <a:xfrm>
            <a:off x="0" y="5857875"/>
            <a:ext cx="9144000" cy="457200"/>
          </a:xfrm>
          <a:prstGeom prst="rect">
            <a:avLst/>
          </a:prstGeom>
          <a:noFill/>
          <a:ln w="9525">
            <a:noFill/>
            <a:miter lim="800000"/>
            <a:headEnd/>
            <a:tailEnd/>
          </a:ln>
        </p:spPr>
        <p:txBody>
          <a:bodyPr wrap="none" anchor="ctr">
            <a:spAutoFit/>
          </a:bodyPr>
          <a:lstStyle/>
          <a:p>
            <a:r>
              <a:rPr lang="pl-PL" baseline="0"/>
              <a:t/>
            </a:r>
            <a:br>
              <a:rPr lang="pl-PL" baseline="0"/>
            </a:br>
            <a:endParaRPr lang="pl-PL" baseline="0"/>
          </a:p>
          <a:p>
            <a:pPr eaLnBrk="0" hangingPunct="0"/>
            <a:endParaRPr lang="pl-PL" baseline="0"/>
          </a:p>
        </p:txBody>
      </p:sp>
      <p:sp>
        <p:nvSpPr>
          <p:cNvPr id="14340" name="pole tekstowe 10"/>
          <p:cNvSpPr txBox="1">
            <a:spLocks noChangeArrowheads="1"/>
          </p:cNvSpPr>
          <p:nvPr/>
        </p:nvSpPr>
        <p:spPr bwMode="auto">
          <a:xfrm>
            <a:off x="1500166" y="3214686"/>
            <a:ext cx="7358114" cy="954107"/>
          </a:xfrm>
          <a:prstGeom prst="rect">
            <a:avLst/>
          </a:prstGeom>
          <a:noFill/>
          <a:ln w="9525">
            <a:noFill/>
            <a:miter lim="800000"/>
            <a:headEnd/>
            <a:tailEnd/>
          </a:ln>
        </p:spPr>
        <p:txBody>
          <a:bodyPr wrap="square">
            <a:spAutoFit/>
          </a:bodyPr>
          <a:lstStyle/>
          <a:p>
            <a:pPr algn="ctr"/>
            <a:r>
              <a:rPr lang="pl-PL" sz="2800" b="1" baseline="0" dirty="0" smtClean="0">
                <a:solidFill>
                  <a:schemeClr val="bg1"/>
                </a:solidFill>
                <a:cs typeface="Arial" charset="0"/>
              </a:rPr>
              <a:t>PODSTAWOWE POJĘCIA </a:t>
            </a:r>
          </a:p>
          <a:p>
            <a:pPr algn="ctr"/>
            <a:r>
              <a:rPr lang="pl-PL" sz="2800" b="1" baseline="0" dirty="0" smtClean="0">
                <a:solidFill>
                  <a:schemeClr val="bg1"/>
                </a:solidFill>
                <a:cs typeface="Arial" charset="0"/>
              </a:rPr>
              <a:t>Z ZAKRESU PRAWA O CUDZOZIEMCACH</a:t>
            </a:r>
            <a:endParaRPr lang="pl-PL" sz="2800" b="1" baseline="0" dirty="0">
              <a:solidFill>
                <a:schemeClr val="bg1"/>
              </a:solidFill>
              <a:cs typeface="Arial" charset="0"/>
            </a:endParaRPr>
          </a:p>
        </p:txBody>
      </p:sp>
      <p:sp>
        <p:nvSpPr>
          <p:cNvPr id="14341" name="pole tekstowe 10"/>
          <p:cNvSpPr txBox="1">
            <a:spLocks noChangeArrowheads="1"/>
          </p:cNvSpPr>
          <p:nvPr/>
        </p:nvSpPr>
        <p:spPr bwMode="auto">
          <a:xfrm>
            <a:off x="3997325" y="171427"/>
            <a:ext cx="4895850" cy="1815882"/>
          </a:xfrm>
          <a:prstGeom prst="rect">
            <a:avLst/>
          </a:prstGeom>
          <a:noFill/>
          <a:ln w="9525">
            <a:noFill/>
            <a:miter lim="800000"/>
            <a:headEnd/>
            <a:tailEnd/>
          </a:ln>
        </p:spPr>
        <p:txBody>
          <a:bodyPr>
            <a:spAutoFit/>
          </a:bodyPr>
          <a:lstStyle/>
          <a:p>
            <a:r>
              <a:rPr lang="pl-PL" sz="1600" b="1" baseline="0" dirty="0" smtClean="0">
                <a:solidFill>
                  <a:schemeClr val="bg1"/>
                </a:solidFill>
                <a:cs typeface="Arial" charset="0"/>
              </a:rPr>
              <a:t>Morski Oddział Straży </a:t>
            </a:r>
            <a:r>
              <a:rPr lang="pl-PL" sz="1600" b="1" baseline="0" dirty="0">
                <a:solidFill>
                  <a:schemeClr val="bg1"/>
                </a:solidFill>
                <a:cs typeface="Arial" charset="0"/>
              </a:rPr>
              <a:t>Granicznej</a:t>
            </a:r>
          </a:p>
          <a:p>
            <a:r>
              <a:rPr lang="pl-PL" sz="1600" baseline="0" dirty="0" smtClean="0">
                <a:solidFill>
                  <a:schemeClr val="bg1"/>
                </a:solidFill>
                <a:cs typeface="Arial" charset="0"/>
              </a:rPr>
              <a:t>ul. Oliwska 35 </a:t>
            </a:r>
          </a:p>
          <a:p>
            <a:r>
              <a:rPr lang="pl-PL" sz="1600" baseline="0" dirty="0" smtClean="0">
                <a:solidFill>
                  <a:schemeClr val="bg1"/>
                </a:solidFill>
                <a:cs typeface="Arial" charset="0"/>
              </a:rPr>
              <a:t>80-563 Gdańsk</a:t>
            </a:r>
          </a:p>
          <a:p>
            <a:endParaRPr lang="pl-PL" sz="1600" b="1" baseline="0" dirty="0">
              <a:solidFill>
                <a:schemeClr val="bg1"/>
              </a:solidFill>
              <a:cs typeface="Arial" charset="0"/>
            </a:endParaRPr>
          </a:p>
          <a:p>
            <a:r>
              <a:rPr lang="pl-PL" sz="1600" b="1" baseline="0" dirty="0">
                <a:solidFill>
                  <a:schemeClr val="bg1"/>
                </a:solidFill>
                <a:cs typeface="Arial" charset="0"/>
              </a:rPr>
              <a:t>Placówka Straży </a:t>
            </a:r>
            <a:r>
              <a:rPr lang="pl-PL" sz="1600" b="1" baseline="0" dirty="0" smtClean="0">
                <a:solidFill>
                  <a:schemeClr val="bg1"/>
                </a:solidFill>
                <a:cs typeface="Arial" charset="0"/>
              </a:rPr>
              <a:t>Granicznej w </a:t>
            </a:r>
            <a:r>
              <a:rPr lang="pl-PL" sz="1600" b="1" baseline="0" dirty="0">
                <a:solidFill>
                  <a:schemeClr val="bg1"/>
                </a:solidFill>
                <a:cs typeface="Arial" charset="0"/>
              </a:rPr>
              <a:t>Szczecinie</a:t>
            </a:r>
          </a:p>
          <a:p>
            <a:r>
              <a:rPr lang="pl-PL" sz="1600" baseline="0" dirty="0">
                <a:solidFill>
                  <a:schemeClr val="bg1"/>
                </a:solidFill>
                <a:cs typeface="Arial" charset="0"/>
              </a:rPr>
              <a:t>ul. Żołnierska 4</a:t>
            </a:r>
          </a:p>
          <a:p>
            <a:r>
              <a:rPr lang="pl-PL" sz="1600" baseline="0" dirty="0" smtClean="0">
                <a:solidFill>
                  <a:schemeClr val="bg1"/>
                </a:solidFill>
                <a:cs typeface="Arial" charset="0"/>
              </a:rPr>
              <a:t>71-210 </a:t>
            </a:r>
            <a:r>
              <a:rPr lang="pl-PL" sz="1600" baseline="0" dirty="0">
                <a:solidFill>
                  <a:schemeClr val="bg1"/>
                </a:solidFill>
                <a:cs typeface="Arial" charset="0"/>
              </a:rPr>
              <a:t>Szczecin</a:t>
            </a:r>
          </a:p>
        </p:txBody>
      </p:sp>
      <p:sp>
        <p:nvSpPr>
          <p:cNvPr id="14343" name="pole tekstowe 10"/>
          <p:cNvSpPr txBox="1">
            <a:spLocks noChangeArrowheads="1"/>
          </p:cNvSpPr>
          <p:nvPr/>
        </p:nvSpPr>
        <p:spPr bwMode="auto">
          <a:xfrm>
            <a:off x="3357554" y="5429264"/>
            <a:ext cx="3857652" cy="400110"/>
          </a:xfrm>
          <a:prstGeom prst="rect">
            <a:avLst/>
          </a:prstGeom>
          <a:noFill/>
          <a:ln w="9525">
            <a:noFill/>
            <a:miter lim="800000"/>
            <a:headEnd/>
            <a:tailEnd/>
          </a:ln>
        </p:spPr>
        <p:txBody>
          <a:bodyPr wrap="square">
            <a:spAutoFit/>
          </a:bodyPr>
          <a:lstStyle/>
          <a:p>
            <a:r>
              <a:rPr lang="pl-PL" sz="2000" i="1" baseline="0" dirty="0" smtClean="0">
                <a:solidFill>
                  <a:schemeClr val="bg1"/>
                </a:solidFill>
                <a:cs typeface="Arial" charset="0"/>
              </a:rPr>
              <a:t>mjr  SG  Romuald Przezdomski</a:t>
            </a:r>
            <a:endParaRPr lang="pl-PL" sz="2000" b="1" baseline="0" dirty="0">
              <a:solidFill>
                <a:schemeClr val="bg1"/>
              </a:solidFill>
              <a:cs typeface="Arial" charset="0"/>
            </a:endParaRPr>
          </a:p>
        </p:txBody>
      </p:sp>
      <p:pic>
        <p:nvPicPr>
          <p:cNvPr id="63490" name="Picture 2" descr="logo intranet"/>
          <p:cNvPicPr>
            <a:picLocks noChangeAspect="1" noChangeArrowheads="1"/>
          </p:cNvPicPr>
          <p:nvPr/>
        </p:nvPicPr>
        <p:blipFill>
          <a:blip r:embed="rId3"/>
          <a:srcRect/>
          <a:stretch>
            <a:fillRect/>
          </a:stretch>
        </p:blipFill>
        <p:spPr bwMode="auto">
          <a:xfrm>
            <a:off x="2285984" y="142852"/>
            <a:ext cx="1530814" cy="1928826"/>
          </a:xfrm>
          <a:prstGeom prst="rect">
            <a:avLst/>
          </a:prstGeom>
          <a:noFill/>
        </p:spPr>
      </p:pic>
    </p:spTree>
  </p:cSld>
  <p:clrMapOvr>
    <a:masterClrMapping/>
  </p:clrMapOvr>
  <p:transition>
    <p:newsfla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143362" name="Picture 5" descr="F:\koło\DSC00019.JPG"/>
          <p:cNvPicPr>
            <a:picLocks noChangeAspect="1" noChangeArrowheads="1"/>
          </p:cNvPicPr>
          <p:nvPr/>
        </p:nvPicPr>
        <p:blipFill>
          <a:blip r:embed="rId4"/>
          <a:srcRect/>
          <a:stretch>
            <a:fillRect/>
          </a:stretch>
        </p:blipFill>
        <p:spPr bwMode="auto">
          <a:xfrm>
            <a:off x="4643438" y="214313"/>
            <a:ext cx="4357687" cy="2917825"/>
          </a:xfrm>
          <a:prstGeom prst="rect">
            <a:avLst/>
          </a:prstGeom>
          <a:noFill/>
          <a:ln w="9525">
            <a:noFill/>
            <a:miter lim="800000"/>
            <a:headEnd/>
            <a:tailEnd/>
          </a:ln>
        </p:spPr>
      </p:pic>
      <p:pic>
        <p:nvPicPr>
          <p:cNvPr id="143363" name="Picture 6" descr="F:\ŁYSININ\P1140295.JPG"/>
          <p:cNvPicPr>
            <a:picLocks noChangeAspect="1" noChangeArrowheads="1"/>
          </p:cNvPicPr>
          <p:nvPr/>
        </p:nvPicPr>
        <p:blipFill>
          <a:blip r:embed="rId5"/>
          <a:srcRect/>
          <a:stretch>
            <a:fillRect/>
          </a:stretch>
        </p:blipFill>
        <p:spPr bwMode="auto">
          <a:xfrm>
            <a:off x="142875" y="142875"/>
            <a:ext cx="4340225" cy="5786438"/>
          </a:xfrm>
          <a:prstGeom prst="rect">
            <a:avLst/>
          </a:prstGeom>
          <a:noFill/>
          <a:ln w="9525">
            <a:noFill/>
            <a:miter lim="800000"/>
            <a:headEnd/>
            <a:tailEnd/>
          </a:ln>
        </p:spPr>
      </p:pic>
      <p:sp>
        <p:nvSpPr>
          <p:cNvPr id="143364" name="Prostokąt 6"/>
          <p:cNvSpPr>
            <a:spLocks noChangeArrowheads="1"/>
          </p:cNvSpPr>
          <p:nvPr/>
        </p:nvSpPr>
        <p:spPr bwMode="auto">
          <a:xfrm>
            <a:off x="214313" y="6072188"/>
            <a:ext cx="1557337" cy="369887"/>
          </a:xfrm>
          <a:prstGeom prst="rect">
            <a:avLst/>
          </a:prstGeom>
          <a:noFill/>
          <a:ln w="9525">
            <a:noFill/>
            <a:miter lim="800000"/>
            <a:headEnd/>
            <a:tailEnd/>
          </a:ln>
        </p:spPr>
        <p:txBody>
          <a:bodyPr wrap="none">
            <a:spAutoFit/>
          </a:bodyPr>
          <a:lstStyle/>
          <a:p>
            <a:r>
              <a:rPr lang="pl-PL" b="1" baseline="0">
                <a:solidFill>
                  <a:srgbClr val="FF0000"/>
                </a:solidFill>
              </a:rPr>
              <a:t>NARKOTYKI</a:t>
            </a:r>
            <a:endParaRPr lang="pl-PL" baseline="0"/>
          </a:p>
        </p:txBody>
      </p:sp>
      <p:graphicFrame>
        <p:nvGraphicFramePr>
          <p:cNvPr id="8" name="Tabela 7"/>
          <p:cNvGraphicFramePr>
            <a:graphicFrameLocks noGrp="1"/>
          </p:cNvGraphicFramePr>
          <p:nvPr/>
        </p:nvGraphicFramePr>
        <p:xfrm>
          <a:off x="1857375" y="3357563"/>
          <a:ext cx="7286625" cy="3143250"/>
        </p:xfrm>
        <a:graphic>
          <a:graphicData uri="http://schemas.openxmlformats.org/drawingml/2006/table">
            <a:tbl>
              <a:tblPr/>
              <a:tblGrid>
                <a:gridCol w="3643313"/>
                <a:gridCol w="1822450"/>
                <a:gridCol w="1820862"/>
              </a:tblGrid>
              <a:tr h="304800">
                <a:tc rowSpan="2">
                  <a:txBody>
                    <a:bodyPr/>
                    <a:lstStyle/>
                    <a:p>
                      <a:pPr marL="88900" marR="0" lvl="0" indent="0" algn="ctr" defTabSz="914400" rtl="0" eaLnBrk="1" fontAlgn="base" latinLnBrk="0" hangingPunct="1">
                        <a:lnSpc>
                          <a:spcPct val="115000"/>
                        </a:lnSpc>
                        <a:spcBef>
                          <a:spcPct val="0"/>
                        </a:spcBef>
                        <a:spcAft>
                          <a:spcPct val="0"/>
                        </a:spcAft>
                        <a:buClr>
                          <a:schemeClr val="accent2"/>
                        </a:buClr>
                        <a:buSzPct val="85000"/>
                        <a:buFontTx/>
                        <a:buNone/>
                        <a:tabLst/>
                      </a:pPr>
                      <a:r>
                        <a:rPr kumimoji="0" lang="pl-PL" sz="1100" b="1" i="0" u="none" strike="noStrike" cap="none" normalizeH="0" baseline="0" smtClean="0">
                          <a:ln>
                            <a:noFill/>
                          </a:ln>
                          <a:solidFill>
                            <a:srgbClr val="F2F2F2"/>
                          </a:solidFill>
                          <a:effectLst/>
                          <a:latin typeface="Constantia" pitchFamily="18" charset="0"/>
                        </a:rPr>
                        <a:t>Ujawnione towar bez polskich znaków akcyzy skarbowej/narkotyki</a:t>
                      </a:r>
                      <a:endParaRPr kumimoji="0" lang="pl-PL" sz="1100" b="0" i="0" u="none" strike="noStrike" cap="none" normalizeH="0" baseline="0" smtClean="0">
                        <a:ln>
                          <a:noFill/>
                        </a:ln>
                        <a:solidFill>
                          <a:srgbClr val="F2F2F2"/>
                        </a:solidFill>
                        <a:effectLst/>
                        <a:latin typeface="Constantia" pitchFamily="18"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15000"/>
                        </a:lnSpc>
                        <a:spcBef>
                          <a:spcPct val="0"/>
                        </a:spcBef>
                        <a:spcAft>
                          <a:spcPct val="0"/>
                        </a:spcAft>
                        <a:buClr>
                          <a:schemeClr val="accent2"/>
                        </a:buClr>
                        <a:buSzPct val="85000"/>
                        <a:buFontTx/>
                        <a:buNone/>
                        <a:tabLst/>
                      </a:pPr>
                      <a:r>
                        <a:rPr kumimoji="0" lang="pl-PL" sz="1100" b="1" i="0" u="none" strike="noStrike" cap="none" normalizeH="0" baseline="0" smtClean="0">
                          <a:ln>
                            <a:noFill/>
                          </a:ln>
                          <a:solidFill>
                            <a:srgbClr val="F2F2F2"/>
                          </a:solidFill>
                          <a:effectLst/>
                          <a:latin typeface="Constantia" pitchFamily="18" charset="0"/>
                        </a:rPr>
                        <a:t>ilość</a:t>
                      </a:r>
                      <a:endParaRPr kumimoji="0" lang="pl-PL" sz="1100" b="0" i="0" u="none" strike="noStrike" cap="none" normalizeH="0" baseline="0" smtClean="0">
                        <a:ln>
                          <a:noFill/>
                        </a:ln>
                        <a:solidFill>
                          <a:srgbClr val="F2F2F2"/>
                        </a:solidFill>
                        <a:effectLst/>
                        <a:latin typeface="Constantia" pitchFamily="18"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pl-PL"/>
                    </a:p>
                  </a:txBody>
                  <a:tcPr/>
                </a:tc>
              </a:tr>
              <a:tr h="323850">
                <a:tc vMerge="1">
                  <a:txBody>
                    <a:bodyPr/>
                    <a:lstStyle/>
                    <a:p>
                      <a:endParaRPr lang="pl-PL"/>
                    </a:p>
                  </a:txBody>
                  <a:tcPr/>
                </a:tc>
                <a:tc>
                  <a:txBody>
                    <a:bodyPr/>
                    <a:lstStyle/>
                    <a:p>
                      <a:pPr marL="0" marR="0" lvl="0" indent="0" algn="ctr" defTabSz="914400" rtl="0" eaLnBrk="1" fontAlgn="base" latinLnBrk="0" hangingPunct="1">
                        <a:lnSpc>
                          <a:spcPct val="115000"/>
                        </a:lnSpc>
                        <a:spcBef>
                          <a:spcPct val="0"/>
                        </a:spcBef>
                        <a:spcAft>
                          <a:spcPct val="0"/>
                        </a:spcAft>
                        <a:buClr>
                          <a:schemeClr val="accent2"/>
                        </a:buClr>
                        <a:buSzPct val="85000"/>
                        <a:buFontTx/>
                        <a:buNone/>
                        <a:tabLst/>
                      </a:pPr>
                      <a:r>
                        <a:rPr kumimoji="0" lang="pl-PL" sz="1100" b="1" i="0" u="none" strike="noStrike" cap="none" normalizeH="0" baseline="0" smtClean="0">
                          <a:ln>
                            <a:noFill/>
                          </a:ln>
                          <a:solidFill>
                            <a:srgbClr val="F2F2F2"/>
                          </a:solidFill>
                          <a:effectLst/>
                          <a:latin typeface="Constantia" pitchFamily="18" charset="0"/>
                        </a:rPr>
                        <a:t>2010</a:t>
                      </a:r>
                      <a:endParaRPr kumimoji="0" lang="pl-PL" sz="1100" b="0" i="0" u="none" strike="noStrike" cap="none" normalizeH="0" baseline="0" smtClean="0">
                        <a:ln>
                          <a:noFill/>
                        </a:ln>
                        <a:solidFill>
                          <a:srgbClr val="F2F2F2"/>
                        </a:solidFill>
                        <a:effectLst/>
                        <a:latin typeface="Constantia" pitchFamily="18"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
                          <a:schemeClr val="accent2"/>
                        </a:buClr>
                        <a:buSzPct val="85000"/>
                        <a:buFontTx/>
                        <a:buNone/>
                        <a:tabLst/>
                      </a:pPr>
                      <a:r>
                        <a:rPr kumimoji="0" lang="pl-PL" sz="1100" b="1" i="0" u="none" strike="noStrike" cap="none" normalizeH="0" baseline="0" smtClean="0">
                          <a:ln>
                            <a:noFill/>
                          </a:ln>
                          <a:solidFill>
                            <a:srgbClr val="F2F2F2"/>
                          </a:solidFill>
                          <a:effectLst/>
                          <a:latin typeface="Constantia" pitchFamily="18" charset="0"/>
                        </a:rPr>
                        <a:t>2011</a:t>
                      </a:r>
                      <a:endParaRPr kumimoji="0" lang="pl-PL" sz="1100" b="0" i="0" u="none" strike="noStrike" cap="none" normalizeH="0" baseline="0" smtClean="0">
                        <a:ln>
                          <a:noFill/>
                        </a:ln>
                        <a:solidFill>
                          <a:srgbClr val="F2F2F2"/>
                        </a:solidFill>
                        <a:effectLst/>
                        <a:latin typeface="Constantia" pitchFamily="18"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4800">
                <a:tc>
                  <a:txBody>
                    <a:bodyPr/>
                    <a:lstStyle/>
                    <a:p>
                      <a:pPr marL="0" marR="0" lvl="0" indent="0" algn="just" defTabSz="914400" rtl="0" eaLnBrk="1" fontAlgn="base" latinLnBrk="0" hangingPunct="1">
                        <a:lnSpc>
                          <a:spcPct val="115000"/>
                        </a:lnSpc>
                        <a:spcBef>
                          <a:spcPct val="0"/>
                        </a:spcBef>
                        <a:spcAft>
                          <a:spcPct val="0"/>
                        </a:spcAft>
                        <a:buClr>
                          <a:schemeClr val="accent2"/>
                        </a:buClr>
                        <a:buSzPct val="85000"/>
                        <a:buFontTx/>
                        <a:buNone/>
                        <a:tabLst/>
                      </a:pPr>
                      <a:r>
                        <a:rPr kumimoji="0" lang="pl-PL" sz="1100" b="0" i="0" u="none" strike="noStrike" cap="none" normalizeH="0" baseline="0" smtClean="0">
                          <a:ln>
                            <a:noFill/>
                          </a:ln>
                          <a:solidFill>
                            <a:srgbClr val="F2F2F2"/>
                          </a:solidFill>
                          <a:effectLst/>
                          <a:latin typeface="Constantia" pitchFamily="18" charset="0"/>
                        </a:rPr>
                        <a:t>papierosy</a:t>
                      </a:r>
                      <a:endParaRPr kumimoji="0" lang="pl-PL" sz="1100" b="0" i="0" u="none" strike="noStrike" cap="none" normalizeH="0" baseline="0" smtClean="0">
                        <a:ln>
                          <a:noFill/>
                        </a:ln>
                        <a:solidFill>
                          <a:srgbClr val="F2F2F2"/>
                        </a:solidFill>
                        <a:effectLst/>
                        <a:latin typeface="Constantia" pitchFamily="18"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
                          <a:schemeClr val="accent2"/>
                        </a:buClr>
                        <a:buSzPct val="85000"/>
                        <a:buFontTx/>
                        <a:buNone/>
                        <a:tabLst/>
                      </a:pPr>
                      <a:r>
                        <a:rPr kumimoji="0" lang="pl-PL" sz="1100" b="0" i="0" u="none" strike="noStrike" cap="none" normalizeH="0" baseline="0" smtClean="0">
                          <a:ln>
                            <a:noFill/>
                          </a:ln>
                          <a:solidFill>
                            <a:srgbClr val="F2F2F2"/>
                          </a:solidFill>
                          <a:effectLst/>
                          <a:latin typeface="Constantia" pitchFamily="18" charset="0"/>
                        </a:rPr>
                        <a:t>1150060 szt.</a:t>
                      </a:r>
                      <a:endParaRPr kumimoji="0" lang="pl-PL" sz="1100" b="0" i="0" u="none" strike="noStrike" cap="none" normalizeH="0" baseline="0" smtClean="0">
                        <a:ln>
                          <a:noFill/>
                        </a:ln>
                        <a:solidFill>
                          <a:srgbClr val="F2F2F2"/>
                        </a:solidFill>
                        <a:effectLst/>
                        <a:latin typeface="Constantia" pitchFamily="18"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
                          <a:schemeClr val="accent2"/>
                        </a:buClr>
                        <a:buSzPct val="85000"/>
                        <a:buFontTx/>
                        <a:buNone/>
                        <a:tabLst/>
                      </a:pPr>
                      <a:r>
                        <a:rPr kumimoji="0" lang="pl-PL" sz="1100" b="0" i="0" u="none" strike="noStrike" cap="none" normalizeH="0" baseline="0" smtClean="0">
                          <a:ln>
                            <a:noFill/>
                          </a:ln>
                          <a:solidFill>
                            <a:srgbClr val="F2F2F2"/>
                          </a:solidFill>
                          <a:effectLst/>
                          <a:latin typeface="Constantia" pitchFamily="18" charset="0"/>
                        </a:rPr>
                        <a:t>6220 szt.</a:t>
                      </a:r>
                      <a:endParaRPr kumimoji="0" lang="pl-PL" sz="1100" b="0" i="0" u="none" strike="noStrike" cap="none" normalizeH="0" baseline="0" smtClean="0">
                        <a:ln>
                          <a:noFill/>
                        </a:ln>
                        <a:solidFill>
                          <a:srgbClr val="F2F2F2"/>
                        </a:solidFill>
                        <a:effectLst/>
                        <a:latin typeface="Constantia" pitchFamily="18"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4800">
                <a:tc>
                  <a:txBody>
                    <a:bodyPr/>
                    <a:lstStyle/>
                    <a:p>
                      <a:pPr marL="0" marR="0" lvl="0" indent="0" algn="just" defTabSz="914400" rtl="0" eaLnBrk="1" fontAlgn="base" latinLnBrk="0" hangingPunct="1">
                        <a:lnSpc>
                          <a:spcPct val="115000"/>
                        </a:lnSpc>
                        <a:spcBef>
                          <a:spcPct val="0"/>
                        </a:spcBef>
                        <a:spcAft>
                          <a:spcPct val="0"/>
                        </a:spcAft>
                        <a:buClr>
                          <a:schemeClr val="accent2"/>
                        </a:buClr>
                        <a:buSzPct val="85000"/>
                        <a:buFontTx/>
                        <a:buNone/>
                        <a:tabLst/>
                      </a:pPr>
                      <a:r>
                        <a:rPr kumimoji="0" lang="pl-PL" sz="1100" b="0" i="0" u="none" strike="noStrike" cap="none" normalizeH="0" baseline="0" smtClean="0">
                          <a:ln>
                            <a:noFill/>
                          </a:ln>
                          <a:solidFill>
                            <a:srgbClr val="F2F2F2"/>
                          </a:solidFill>
                          <a:effectLst/>
                          <a:latin typeface="Constantia" pitchFamily="18" charset="0"/>
                        </a:rPr>
                        <a:t>alkohol</a:t>
                      </a:r>
                      <a:endParaRPr kumimoji="0" lang="pl-PL" sz="1100" b="0" i="0" u="none" strike="noStrike" cap="none" normalizeH="0" baseline="0" smtClean="0">
                        <a:ln>
                          <a:noFill/>
                        </a:ln>
                        <a:solidFill>
                          <a:srgbClr val="F2F2F2"/>
                        </a:solidFill>
                        <a:effectLst/>
                        <a:latin typeface="Constantia" pitchFamily="18"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
                          <a:schemeClr val="accent2"/>
                        </a:buClr>
                        <a:buSzPct val="85000"/>
                        <a:buFontTx/>
                        <a:buNone/>
                        <a:tabLst/>
                      </a:pPr>
                      <a:r>
                        <a:rPr kumimoji="0" lang="pl-PL" sz="1100" b="0" i="0" u="none" strike="noStrike" cap="none" normalizeH="0" baseline="0" smtClean="0">
                          <a:ln>
                            <a:noFill/>
                          </a:ln>
                          <a:solidFill>
                            <a:srgbClr val="F2F2F2"/>
                          </a:solidFill>
                          <a:effectLst/>
                          <a:latin typeface="Constantia" pitchFamily="18" charset="0"/>
                        </a:rPr>
                        <a:t>903,5 l</a:t>
                      </a:r>
                      <a:endParaRPr kumimoji="0" lang="pl-PL" sz="1100" b="0" i="0" u="none" strike="noStrike" cap="none" normalizeH="0" baseline="0" smtClean="0">
                        <a:ln>
                          <a:noFill/>
                        </a:ln>
                        <a:solidFill>
                          <a:srgbClr val="F2F2F2"/>
                        </a:solidFill>
                        <a:effectLst/>
                        <a:latin typeface="Constantia" pitchFamily="18"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
                          <a:schemeClr val="accent2"/>
                        </a:buClr>
                        <a:buSzPct val="85000"/>
                        <a:buFontTx/>
                        <a:buNone/>
                        <a:tabLst/>
                      </a:pPr>
                      <a:r>
                        <a:rPr kumimoji="0" lang="pl-PL" sz="1100" b="0" i="0" u="none" strike="noStrike" cap="none" normalizeH="0" baseline="0" smtClean="0">
                          <a:ln>
                            <a:noFill/>
                          </a:ln>
                          <a:solidFill>
                            <a:srgbClr val="F2F2F2"/>
                          </a:solidFill>
                          <a:effectLst/>
                          <a:latin typeface="Constantia" pitchFamily="18" charset="0"/>
                        </a:rPr>
                        <a:t>5717,7 l</a:t>
                      </a:r>
                      <a:endParaRPr kumimoji="0" lang="pl-PL" sz="1100" b="0" i="0" u="none" strike="noStrike" cap="none" normalizeH="0" baseline="0" smtClean="0">
                        <a:ln>
                          <a:noFill/>
                        </a:ln>
                        <a:solidFill>
                          <a:srgbClr val="F2F2F2"/>
                        </a:solidFill>
                        <a:effectLst/>
                        <a:latin typeface="Constantia" pitchFamily="18"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4800">
                <a:tc>
                  <a:txBody>
                    <a:bodyPr/>
                    <a:lstStyle/>
                    <a:p>
                      <a:pPr marL="0" marR="0" lvl="0" indent="0" algn="just" defTabSz="914400" rtl="0" eaLnBrk="1" fontAlgn="base" latinLnBrk="0" hangingPunct="1">
                        <a:lnSpc>
                          <a:spcPct val="115000"/>
                        </a:lnSpc>
                        <a:spcBef>
                          <a:spcPct val="0"/>
                        </a:spcBef>
                        <a:spcAft>
                          <a:spcPct val="0"/>
                        </a:spcAft>
                        <a:buClr>
                          <a:schemeClr val="accent2"/>
                        </a:buClr>
                        <a:buSzPct val="85000"/>
                        <a:buFontTx/>
                        <a:buNone/>
                        <a:tabLst/>
                      </a:pPr>
                      <a:r>
                        <a:rPr kumimoji="0" lang="pl-PL" sz="1100" b="0" i="0" u="none" strike="noStrike" cap="none" normalizeH="0" baseline="0" smtClean="0">
                          <a:ln>
                            <a:noFill/>
                          </a:ln>
                          <a:solidFill>
                            <a:srgbClr val="F2F2F2"/>
                          </a:solidFill>
                          <a:effectLst/>
                          <a:latin typeface="Constantia" pitchFamily="18" charset="0"/>
                        </a:rPr>
                        <a:t>tytoń</a:t>
                      </a:r>
                      <a:endParaRPr kumimoji="0" lang="pl-PL" sz="1100" b="0" i="0" u="none" strike="noStrike" cap="none" normalizeH="0" baseline="0" smtClean="0">
                        <a:ln>
                          <a:noFill/>
                        </a:ln>
                        <a:solidFill>
                          <a:srgbClr val="F2F2F2"/>
                        </a:solidFill>
                        <a:effectLst/>
                        <a:latin typeface="Constantia" pitchFamily="18"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
                          <a:schemeClr val="accent2"/>
                        </a:buClr>
                        <a:buSzPct val="85000"/>
                        <a:buFontTx/>
                        <a:buNone/>
                        <a:tabLst/>
                      </a:pPr>
                      <a:r>
                        <a:rPr kumimoji="0" lang="pl-PL" sz="1100" b="0" i="0" u="none" strike="noStrike" cap="none" normalizeH="0" baseline="0" smtClean="0">
                          <a:ln>
                            <a:noFill/>
                          </a:ln>
                          <a:solidFill>
                            <a:srgbClr val="F2F2F2"/>
                          </a:solidFill>
                          <a:effectLst/>
                          <a:latin typeface="Constantia" pitchFamily="18" charset="0"/>
                        </a:rPr>
                        <a:t>382,8 kg</a:t>
                      </a:r>
                      <a:endParaRPr kumimoji="0" lang="pl-PL" sz="1100" b="0" i="0" u="none" strike="noStrike" cap="none" normalizeH="0" baseline="0" smtClean="0">
                        <a:ln>
                          <a:noFill/>
                        </a:ln>
                        <a:solidFill>
                          <a:srgbClr val="F2F2F2"/>
                        </a:solidFill>
                        <a:effectLst/>
                        <a:latin typeface="Constantia" pitchFamily="18"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
                          <a:schemeClr val="accent2"/>
                        </a:buClr>
                        <a:buSzPct val="85000"/>
                        <a:buFontTx/>
                        <a:buNone/>
                        <a:tabLst/>
                      </a:pPr>
                      <a:r>
                        <a:rPr kumimoji="0" lang="pl-PL" sz="1100" b="0" i="0" u="none" strike="noStrike" cap="none" normalizeH="0" baseline="0" smtClean="0">
                          <a:ln>
                            <a:noFill/>
                          </a:ln>
                          <a:solidFill>
                            <a:srgbClr val="F2F2F2"/>
                          </a:solidFill>
                          <a:effectLst/>
                          <a:latin typeface="Constantia" pitchFamily="18" charset="0"/>
                        </a:rPr>
                        <a:t>45,7 kg</a:t>
                      </a:r>
                      <a:endParaRPr kumimoji="0" lang="pl-PL" sz="1100" b="0" i="0" u="none" strike="noStrike" cap="none" normalizeH="0" baseline="0" smtClean="0">
                        <a:ln>
                          <a:noFill/>
                        </a:ln>
                        <a:solidFill>
                          <a:srgbClr val="F2F2F2"/>
                        </a:solidFill>
                        <a:effectLst/>
                        <a:latin typeface="Constantia" pitchFamily="18"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00200">
                <a:tc>
                  <a:txBody>
                    <a:bodyPr/>
                    <a:lstStyle/>
                    <a:p>
                      <a:pPr marL="0" marR="0" lvl="0" indent="0" algn="just" defTabSz="914400" rtl="0" eaLnBrk="1" fontAlgn="base" latinLnBrk="0" hangingPunct="1">
                        <a:lnSpc>
                          <a:spcPct val="115000"/>
                        </a:lnSpc>
                        <a:spcBef>
                          <a:spcPct val="0"/>
                        </a:spcBef>
                        <a:spcAft>
                          <a:spcPct val="0"/>
                        </a:spcAft>
                        <a:buClr>
                          <a:schemeClr val="accent2"/>
                        </a:buClr>
                        <a:buSzPct val="85000"/>
                        <a:buFontTx/>
                        <a:buNone/>
                        <a:tabLst/>
                      </a:pPr>
                      <a:r>
                        <a:rPr kumimoji="0" lang="pl-PL" sz="1100" b="0" i="0" u="none" strike="noStrike" cap="none" normalizeH="0" baseline="0" smtClean="0">
                          <a:ln>
                            <a:noFill/>
                          </a:ln>
                          <a:solidFill>
                            <a:srgbClr val="F2F2F2"/>
                          </a:solidFill>
                          <a:effectLst/>
                          <a:latin typeface="Constantia" pitchFamily="18" charset="0"/>
                        </a:rPr>
                        <a:t>narkotyki</a:t>
                      </a:r>
                      <a:endParaRPr kumimoji="0" lang="pl-PL" sz="1100" b="0" i="0" u="none" strike="noStrike" cap="none" normalizeH="0" baseline="0" smtClean="0">
                        <a:ln>
                          <a:noFill/>
                        </a:ln>
                        <a:solidFill>
                          <a:srgbClr val="F2F2F2"/>
                        </a:solidFill>
                        <a:effectLst/>
                        <a:latin typeface="Constantia" pitchFamily="18"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
                          <a:schemeClr val="accent2"/>
                        </a:buClr>
                        <a:buSzPct val="85000"/>
                        <a:buFontTx/>
                        <a:buNone/>
                        <a:tabLst/>
                      </a:pPr>
                      <a:r>
                        <a:rPr kumimoji="0" lang="pl-PL" sz="1100" b="0" i="0" u="none" strike="noStrike" cap="none" normalizeH="0" baseline="0" smtClean="0">
                          <a:ln>
                            <a:noFill/>
                          </a:ln>
                          <a:solidFill>
                            <a:srgbClr val="F2F2F2"/>
                          </a:solidFill>
                          <a:effectLst/>
                          <a:latin typeface="Constantia" pitchFamily="18" charset="0"/>
                        </a:rPr>
                        <a:t>500g kokainy</a:t>
                      </a:r>
                      <a:endParaRPr kumimoji="0" lang="pl-PL" sz="1100" b="0" i="0" u="none" strike="noStrike" cap="none" normalizeH="0" baseline="0" smtClean="0">
                        <a:ln>
                          <a:noFill/>
                        </a:ln>
                        <a:solidFill>
                          <a:srgbClr val="F2F2F2"/>
                        </a:solidFill>
                        <a:effectLst/>
                        <a:latin typeface="Constantia" pitchFamily="18" charset="0"/>
                        <a:ea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
                          <a:schemeClr val="accent2"/>
                        </a:buClr>
                        <a:buSzPct val="85000"/>
                        <a:buFontTx/>
                        <a:buNone/>
                        <a:tabLst/>
                      </a:pPr>
                      <a:r>
                        <a:rPr kumimoji="0" lang="pl-PL" sz="1100" b="0" i="0" u="none" strike="noStrike" cap="none" normalizeH="0" baseline="0" smtClean="0">
                          <a:ln>
                            <a:noFill/>
                          </a:ln>
                          <a:solidFill>
                            <a:srgbClr val="F2F2F2"/>
                          </a:solidFill>
                          <a:effectLst/>
                          <a:latin typeface="Constantia" pitchFamily="18" charset="0"/>
                        </a:rPr>
                        <a:t>6013,7 g marihuany</a:t>
                      </a:r>
                    </a:p>
                    <a:p>
                      <a:pPr marL="0" marR="0" lvl="0" indent="0" algn="ctr" defTabSz="914400" rtl="0" eaLnBrk="1" fontAlgn="base" latinLnBrk="0" hangingPunct="1">
                        <a:lnSpc>
                          <a:spcPct val="115000"/>
                        </a:lnSpc>
                        <a:spcBef>
                          <a:spcPct val="0"/>
                        </a:spcBef>
                        <a:spcAft>
                          <a:spcPct val="0"/>
                        </a:spcAft>
                        <a:buClr>
                          <a:schemeClr val="accent2"/>
                        </a:buClr>
                        <a:buSzPct val="85000"/>
                        <a:buFontTx/>
                        <a:buNone/>
                        <a:tabLst/>
                      </a:pPr>
                      <a:r>
                        <a:rPr kumimoji="0" lang="pl-PL" sz="1100" b="0" i="0" u="none" strike="noStrike" cap="none" normalizeH="0" baseline="0" smtClean="0">
                          <a:ln>
                            <a:noFill/>
                          </a:ln>
                          <a:solidFill>
                            <a:srgbClr val="F2F2F2"/>
                          </a:solidFill>
                          <a:effectLst/>
                          <a:latin typeface="Constantia" pitchFamily="18" charset="0"/>
                        </a:rPr>
                        <a:t>542,63 g amfetaminy</a:t>
                      </a:r>
                    </a:p>
                    <a:p>
                      <a:pPr marL="0" marR="0" lvl="0" indent="0" algn="ctr" defTabSz="914400" rtl="0" eaLnBrk="1" fontAlgn="base" latinLnBrk="0" hangingPunct="1">
                        <a:lnSpc>
                          <a:spcPct val="115000"/>
                        </a:lnSpc>
                        <a:spcBef>
                          <a:spcPct val="0"/>
                        </a:spcBef>
                        <a:spcAft>
                          <a:spcPct val="0"/>
                        </a:spcAft>
                        <a:buClr>
                          <a:schemeClr val="accent2"/>
                        </a:buClr>
                        <a:buSzPct val="85000"/>
                        <a:buFontTx/>
                        <a:buNone/>
                        <a:tabLst/>
                      </a:pPr>
                      <a:r>
                        <a:rPr kumimoji="0" lang="pl-PL" sz="1100" b="0" i="0" u="none" strike="noStrike" cap="none" normalizeH="0" baseline="0" smtClean="0">
                          <a:ln>
                            <a:noFill/>
                          </a:ln>
                          <a:solidFill>
                            <a:srgbClr val="F2F2F2"/>
                          </a:solidFill>
                          <a:effectLst/>
                          <a:latin typeface="Constantia" pitchFamily="18" charset="0"/>
                        </a:rPr>
                        <a:t>77 szt. tabletek psychotropowych</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
                          <a:schemeClr val="accent2"/>
                        </a:buClr>
                        <a:buSzPct val="85000"/>
                        <a:buFontTx/>
                        <a:buNone/>
                        <a:tabLst/>
                      </a:pPr>
                      <a:r>
                        <a:rPr kumimoji="0" lang="pl-PL" sz="1100" b="0" i="0" u="none" strike="noStrike" cap="none" normalizeH="0" baseline="0" smtClean="0">
                          <a:ln>
                            <a:noFill/>
                          </a:ln>
                          <a:solidFill>
                            <a:srgbClr val="F2F2F2"/>
                          </a:solidFill>
                          <a:effectLst/>
                          <a:latin typeface="Constantia" pitchFamily="18" charset="0"/>
                        </a:rPr>
                        <a:t>8,5 kg marihuany</a:t>
                      </a:r>
                      <a:endParaRPr kumimoji="0" lang="pl-PL" sz="1100" b="0" i="0" u="none" strike="noStrike" cap="none" normalizeH="0" baseline="0" smtClean="0">
                        <a:ln>
                          <a:noFill/>
                        </a:ln>
                        <a:solidFill>
                          <a:srgbClr val="F2F2F2"/>
                        </a:solidFill>
                        <a:effectLst/>
                        <a:latin typeface="Constantia" pitchFamily="18" charset="0"/>
                        <a:ea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
                          <a:schemeClr val="accent2"/>
                        </a:buClr>
                        <a:buSzPct val="85000"/>
                        <a:buFontTx/>
                        <a:buNone/>
                        <a:tabLst/>
                      </a:pPr>
                      <a:r>
                        <a:rPr kumimoji="0" lang="pl-PL" sz="1100" b="0" i="0" u="none" strike="noStrike" cap="none" normalizeH="0" baseline="0" smtClean="0">
                          <a:ln>
                            <a:noFill/>
                          </a:ln>
                          <a:solidFill>
                            <a:srgbClr val="F2F2F2"/>
                          </a:solidFill>
                          <a:effectLst/>
                          <a:latin typeface="Constantia" pitchFamily="18" charset="0"/>
                        </a:rPr>
                        <a:t>750 g haszyszu</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39266" name="Rectangle 7"/>
          <p:cNvSpPr>
            <a:spLocks noGrp="1" noChangeArrowheads="1"/>
          </p:cNvSpPr>
          <p:nvPr>
            <p:ph type="title" idx="4294967295"/>
          </p:nvPr>
        </p:nvSpPr>
        <p:spPr bwMode="auto">
          <a:noFill/>
          <a:ln w="9525"/>
        </p:spPr>
        <p:txBody>
          <a:bodyPr wrap="square" lIns="91440" tIns="45720" rIns="91440" bIns="45720" numCol="1" anchor="ctr" compatLnSpc="1">
            <a:prstTxWarp prst="textNoShape">
              <a:avLst/>
            </a:prstTxWarp>
          </a:bodyPr>
          <a:lstStyle/>
          <a:p>
            <a:endParaRPr lang="pl-PL" smtClean="0">
              <a:ln>
                <a:noFill/>
              </a:ln>
              <a:effectLst/>
            </a:endParaRPr>
          </a:p>
        </p:txBody>
      </p:sp>
      <p:pic>
        <p:nvPicPr>
          <p:cNvPr id="139267" name="Picture 2" descr="E:\M\Odpady\2010-11-19 - uszkodzony Peugeot\piatkowa masakra\DSC_0002.JPG"/>
          <p:cNvPicPr>
            <a:picLocks noGrp="1" noChangeArrowheads="1"/>
          </p:cNvPicPr>
          <p:nvPr>
            <p:ph sz="half" idx="4294967295"/>
          </p:nvPr>
        </p:nvPicPr>
        <p:blipFill>
          <a:blip r:embed="rId4"/>
          <a:srcRect/>
          <a:stretch>
            <a:fillRect/>
          </a:stretch>
        </p:blipFill>
        <p:spPr>
          <a:xfrm>
            <a:off x="179388" y="404813"/>
            <a:ext cx="4248150" cy="3384550"/>
          </a:xfrm>
        </p:spPr>
      </p:pic>
      <p:pic>
        <p:nvPicPr>
          <p:cNvPr id="139268" name="Picture 2" descr="E:\M\Odpady\2010-11-19 - uszkodzony Peugeot\piatkowa masakra\DSC_0008.JPG"/>
          <p:cNvPicPr>
            <a:picLocks noGrp="1" noChangeArrowheads="1"/>
          </p:cNvPicPr>
          <p:nvPr>
            <p:ph sz="half" idx="4294967295"/>
          </p:nvPr>
        </p:nvPicPr>
        <p:blipFill>
          <a:blip r:embed="rId5"/>
          <a:srcRect/>
          <a:stretch>
            <a:fillRect/>
          </a:stretch>
        </p:blipFill>
        <p:spPr>
          <a:xfrm>
            <a:off x="4714876" y="428604"/>
            <a:ext cx="4319587" cy="3384550"/>
          </a:xfrm>
        </p:spPr>
      </p:pic>
      <p:sp>
        <p:nvSpPr>
          <p:cNvPr id="139269" name="pole tekstowe 5"/>
          <p:cNvSpPr txBox="1">
            <a:spLocks noChangeArrowheads="1"/>
          </p:cNvSpPr>
          <p:nvPr/>
        </p:nvSpPr>
        <p:spPr bwMode="auto">
          <a:xfrm>
            <a:off x="755650" y="4581525"/>
            <a:ext cx="6913563" cy="366713"/>
          </a:xfrm>
          <a:prstGeom prst="rect">
            <a:avLst/>
          </a:prstGeom>
          <a:noFill/>
          <a:ln w="9525">
            <a:noFill/>
            <a:miter lim="800000"/>
            <a:headEnd/>
            <a:tailEnd/>
          </a:ln>
        </p:spPr>
        <p:txBody>
          <a:bodyPr>
            <a:spAutoFit/>
          </a:bodyPr>
          <a:lstStyle/>
          <a:p>
            <a:pPr algn="ctr"/>
            <a:r>
              <a:rPr lang="pl-PL" b="1" baseline="0">
                <a:solidFill>
                  <a:srgbClr val="FF0000"/>
                </a:solidFill>
              </a:rPr>
              <a:t>ODPADY W POSTACI USZKODZONYCH SAMOCHODÓW</a:t>
            </a:r>
          </a:p>
        </p:txBody>
      </p:sp>
      <p:pic>
        <p:nvPicPr>
          <p:cNvPr id="139270" name="Picture 2" descr="E:\M\Odpady\2010-11-04 - spalony VW POLO\VW POLO\P1120600.JPG"/>
          <p:cNvPicPr>
            <a:picLocks noChangeArrowheads="1"/>
          </p:cNvPicPr>
          <p:nvPr/>
        </p:nvPicPr>
        <p:blipFill>
          <a:blip r:embed="rId6"/>
          <a:srcRect/>
          <a:stretch>
            <a:fillRect/>
          </a:stretch>
        </p:blipFill>
        <p:spPr bwMode="auto">
          <a:xfrm>
            <a:off x="142844" y="357166"/>
            <a:ext cx="4500594" cy="3500462"/>
          </a:xfrm>
          <a:prstGeom prst="rect">
            <a:avLst/>
          </a:prstGeom>
          <a:noFill/>
          <a:ln w="9525">
            <a:noFill/>
            <a:miter lim="800000"/>
            <a:headEnd/>
            <a:tailEnd/>
          </a:ln>
        </p:spPr>
      </p:pic>
    </p:spTree>
  </p:cSld>
  <p:clrMapOvr>
    <a:masterClrMapping/>
  </p:clrMapOvr>
  <p:transition advTm="5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37218" name="Picture 2" descr="E:\M\Odpady\2010-06-21 - mięso\DSC_0137.JPG"/>
          <p:cNvPicPr>
            <a:picLocks noGrp="1" noChangeArrowheads="1"/>
          </p:cNvPicPr>
          <p:nvPr>
            <p:ph sz="half" idx="4294967295"/>
          </p:nvPr>
        </p:nvPicPr>
        <p:blipFill>
          <a:blip r:embed="rId4"/>
          <a:srcRect/>
          <a:stretch>
            <a:fillRect/>
          </a:stretch>
        </p:blipFill>
        <p:spPr>
          <a:xfrm>
            <a:off x="323850" y="333375"/>
            <a:ext cx="4427538" cy="3311525"/>
          </a:xfrm>
        </p:spPr>
      </p:pic>
      <p:pic>
        <p:nvPicPr>
          <p:cNvPr id="137219" name="Picture 2" descr="E:\M\Odpady\2010-06-21 - mięso\DSC_0150.JPG"/>
          <p:cNvPicPr>
            <a:picLocks noGrp="1" noChangeArrowheads="1"/>
          </p:cNvPicPr>
          <p:nvPr>
            <p:ph sz="quarter" idx="4294967295"/>
          </p:nvPr>
        </p:nvPicPr>
        <p:blipFill>
          <a:blip r:embed="rId5"/>
          <a:srcRect/>
          <a:stretch>
            <a:fillRect/>
          </a:stretch>
        </p:blipFill>
        <p:spPr>
          <a:xfrm>
            <a:off x="4787900" y="333375"/>
            <a:ext cx="4103688" cy="3311525"/>
          </a:xfrm>
        </p:spPr>
      </p:pic>
      <p:sp>
        <p:nvSpPr>
          <p:cNvPr id="137220" name="pole tekstowe 5"/>
          <p:cNvSpPr txBox="1">
            <a:spLocks noChangeArrowheads="1"/>
          </p:cNvSpPr>
          <p:nvPr/>
        </p:nvSpPr>
        <p:spPr bwMode="auto">
          <a:xfrm>
            <a:off x="827088" y="4149725"/>
            <a:ext cx="6985000" cy="641350"/>
          </a:xfrm>
          <a:prstGeom prst="rect">
            <a:avLst/>
          </a:prstGeom>
          <a:noFill/>
          <a:ln w="9525">
            <a:noFill/>
            <a:miter lim="800000"/>
            <a:headEnd/>
            <a:tailEnd/>
          </a:ln>
        </p:spPr>
        <p:txBody>
          <a:bodyPr>
            <a:spAutoFit/>
          </a:bodyPr>
          <a:lstStyle/>
          <a:p>
            <a:pPr algn="ctr"/>
            <a:r>
              <a:rPr lang="pl-PL" b="1" baseline="0">
                <a:solidFill>
                  <a:srgbClr val="FF0000"/>
                </a:solidFill>
              </a:rPr>
              <a:t>ODPADY W POSTACI MIĘSA I KOŚCI NIE NADAJĄCYCH SIĘ DO SPOŻYCIA PRZEZ LUDZI</a:t>
            </a:r>
          </a:p>
        </p:txBody>
      </p:sp>
    </p:spTree>
  </p:cSld>
  <p:clrMapOvr>
    <a:masterClrMapping/>
  </p:clrMapOvr>
  <p:transition advTm="5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5000" r="-5000"/>
          </a:stretch>
        </a:blipFill>
        <a:effectLst/>
      </p:bgPr>
    </p:bg>
    <p:spTree>
      <p:nvGrpSpPr>
        <p:cNvPr id="1" name=""/>
        <p:cNvGrpSpPr/>
        <p:nvPr/>
      </p:nvGrpSpPr>
      <p:grpSpPr>
        <a:xfrm>
          <a:off x="0" y="0"/>
          <a:ext cx="0" cy="0"/>
          <a:chOff x="0" y="0"/>
          <a:chExt cx="0" cy="0"/>
        </a:xfrm>
      </p:grpSpPr>
      <p:pic>
        <p:nvPicPr>
          <p:cNvPr id="74754" name="Picture 2" descr="Mapa placówek MOSG"/>
          <p:cNvPicPr>
            <a:picLocks noChangeAspect="1" noChangeArrowheads="1"/>
          </p:cNvPicPr>
          <p:nvPr/>
        </p:nvPicPr>
        <p:blipFill>
          <a:blip r:embed="rId3"/>
          <a:srcRect/>
          <a:stretch>
            <a:fillRect/>
          </a:stretch>
        </p:blipFill>
        <p:spPr bwMode="auto">
          <a:xfrm>
            <a:off x="1071538" y="571480"/>
            <a:ext cx="4229130" cy="2643206"/>
          </a:xfrm>
          <a:prstGeom prst="rect">
            <a:avLst/>
          </a:prstGeom>
          <a:noFill/>
        </p:spPr>
      </p:pic>
      <p:sp>
        <p:nvSpPr>
          <p:cNvPr id="16389"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rgbClr val="008000"/>
                </a:solidFill>
                <a:cs typeface="Arial" charset="0"/>
              </a:rPr>
              <a:t>Morski </a:t>
            </a:r>
            <a:r>
              <a:rPr lang="pl-PL" sz="1200" baseline="0" dirty="0">
                <a:solidFill>
                  <a:srgbClr val="008000"/>
                </a:solidFill>
                <a:cs typeface="Arial" charset="0"/>
              </a:rPr>
              <a:t>Oddział</a:t>
            </a:r>
          </a:p>
          <a:p>
            <a:r>
              <a:rPr lang="pl-PL" sz="1200" baseline="0" dirty="0">
                <a:solidFill>
                  <a:srgbClr val="008000"/>
                </a:solidFill>
                <a:cs typeface="Arial" charset="0"/>
              </a:rPr>
              <a:t>Straży Granicznej</a:t>
            </a:r>
          </a:p>
        </p:txBody>
      </p:sp>
      <p:sp>
        <p:nvSpPr>
          <p:cNvPr id="7" name="pole tekstowe 10"/>
          <p:cNvSpPr txBox="1">
            <a:spLocks noChangeArrowheads="1"/>
          </p:cNvSpPr>
          <p:nvPr/>
        </p:nvSpPr>
        <p:spPr bwMode="auto">
          <a:xfrm>
            <a:off x="107950" y="5911861"/>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sp>
        <p:nvSpPr>
          <p:cNvPr id="9" name="Symbol zastępczy zawartości 8"/>
          <p:cNvSpPr>
            <a:spLocks noGrp="1"/>
          </p:cNvSpPr>
          <p:nvPr>
            <p:ph idx="1"/>
          </p:nvPr>
        </p:nvSpPr>
        <p:spPr>
          <a:xfrm>
            <a:off x="642910" y="142852"/>
            <a:ext cx="6043626" cy="642942"/>
          </a:xfrm>
        </p:spPr>
        <p:txBody>
          <a:bodyPr/>
          <a:lstStyle/>
          <a:p>
            <a:pPr>
              <a:buNone/>
            </a:pPr>
            <a:r>
              <a:rPr lang="pl-PL" dirty="0" smtClean="0">
                <a:solidFill>
                  <a:schemeClr val="bg1"/>
                </a:solidFill>
              </a:rPr>
              <a:t>Morski Oddział Straży Granicznej</a:t>
            </a:r>
            <a:endParaRPr lang="pl-PL" dirty="0">
              <a:solidFill>
                <a:schemeClr val="bg1"/>
              </a:solidFill>
            </a:endParaRPr>
          </a:p>
        </p:txBody>
      </p:sp>
      <p:sp>
        <p:nvSpPr>
          <p:cNvPr id="11" name="Symbol zastępczy zawartości 8"/>
          <p:cNvSpPr txBox="1">
            <a:spLocks/>
          </p:cNvSpPr>
          <p:nvPr/>
        </p:nvSpPr>
        <p:spPr bwMode="auto">
          <a:xfrm>
            <a:off x="928662" y="3214686"/>
            <a:ext cx="5429256" cy="2071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 typeface="Arial" charset="0"/>
              <a:buNone/>
              <a:tabLst/>
              <a:defRPr/>
            </a:pPr>
            <a:r>
              <a:rPr kumimoji="0" lang="pl-PL" sz="2400" b="0" i="0" u="none" strike="noStrike" kern="1200" cap="none" spc="0" normalizeH="0" baseline="0" noProof="0" dirty="0" smtClean="0">
                <a:ln>
                  <a:noFill/>
                </a:ln>
                <a:solidFill>
                  <a:schemeClr val="bg1"/>
                </a:solidFill>
                <a:effectLst/>
                <a:uLnTx/>
                <a:uFillTx/>
                <a:latin typeface="+mn-lt"/>
                <a:ea typeface="+mn-ea"/>
                <a:cs typeface="+mn-cs"/>
              </a:rPr>
              <a:t>Placówka Straży Granicznej w Szczecinie:</a:t>
            </a:r>
          </a:p>
          <a:p>
            <a:pPr marL="342900" indent="-342900" eaLnBrk="0" hangingPunct="0">
              <a:spcBef>
                <a:spcPct val="20000"/>
              </a:spcBef>
            </a:pPr>
            <a:r>
              <a:rPr lang="pl-PL" i="1" baseline="0" dirty="0" smtClean="0">
                <a:solidFill>
                  <a:schemeClr val="bg1"/>
                </a:solidFill>
                <a:latin typeface="+mn-lt"/>
              </a:rPr>
              <a:t>Szczecin , powiaty  drawski</a:t>
            </a:r>
            <a:r>
              <a:rPr lang="pl-PL" i="1" baseline="0" dirty="0" smtClean="0">
                <a:solidFill>
                  <a:schemeClr val="bg1"/>
                </a:solidFill>
                <a:latin typeface="+mn-lt"/>
              </a:rPr>
              <a:t>, wałecki, choszczeński, pyrzycki, policki, stargardzki, z powiatu myśliborskiego gm. Myślibórz, Nowogródek Pomorski, Barlinek, z powiatu goleniowskiego gm. Goleniów </a:t>
            </a:r>
            <a:endParaRPr kumimoji="0" lang="pl-PL" b="0" i="1" u="none" strike="noStrike" kern="1200" cap="none" spc="0" normalizeH="0" baseline="0" noProof="0" dirty="0">
              <a:ln>
                <a:noFill/>
              </a:ln>
              <a:solidFill>
                <a:schemeClr val="bg1"/>
              </a:solidFill>
              <a:effectLst/>
              <a:uLnTx/>
              <a:uFillTx/>
              <a:latin typeface="+mn-lt"/>
              <a:ea typeface="+mn-ea"/>
              <a:cs typeface="+mn-cs"/>
            </a:endParaRPr>
          </a:p>
        </p:txBody>
      </p:sp>
      <p:pic>
        <p:nvPicPr>
          <p:cNvPr id="12" name="Obraz 11" descr="Mapa - placówka.gif"/>
          <p:cNvPicPr>
            <a:picLocks noChangeAspect="1"/>
          </p:cNvPicPr>
          <p:nvPr/>
        </p:nvPicPr>
        <p:blipFill>
          <a:blip r:embed="rId4"/>
          <a:stretch>
            <a:fillRect/>
          </a:stretch>
        </p:blipFill>
        <p:spPr>
          <a:xfrm>
            <a:off x="6046751" y="3286124"/>
            <a:ext cx="3097249" cy="3571876"/>
          </a:xfrm>
          <a:prstGeom prst="rect">
            <a:avLst/>
          </a:prstGeom>
        </p:spPr>
      </p:pic>
      <p:pic>
        <p:nvPicPr>
          <p:cNvPr id="13" name="Picture 2" descr="logo intranet"/>
          <p:cNvPicPr>
            <a:picLocks noChangeAspect="1" noChangeArrowheads="1"/>
          </p:cNvPicPr>
          <p:nvPr/>
        </p:nvPicPr>
        <p:blipFill>
          <a:blip r:embed="rId5" cstate="print"/>
          <a:srcRect/>
          <a:stretch>
            <a:fillRect/>
          </a:stretch>
        </p:blipFill>
        <p:spPr bwMode="auto">
          <a:xfrm>
            <a:off x="142844" y="5072074"/>
            <a:ext cx="680362" cy="857256"/>
          </a:xfrm>
          <a:prstGeom prst="rect">
            <a:avLst/>
          </a:prstGeom>
          <a:noFill/>
        </p:spPr>
      </p:pic>
    </p:spTree>
  </p:cSld>
  <p:clrMapOvr>
    <a:masterClrMapping/>
  </p:clrMapOvr>
  <p:transition>
    <p:push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5000" r="-5000"/>
          </a:stretch>
        </a:blipFill>
        <a:effectLst/>
      </p:bgPr>
    </p:bg>
    <p:spTree>
      <p:nvGrpSpPr>
        <p:cNvPr id="1" name=""/>
        <p:cNvGrpSpPr/>
        <p:nvPr/>
      </p:nvGrpSpPr>
      <p:grpSpPr>
        <a:xfrm>
          <a:off x="0" y="0"/>
          <a:ext cx="0" cy="0"/>
          <a:chOff x="0" y="0"/>
          <a:chExt cx="0" cy="0"/>
        </a:xfrm>
      </p:grpSpPr>
      <p:sp>
        <p:nvSpPr>
          <p:cNvPr id="16386" name="Rectangle 3"/>
          <p:cNvSpPr>
            <a:spLocks noGrp="1"/>
          </p:cNvSpPr>
          <p:nvPr>
            <p:ph type="body" idx="1"/>
          </p:nvPr>
        </p:nvSpPr>
        <p:spPr>
          <a:xfrm>
            <a:off x="1785886" y="0"/>
            <a:ext cx="7358114" cy="5895983"/>
          </a:xfrm>
        </p:spPr>
        <p:txBody>
          <a:bodyPr/>
          <a:lstStyle/>
          <a:p>
            <a:pPr marL="0" algn="ctr">
              <a:buNone/>
            </a:pPr>
            <a:r>
              <a:rPr lang="pl-PL" sz="2400" b="1" dirty="0" smtClean="0">
                <a:solidFill>
                  <a:schemeClr val="bg1"/>
                </a:solidFill>
                <a:latin typeface="Arial" pitchFamily="34" charset="0"/>
                <a:cs typeface="Arial" pitchFamily="34" charset="0"/>
              </a:rPr>
              <a:t>Najważniejsze zadania Straży Granicznej </a:t>
            </a:r>
            <a:r>
              <a:rPr lang="pl-PL" sz="2400" b="1" dirty="0" smtClean="0">
                <a:solidFill>
                  <a:schemeClr val="bg1"/>
                </a:solidFill>
                <a:latin typeface="Arial" pitchFamily="34" charset="0"/>
                <a:cs typeface="Arial" pitchFamily="34" charset="0"/>
              </a:rPr>
              <a:t>dotyczące </a:t>
            </a:r>
            <a:r>
              <a:rPr lang="pl-PL" sz="2400" b="1" dirty="0" smtClean="0">
                <a:solidFill>
                  <a:schemeClr val="bg1"/>
                </a:solidFill>
                <a:latin typeface="Arial" pitchFamily="34" charset="0"/>
                <a:cs typeface="Arial" pitchFamily="34" charset="0"/>
              </a:rPr>
              <a:t>spraw cudzoziemców</a:t>
            </a:r>
          </a:p>
          <a:p>
            <a:pPr marL="0">
              <a:buNone/>
            </a:pPr>
            <a:r>
              <a:rPr lang="pl-PL" sz="2000" b="1" dirty="0" smtClean="0">
                <a:solidFill>
                  <a:schemeClr val="bg1"/>
                </a:solidFill>
                <a:latin typeface="Arial" pitchFamily="34" charset="0"/>
                <a:cs typeface="Arial" pitchFamily="34" charset="0"/>
              </a:rPr>
              <a:t>- czynności „administracyjne”</a:t>
            </a:r>
          </a:p>
          <a:p>
            <a:pPr>
              <a:buNone/>
            </a:pPr>
            <a:r>
              <a:rPr lang="pl-PL" sz="2000" dirty="0" smtClean="0">
                <a:solidFill>
                  <a:schemeClr val="bg1"/>
                </a:solidFill>
                <a:latin typeface="Arial" pitchFamily="34" charset="0"/>
                <a:cs typeface="Arial" pitchFamily="34" charset="0"/>
              </a:rPr>
              <a:t>•   </a:t>
            </a:r>
            <a:r>
              <a:rPr lang="pl-PL" sz="1800" dirty="0" smtClean="0">
                <a:solidFill>
                  <a:schemeClr val="bg1"/>
                </a:solidFill>
                <a:latin typeface="Arial" pitchFamily="34" charset="0"/>
                <a:cs typeface="Arial" pitchFamily="34" charset="0"/>
              </a:rPr>
              <a:t>prowadzenie rozpoznania migracyjnego w celu ujawniania, zapobiegania i zwalczania naruszeń przepisów dotyczących zasad wjazdu i pobytu cudzoziemców na terytorium Rzeczypospolitej Polskiej, </a:t>
            </a:r>
          </a:p>
          <a:p>
            <a:pPr>
              <a:buNone/>
            </a:pPr>
            <a:r>
              <a:rPr lang="pl-PL" sz="1800" dirty="0" smtClean="0">
                <a:solidFill>
                  <a:schemeClr val="bg1"/>
                </a:solidFill>
                <a:latin typeface="Arial" pitchFamily="34" charset="0"/>
                <a:cs typeface="Arial" pitchFamily="34" charset="0"/>
              </a:rPr>
              <a:t>•   udział w konsultacjach prowadzonych przed wydaniem cudzoziemcowi wizy </a:t>
            </a:r>
          </a:p>
          <a:p>
            <a:pPr>
              <a:buNone/>
            </a:pPr>
            <a:r>
              <a:rPr lang="pl-PL" sz="1800" dirty="0" smtClean="0">
                <a:solidFill>
                  <a:schemeClr val="bg1"/>
                </a:solidFill>
                <a:latin typeface="Arial" pitchFamily="34" charset="0"/>
                <a:cs typeface="Arial" pitchFamily="34" charset="0"/>
              </a:rPr>
              <a:t>•   przeprowadzanie wywiadów środowiskowych, ustalanie miejsca pobytu małżonka lub innego członka rodziny cudzoziemca, </a:t>
            </a:r>
            <a:r>
              <a:rPr lang="pl-PL" sz="1800" dirty="0" smtClean="0">
                <a:solidFill>
                  <a:schemeClr val="bg1"/>
                </a:solidFill>
                <a:latin typeface="Arial" pitchFamily="34" charset="0"/>
                <a:cs typeface="Arial" pitchFamily="34" charset="0"/>
              </a:rPr>
              <a:t>a </a:t>
            </a:r>
            <a:r>
              <a:rPr lang="pl-PL" sz="1800" dirty="0" smtClean="0">
                <a:solidFill>
                  <a:schemeClr val="bg1"/>
                </a:solidFill>
                <a:latin typeface="Arial" pitchFamily="34" charset="0"/>
                <a:cs typeface="Arial" pitchFamily="34" charset="0"/>
              </a:rPr>
              <a:t>także osoby z którą cudzoziemca łączą więzi o charakterze rodzinnym oraz sprawdzanie lokalu we wskazanym przez cudzoziemca miejscu jego pobytu oraz udzielanie właściwym wojewodom informacji, w szczególności w sprawach związanych ze składanymi przez cudzoziemców wnioskami </a:t>
            </a:r>
            <a:r>
              <a:rPr lang="pl-PL" sz="1800" dirty="0" smtClean="0">
                <a:solidFill>
                  <a:schemeClr val="bg1"/>
                </a:solidFill>
                <a:latin typeface="Arial" pitchFamily="34" charset="0"/>
                <a:cs typeface="Arial" pitchFamily="34" charset="0"/>
              </a:rPr>
              <a:t>o </a:t>
            </a:r>
            <a:r>
              <a:rPr lang="pl-PL" sz="1800" dirty="0" smtClean="0">
                <a:solidFill>
                  <a:schemeClr val="bg1"/>
                </a:solidFill>
                <a:latin typeface="Arial" pitchFamily="34" charset="0"/>
                <a:cs typeface="Arial" pitchFamily="34" charset="0"/>
              </a:rPr>
              <a:t>legalizację pobytu </a:t>
            </a:r>
            <a:r>
              <a:rPr lang="pl-PL" sz="1800" dirty="0" smtClean="0">
                <a:solidFill>
                  <a:schemeClr val="bg1"/>
                </a:solidFill>
                <a:latin typeface="Arial" pitchFamily="34" charset="0"/>
                <a:cs typeface="Arial" pitchFamily="34" charset="0"/>
              </a:rPr>
              <a:t>w Polsce</a:t>
            </a:r>
            <a:endParaRPr lang="pl-PL" sz="1800" dirty="0" smtClean="0">
              <a:solidFill>
                <a:schemeClr val="bg1"/>
              </a:solidFill>
              <a:latin typeface="Arial" pitchFamily="34" charset="0"/>
              <a:cs typeface="Arial" pitchFamily="34" charset="0"/>
            </a:endParaRPr>
          </a:p>
          <a:p>
            <a:pPr>
              <a:buNone/>
            </a:pPr>
            <a:r>
              <a:rPr lang="pl-PL" sz="1600" dirty="0" smtClean="0">
                <a:solidFill>
                  <a:schemeClr val="bg1"/>
                </a:solidFill>
                <a:latin typeface="Arial" pitchFamily="34" charset="0"/>
                <a:cs typeface="Arial" pitchFamily="34" charset="0"/>
              </a:rPr>
              <a:t>• </a:t>
            </a:r>
            <a:r>
              <a:rPr lang="pl-PL" sz="1800" dirty="0" smtClean="0">
                <a:solidFill>
                  <a:schemeClr val="bg1"/>
                </a:solidFill>
                <a:latin typeface="Arial" pitchFamily="34" charset="0"/>
                <a:cs typeface="Arial" pitchFamily="34" charset="0"/>
              </a:rPr>
              <a:t>   przyjmowanie wniosków o nadanie statusu uchodźcy od cudzoziemców poszukujących ochrony</a:t>
            </a:r>
            <a:endParaRPr lang="pl-PL" sz="1600" dirty="0" smtClean="0">
              <a:solidFill>
                <a:schemeClr val="bg1"/>
              </a:solidFill>
              <a:latin typeface="Arial" pitchFamily="34" charset="0"/>
              <a:cs typeface="Arial" pitchFamily="34" charset="0"/>
            </a:endParaRPr>
          </a:p>
          <a:p>
            <a:pPr>
              <a:buNone/>
            </a:pPr>
            <a:endParaRPr lang="pl-PL" sz="1900" dirty="0" smtClean="0">
              <a:solidFill>
                <a:schemeClr val="bg1"/>
              </a:solidFill>
              <a:latin typeface="Arial" pitchFamily="34" charset="0"/>
              <a:cs typeface="Arial" pitchFamily="34" charset="0"/>
            </a:endParaRPr>
          </a:p>
          <a:p>
            <a:pPr>
              <a:buNone/>
            </a:pPr>
            <a:endParaRPr lang="pl-PL" sz="2000" dirty="0" smtClean="0">
              <a:solidFill>
                <a:schemeClr val="bg1"/>
              </a:solidFill>
              <a:latin typeface="Arial" pitchFamily="34" charset="0"/>
              <a:cs typeface="Arial" pitchFamily="34" charset="0"/>
            </a:endParaRPr>
          </a:p>
          <a:p>
            <a:pPr>
              <a:buNone/>
            </a:pPr>
            <a:endParaRPr lang="pl-PL" sz="2000" dirty="0" smtClean="0">
              <a:solidFill>
                <a:schemeClr val="bg1"/>
              </a:solidFill>
              <a:latin typeface="Arial" pitchFamily="34" charset="0"/>
              <a:cs typeface="Arial" pitchFamily="34" charset="0"/>
            </a:endParaRPr>
          </a:p>
        </p:txBody>
      </p:sp>
      <p:sp>
        <p:nvSpPr>
          <p:cNvPr id="16389"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rgbClr val="008000"/>
                </a:solidFill>
                <a:cs typeface="Arial" charset="0"/>
              </a:rPr>
              <a:t>Morski </a:t>
            </a:r>
            <a:r>
              <a:rPr lang="pl-PL" sz="1200" baseline="0" dirty="0">
                <a:solidFill>
                  <a:srgbClr val="008000"/>
                </a:solidFill>
                <a:cs typeface="Arial" charset="0"/>
              </a:rPr>
              <a:t>Oddział</a:t>
            </a:r>
          </a:p>
          <a:p>
            <a:r>
              <a:rPr lang="pl-PL" sz="1200" baseline="0" dirty="0">
                <a:solidFill>
                  <a:srgbClr val="008000"/>
                </a:solidFill>
                <a:cs typeface="Arial" charset="0"/>
              </a:rPr>
              <a:t>Straży Granicznej</a:t>
            </a:r>
          </a:p>
        </p:txBody>
      </p:sp>
      <p:sp>
        <p:nvSpPr>
          <p:cNvPr id="7" name="pole tekstowe 10"/>
          <p:cNvSpPr txBox="1">
            <a:spLocks noChangeArrowheads="1"/>
          </p:cNvSpPr>
          <p:nvPr/>
        </p:nvSpPr>
        <p:spPr bwMode="auto">
          <a:xfrm>
            <a:off x="107950" y="5911861"/>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pic>
        <p:nvPicPr>
          <p:cNvPr id="9"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push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5000" r="-5000"/>
          </a:stretch>
        </a:blipFill>
        <a:effectLst/>
      </p:bgPr>
    </p:bg>
    <p:spTree>
      <p:nvGrpSpPr>
        <p:cNvPr id="1" name=""/>
        <p:cNvGrpSpPr/>
        <p:nvPr/>
      </p:nvGrpSpPr>
      <p:grpSpPr>
        <a:xfrm>
          <a:off x="0" y="0"/>
          <a:ext cx="0" cy="0"/>
          <a:chOff x="0" y="0"/>
          <a:chExt cx="0" cy="0"/>
        </a:xfrm>
      </p:grpSpPr>
      <p:sp>
        <p:nvSpPr>
          <p:cNvPr id="16386" name="Rectangle 3"/>
          <p:cNvSpPr>
            <a:spLocks noGrp="1"/>
          </p:cNvSpPr>
          <p:nvPr>
            <p:ph type="body" idx="1"/>
          </p:nvPr>
        </p:nvSpPr>
        <p:spPr>
          <a:xfrm>
            <a:off x="1857356" y="-24"/>
            <a:ext cx="7358115" cy="5895983"/>
          </a:xfrm>
        </p:spPr>
        <p:txBody>
          <a:bodyPr/>
          <a:lstStyle/>
          <a:p>
            <a:pPr marL="0" algn="ctr">
              <a:buNone/>
            </a:pPr>
            <a:r>
              <a:rPr lang="pl-PL" sz="2400" b="1" dirty="0" smtClean="0">
                <a:solidFill>
                  <a:schemeClr val="bg1"/>
                </a:solidFill>
                <a:latin typeface="Arial" pitchFamily="34" charset="0"/>
                <a:cs typeface="Arial" pitchFamily="34" charset="0"/>
              </a:rPr>
              <a:t>Najważniejsze zadania Straży Granicznej dotyczące spraw cudzoziemców</a:t>
            </a:r>
          </a:p>
          <a:p>
            <a:pPr marL="0">
              <a:buNone/>
            </a:pPr>
            <a:r>
              <a:rPr lang="pl-PL" sz="2000" b="1" dirty="0" smtClean="0">
                <a:solidFill>
                  <a:schemeClr val="bg1"/>
                </a:solidFill>
                <a:latin typeface="Arial" pitchFamily="34" charset="0"/>
                <a:cs typeface="Arial" pitchFamily="34" charset="0"/>
              </a:rPr>
              <a:t>- działania </a:t>
            </a:r>
            <a:r>
              <a:rPr lang="pl-PL" sz="2000" b="1" dirty="0" err="1" smtClean="0">
                <a:solidFill>
                  <a:schemeClr val="bg1"/>
                </a:solidFill>
                <a:latin typeface="Arial" pitchFamily="34" charset="0"/>
                <a:cs typeface="Arial" pitchFamily="34" charset="0"/>
              </a:rPr>
              <a:t>powrotowe</a:t>
            </a:r>
            <a:r>
              <a:rPr lang="pl-PL" sz="2000" b="1" dirty="0" smtClean="0">
                <a:solidFill>
                  <a:schemeClr val="bg1"/>
                </a:solidFill>
                <a:latin typeface="Arial" pitchFamily="34" charset="0"/>
                <a:cs typeface="Arial" pitchFamily="34" charset="0"/>
              </a:rPr>
              <a:t>: </a:t>
            </a:r>
          </a:p>
          <a:p>
            <a:pPr>
              <a:buNone/>
            </a:pPr>
            <a:r>
              <a:rPr lang="pl-PL" sz="2000" dirty="0" smtClean="0">
                <a:solidFill>
                  <a:schemeClr val="bg1"/>
                </a:solidFill>
                <a:latin typeface="Arial" pitchFamily="34" charset="0"/>
                <a:cs typeface="Arial" pitchFamily="34" charset="0"/>
              </a:rPr>
              <a:t>•  </a:t>
            </a:r>
            <a:r>
              <a:rPr lang="pl-PL" sz="1900" dirty="0" smtClean="0">
                <a:solidFill>
                  <a:schemeClr val="bg1"/>
                </a:solidFill>
                <a:latin typeface="Arial" pitchFamily="34" charset="0"/>
                <a:cs typeface="Arial" pitchFamily="34" charset="0"/>
              </a:rPr>
              <a:t> przeprowadzanie </a:t>
            </a:r>
            <a:r>
              <a:rPr lang="pl-PL" sz="1900" dirty="0" smtClean="0">
                <a:solidFill>
                  <a:srgbClr val="FFC000"/>
                </a:solidFill>
                <a:latin typeface="Arial" pitchFamily="34" charset="0"/>
                <a:cs typeface="Arial" pitchFamily="34" charset="0"/>
              </a:rPr>
              <a:t>kontroli legalności pobytu </a:t>
            </a:r>
            <a:r>
              <a:rPr lang="pl-PL" sz="1900" dirty="0" smtClean="0">
                <a:solidFill>
                  <a:schemeClr val="bg1"/>
                </a:solidFill>
                <a:latin typeface="Arial" pitchFamily="34" charset="0"/>
                <a:cs typeface="Arial" pitchFamily="34" charset="0"/>
              </a:rPr>
              <a:t>cudzoziemców     na terytorium Rzeczypospolitej Polskiej oraz </a:t>
            </a:r>
            <a:r>
              <a:rPr lang="pl-PL" sz="1900" dirty="0" smtClean="0">
                <a:solidFill>
                  <a:srgbClr val="FFC000"/>
                </a:solidFill>
                <a:latin typeface="Arial" pitchFamily="34" charset="0"/>
                <a:cs typeface="Arial" pitchFamily="34" charset="0"/>
              </a:rPr>
              <a:t>kontroli legalności „zatrudnienia” </a:t>
            </a:r>
            <a:r>
              <a:rPr lang="pl-PL" sz="1900" dirty="0" smtClean="0">
                <a:solidFill>
                  <a:schemeClr val="bg1"/>
                </a:solidFill>
                <a:latin typeface="Arial" pitchFamily="34" charset="0"/>
                <a:cs typeface="Arial" pitchFamily="34" charset="0"/>
              </a:rPr>
              <a:t>- wykonywania pracy przez cudzoziemców, prowadzenia działalności gospodarczej przez cudzoziemców    i powierzania wykonywania pracy cudzoziemcom;</a:t>
            </a:r>
          </a:p>
          <a:p>
            <a:pPr>
              <a:buNone/>
            </a:pPr>
            <a:r>
              <a:rPr lang="pl-PL" sz="1900" dirty="0" smtClean="0">
                <a:solidFill>
                  <a:schemeClr val="bg1"/>
                </a:solidFill>
                <a:latin typeface="Arial" pitchFamily="34" charset="0"/>
                <a:cs typeface="Arial" pitchFamily="34" charset="0"/>
              </a:rPr>
              <a:t>•   wydawanie decyzji o </a:t>
            </a:r>
            <a:r>
              <a:rPr lang="pl-PL" sz="1900" dirty="0" smtClean="0">
                <a:solidFill>
                  <a:srgbClr val="FFC000"/>
                </a:solidFill>
                <a:latin typeface="Arial" pitchFamily="34" charset="0"/>
                <a:cs typeface="Arial" pitchFamily="34" charset="0"/>
              </a:rPr>
              <a:t>unieważnieniu lub cofnięciu wizy </a:t>
            </a:r>
            <a:r>
              <a:rPr lang="pl-PL" sz="1900" dirty="0" smtClean="0">
                <a:solidFill>
                  <a:schemeClr val="bg1"/>
                </a:solidFill>
                <a:latin typeface="Arial" pitchFamily="34" charset="0"/>
                <a:cs typeface="Arial" pitchFamily="34" charset="0"/>
              </a:rPr>
              <a:t>oraz       o unieważnieniu zezwolenia na przekraczanie granicy w ramach małego ruchu granicznego;</a:t>
            </a:r>
          </a:p>
          <a:p>
            <a:pPr>
              <a:buNone/>
            </a:pPr>
            <a:r>
              <a:rPr lang="pl-PL" sz="1900" dirty="0" smtClean="0">
                <a:solidFill>
                  <a:schemeClr val="bg1"/>
                </a:solidFill>
                <a:latin typeface="Arial" pitchFamily="34" charset="0"/>
                <a:cs typeface="Arial" pitchFamily="34" charset="0"/>
              </a:rPr>
              <a:t>•   </a:t>
            </a:r>
            <a:r>
              <a:rPr lang="pl-PL" sz="1900" dirty="0" smtClean="0">
                <a:solidFill>
                  <a:srgbClr val="FFC000"/>
                </a:solidFill>
                <a:latin typeface="Arial" pitchFamily="34" charset="0"/>
                <a:cs typeface="Arial" pitchFamily="34" charset="0"/>
              </a:rPr>
              <a:t>zatrzymywanie cudzoziemców </a:t>
            </a:r>
            <a:r>
              <a:rPr lang="pl-PL" sz="1900" dirty="0" smtClean="0">
                <a:solidFill>
                  <a:schemeClr val="bg1"/>
                </a:solidFill>
                <a:latin typeface="Arial" pitchFamily="34" charset="0"/>
                <a:cs typeface="Arial" pitchFamily="34" charset="0"/>
              </a:rPr>
              <a:t>w przypadkach określonych w ustawie o cudzoziemcach i ustawie o udzielaniu cudzoziemcom ochrony na terytorium Rzeczypospolitej Polskiej,</a:t>
            </a:r>
          </a:p>
          <a:p>
            <a:pPr>
              <a:buNone/>
            </a:pPr>
            <a:r>
              <a:rPr lang="pl-PL" sz="1900" dirty="0" smtClean="0">
                <a:solidFill>
                  <a:schemeClr val="bg1"/>
                </a:solidFill>
                <a:latin typeface="Arial" pitchFamily="34" charset="0"/>
                <a:cs typeface="Arial" pitchFamily="34" charset="0"/>
              </a:rPr>
              <a:t>•   </a:t>
            </a:r>
            <a:r>
              <a:rPr lang="pl-PL" sz="1900" dirty="0" smtClean="0">
                <a:solidFill>
                  <a:srgbClr val="FFC000"/>
                </a:solidFill>
                <a:latin typeface="Arial" pitchFamily="34" charset="0"/>
                <a:cs typeface="Arial" pitchFamily="34" charset="0"/>
              </a:rPr>
              <a:t>wydawanie decyzji o zobowiązaniu cudzoziemca do powrotu</a:t>
            </a:r>
          </a:p>
          <a:p>
            <a:pPr>
              <a:buNone/>
            </a:pPr>
            <a:r>
              <a:rPr lang="pl-PL" sz="2000" dirty="0" smtClean="0">
                <a:solidFill>
                  <a:schemeClr val="bg1"/>
                </a:solidFill>
                <a:latin typeface="Arial" pitchFamily="34" charset="0"/>
                <a:cs typeface="Arial" pitchFamily="34" charset="0"/>
              </a:rPr>
              <a:t>•   </a:t>
            </a:r>
            <a:r>
              <a:rPr lang="pl-PL" sz="1800" dirty="0" smtClean="0">
                <a:solidFill>
                  <a:schemeClr val="bg1"/>
                </a:solidFill>
                <a:latin typeface="Arial" pitchFamily="34" charset="0"/>
                <a:cs typeface="Arial" pitchFamily="34" charset="0"/>
              </a:rPr>
              <a:t>wnioskowanie do właściwego sądu o </a:t>
            </a:r>
            <a:r>
              <a:rPr lang="pl-PL" sz="1800" dirty="0" smtClean="0">
                <a:solidFill>
                  <a:srgbClr val="FFC000"/>
                </a:solidFill>
                <a:latin typeface="Arial" pitchFamily="34" charset="0"/>
                <a:cs typeface="Arial" pitchFamily="34" charset="0"/>
              </a:rPr>
              <a:t>umieszczenie cudzoziemca w strzeżonym ośrodku </a:t>
            </a:r>
            <a:r>
              <a:rPr lang="pl-PL" sz="1800" dirty="0" smtClean="0">
                <a:solidFill>
                  <a:schemeClr val="bg1"/>
                </a:solidFill>
                <a:latin typeface="Arial" pitchFamily="34" charset="0"/>
                <a:cs typeface="Arial" pitchFamily="34" charset="0"/>
              </a:rPr>
              <a:t>lub areszcie w celu wydalenia oraz </a:t>
            </a:r>
            <a:r>
              <a:rPr lang="pl-PL" sz="1800" dirty="0" smtClean="0">
                <a:solidFill>
                  <a:srgbClr val="FFC000"/>
                </a:solidFill>
                <a:latin typeface="Arial" pitchFamily="34" charset="0"/>
                <a:cs typeface="Arial" pitchFamily="34" charset="0"/>
              </a:rPr>
              <a:t>prowadzenie ośrodków </a:t>
            </a:r>
            <a:r>
              <a:rPr lang="pl-PL" sz="1800" dirty="0" smtClean="0">
                <a:solidFill>
                  <a:schemeClr val="bg1"/>
                </a:solidFill>
                <a:latin typeface="Arial" pitchFamily="34" charset="0"/>
                <a:cs typeface="Arial" pitchFamily="34" charset="0"/>
              </a:rPr>
              <a:t>strzeżonych dla cudzoziemców i aresztów w celu wydalenia;</a:t>
            </a:r>
            <a:endParaRPr lang="pl-PL" sz="2000" dirty="0" smtClean="0">
              <a:solidFill>
                <a:schemeClr val="bg1"/>
              </a:solidFill>
              <a:latin typeface="Arial" pitchFamily="34" charset="0"/>
              <a:cs typeface="Arial" pitchFamily="34" charset="0"/>
            </a:endParaRPr>
          </a:p>
          <a:p>
            <a:pPr>
              <a:buNone/>
            </a:pPr>
            <a:endParaRPr lang="pl-PL" sz="2000" dirty="0" smtClean="0">
              <a:solidFill>
                <a:schemeClr val="bg1"/>
              </a:solidFill>
              <a:latin typeface="Arial" pitchFamily="34" charset="0"/>
              <a:cs typeface="Arial" pitchFamily="34" charset="0"/>
            </a:endParaRPr>
          </a:p>
          <a:p>
            <a:pPr>
              <a:buNone/>
            </a:pPr>
            <a:endParaRPr lang="pl-PL" sz="2000" dirty="0" smtClean="0">
              <a:solidFill>
                <a:schemeClr val="bg1"/>
              </a:solidFill>
              <a:latin typeface="Arial" pitchFamily="34" charset="0"/>
              <a:cs typeface="Arial" pitchFamily="34" charset="0"/>
            </a:endParaRPr>
          </a:p>
        </p:txBody>
      </p:sp>
      <p:sp>
        <p:nvSpPr>
          <p:cNvPr id="16389"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rgbClr val="008000"/>
                </a:solidFill>
                <a:cs typeface="Arial" charset="0"/>
              </a:rPr>
              <a:t>Morski </a:t>
            </a:r>
            <a:r>
              <a:rPr lang="pl-PL" sz="1200" baseline="0" dirty="0">
                <a:solidFill>
                  <a:srgbClr val="008000"/>
                </a:solidFill>
                <a:cs typeface="Arial" charset="0"/>
              </a:rPr>
              <a:t>Oddział</a:t>
            </a:r>
          </a:p>
          <a:p>
            <a:r>
              <a:rPr lang="pl-PL" sz="1200" baseline="0" dirty="0">
                <a:solidFill>
                  <a:srgbClr val="008000"/>
                </a:solidFill>
                <a:cs typeface="Arial" charset="0"/>
              </a:rPr>
              <a:t>Straży Granicznej</a:t>
            </a:r>
          </a:p>
        </p:txBody>
      </p:sp>
      <p:pic>
        <p:nvPicPr>
          <p:cNvPr id="6"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push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5000" r="-5000"/>
          </a:stretch>
        </a:blipFill>
        <a:effectLst/>
      </p:bgPr>
    </p:bg>
    <p:spTree>
      <p:nvGrpSpPr>
        <p:cNvPr id="1" name=""/>
        <p:cNvGrpSpPr/>
        <p:nvPr/>
      </p:nvGrpSpPr>
      <p:grpSpPr>
        <a:xfrm>
          <a:off x="0" y="0"/>
          <a:ext cx="0" cy="0"/>
          <a:chOff x="0" y="0"/>
          <a:chExt cx="0" cy="0"/>
        </a:xfrm>
      </p:grpSpPr>
      <p:sp>
        <p:nvSpPr>
          <p:cNvPr id="16386" name="Rectangle 3"/>
          <p:cNvSpPr>
            <a:spLocks noGrp="1"/>
          </p:cNvSpPr>
          <p:nvPr>
            <p:ph type="body" idx="1"/>
          </p:nvPr>
        </p:nvSpPr>
        <p:spPr>
          <a:xfrm>
            <a:off x="1928794" y="-24"/>
            <a:ext cx="7215238" cy="6215106"/>
          </a:xfrm>
        </p:spPr>
        <p:txBody>
          <a:bodyPr/>
          <a:lstStyle/>
          <a:p>
            <a:pPr marL="0" algn="ctr">
              <a:spcBef>
                <a:spcPts val="500"/>
              </a:spcBef>
              <a:buNone/>
            </a:pPr>
            <a:r>
              <a:rPr lang="pl-PL" sz="2400" b="1" dirty="0" smtClean="0">
                <a:solidFill>
                  <a:schemeClr val="bg1"/>
                </a:solidFill>
                <a:latin typeface="Arial" pitchFamily="34" charset="0"/>
                <a:cs typeface="Arial" pitchFamily="34" charset="0"/>
              </a:rPr>
              <a:t>Najważniejsze zadania Straży Granicznej dotyczące spraw cudzoziemców</a:t>
            </a:r>
          </a:p>
          <a:p>
            <a:pPr marL="0">
              <a:spcBef>
                <a:spcPts val="500"/>
              </a:spcBef>
              <a:buNone/>
            </a:pPr>
            <a:r>
              <a:rPr lang="pl-PL" sz="2000" b="1" dirty="0" smtClean="0">
                <a:solidFill>
                  <a:schemeClr val="bg1"/>
                </a:solidFill>
                <a:latin typeface="Arial" pitchFamily="34" charset="0"/>
                <a:cs typeface="Arial" pitchFamily="34" charset="0"/>
              </a:rPr>
              <a:t>- działania </a:t>
            </a:r>
            <a:r>
              <a:rPr lang="pl-PL" sz="2000" b="1" dirty="0" err="1" smtClean="0">
                <a:solidFill>
                  <a:schemeClr val="bg1"/>
                </a:solidFill>
                <a:latin typeface="Arial" pitchFamily="34" charset="0"/>
                <a:cs typeface="Arial" pitchFamily="34" charset="0"/>
              </a:rPr>
              <a:t>powrotowe</a:t>
            </a:r>
            <a:r>
              <a:rPr lang="pl-PL" sz="2000" b="1" dirty="0" smtClean="0">
                <a:solidFill>
                  <a:schemeClr val="bg1"/>
                </a:solidFill>
                <a:latin typeface="Arial" pitchFamily="34" charset="0"/>
                <a:cs typeface="Arial" pitchFamily="34" charset="0"/>
              </a:rPr>
              <a:t>: </a:t>
            </a:r>
          </a:p>
          <a:p>
            <a:pPr>
              <a:spcBef>
                <a:spcPts val="500"/>
              </a:spcBef>
              <a:buNone/>
            </a:pPr>
            <a:r>
              <a:rPr lang="pl-PL" sz="1900" dirty="0" smtClean="0">
                <a:solidFill>
                  <a:schemeClr val="bg1"/>
                </a:solidFill>
                <a:latin typeface="Arial" pitchFamily="34" charset="0"/>
                <a:cs typeface="Arial" pitchFamily="34" charset="0"/>
              </a:rPr>
              <a:t>•   realizacja czynności wynikających z postanowień umów międzynarodowych o </a:t>
            </a:r>
            <a:r>
              <a:rPr lang="pl-PL" sz="1900" dirty="0" smtClean="0">
                <a:solidFill>
                  <a:srgbClr val="FFC000"/>
                </a:solidFill>
                <a:latin typeface="Arial" pitchFamily="34" charset="0"/>
                <a:cs typeface="Arial" pitchFamily="34" charset="0"/>
              </a:rPr>
              <a:t>przyjmowaniu i przekazywaniu osób </a:t>
            </a:r>
            <a:r>
              <a:rPr lang="pl-PL" sz="1900" dirty="0" smtClean="0">
                <a:solidFill>
                  <a:schemeClr val="bg1"/>
                </a:solidFill>
                <a:latin typeface="Arial" pitchFamily="34" charset="0"/>
                <a:cs typeface="Arial" pitchFamily="34" charset="0"/>
              </a:rPr>
              <a:t>przebywających bez zezwolenia; </a:t>
            </a:r>
          </a:p>
          <a:p>
            <a:pPr>
              <a:spcBef>
                <a:spcPts val="500"/>
              </a:spcBef>
              <a:buNone/>
            </a:pPr>
            <a:r>
              <a:rPr lang="pl-PL" sz="1900" dirty="0" smtClean="0">
                <a:solidFill>
                  <a:schemeClr val="bg1"/>
                </a:solidFill>
                <a:latin typeface="Arial" pitchFamily="34" charset="0"/>
                <a:cs typeface="Arial" pitchFamily="34" charset="0"/>
              </a:rPr>
              <a:t>•   występowanie do urzędów konsularnych o potwierdzenie tożsamości lub wydanie zastępczych dokumentów podróży dla cudzoziemców;</a:t>
            </a:r>
          </a:p>
          <a:p>
            <a:pPr>
              <a:spcBef>
                <a:spcPts val="500"/>
              </a:spcBef>
              <a:buNone/>
            </a:pPr>
            <a:r>
              <a:rPr lang="pl-PL" sz="1900" dirty="0" smtClean="0">
                <a:solidFill>
                  <a:schemeClr val="bg1"/>
                </a:solidFill>
                <a:latin typeface="Arial" pitchFamily="34" charset="0"/>
                <a:cs typeface="Arial" pitchFamily="34" charset="0"/>
              </a:rPr>
              <a:t>•   </a:t>
            </a:r>
            <a:r>
              <a:rPr lang="pl-PL" sz="1900" dirty="0" smtClean="0">
                <a:solidFill>
                  <a:srgbClr val="FFC000"/>
                </a:solidFill>
                <a:latin typeface="Arial" pitchFamily="34" charset="0"/>
                <a:cs typeface="Arial" pitchFamily="34" charset="0"/>
              </a:rPr>
              <a:t>doprowadzanie zatrzymanych cudzoziemców </a:t>
            </a:r>
            <a:r>
              <a:rPr lang="pl-PL" sz="1900" dirty="0" smtClean="0">
                <a:solidFill>
                  <a:schemeClr val="bg1"/>
                </a:solidFill>
                <a:latin typeface="Arial" pitchFamily="34" charset="0"/>
                <a:cs typeface="Arial" pitchFamily="34" charset="0"/>
              </a:rPr>
              <a:t>do właściwego organu: </a:t>
            </a:r>
            <a:r>
              <a:rPr lang="pl-PL" sz="1800" dirty="0" smtClean="0">
                <a:solidFill>
                  <a:schemeClr val="bg1"/>
                </a:solidFill>
                <a:latin typeface="Arial" pitchFamily="34" charset="0"/>
                <a:cs typeface="Arial" pitchFamily="34" charset="0"/>
              </a:rPr>
              <a:t>Straży Granicznej, sądu lub prokuratury, urzędów konsularnych, placówek opiekuńczo-wychowawczych lub zakładów opieki zdrowotnej lub innych organów </a:t>
            </a:r>
            <a:r>
              <a:rPr lang="pl-PL" sz="1900" dirty="0" smtClean="0">
                <a:solidFill>
                  <a:schemeClr val="bg1"/>
                </a:solidFill>
                <a:latin typeface="Arial" pitchFamily="34" charset="0"/>
                <a:cs typeface="Arial" pitchFamily="34" charset="0"/>
              </a:rPr>
              <a:t>oraz </a:t>
            </a:r>
            <a:r>
              <a:rPr lang="pl-PL" sz="1900" dirty="0" smtClean="0">
                <a:solidFill>
                  <a:srgbClr val="FFC000"/>
                </a:solidFill>
                <a:latin typeface="Arial" pitchFamily="34" charset="0"/>
                <a:cs typeface="Arial" pitchFamily="34" charset="0"/>
              </a:rPr>
              <a:t>do granicy państwa</a:t>
            </a:r>
            <a:r>
              <a:rPr lang="pl-PL" sz="1900" b="1" dirty="0" smtClean="0">
                <a:solidFill>
                  <a:schemeClr val="bg1"/>
                </a:solidFill>
                <a:latin typeface="Arial" pitchFamily="34" charset="0"/>
                <a:cs typeface="Arial" pitchFamily="34" charset="0"/>
              </a:rPr>
              <a:t> </a:t>
            </a:r>
            <a:r>
              <a:rPr lang="pl-PL" sz="1900" dirty="0" smtClean="0">
                <a:solidFill>
                  <a:schemeClr val="bg1"/>
                </a:solidFill>
                <a:latin typeface="Arial" pitchFamily="34" charset="0"/>
                <a:cs typeface="Arial" pitchFamily="34" charset="0"/>
              </a:rPr>
              <a:t>albo do portu lotniczego lub morskiego państwa, do którego następuje wydalenie cudzoziemca;</a:t>
            </a:r>
            <a:r>
              <a:rPr lang="pl-PL" sz="2000" dirty="0" smtClean="0">
                <a:solidFill>
                  <a:schemeClr val="bg1"/>
                </a:solidFill>
                <a:latin typeface="Arial" pitchFamily="34" charset="0"/>
                <a:cs typeface="Arial" pitchFamily="34" charset="0"/>
              </a:rPr>
              <a:t> </a:t>
            </a:r>
          </a:p>
          <a:p>
            <a:pPr>
              <a:spcBef>
                <a:spcPts val="500"/>
              </a:spcBef>
              <a:buNone/>
            </a:pPr>
            <a:r>
              <a:rPr lang="pl-PL" sz="2000" dirty="0" smtClean="0">
                <a:solidFill>
                  <a:schemeClr val="bg1"/>
                </a:solidFill>
                <a:latin typeface="Arial" pitchFamily="34" charset="0"/>
                <a:cs typeface="Arial" pitchFamily="34" charset="0"/>
              </a:rPr>
              <a:t>•   </a:t>
            </a:r>
            <a:r>
              <a:rPr lang="pl-PL" sz="1800" dirty="0" smtClean="0">
                <a:solidFill>
                  <a:srgbClr val="FFC000"/>
                </a:solidFill>
                <a:latin typeface="Arial" pitchFamily="34" charset="0"/>
                <a:cs typeface="Arial" pitchFamily="34" charset="0"/>
              </a:rPr>
              <a:t>występowanie z wnioskami do </a:t>
            </a:r>
            <a:r>
              <a:rPr lang="pl-PL" sz="1800" dirty="0" smtClean="0">
                <a:solidFill>
                  <a:schemeClr val="bg1"/>
                </a:solidFill>
                <a:latin typeface="Arial" pitchFamily="34" charset="0"/>
                <a:cs typeface="Arial" pitchFamily="34" charset="0"/>
              </a:rPr>
              <a:t>właściwego</a:t>
            </a:r>
            <a:r>
              <a:rPr lang="pl-PL" sz="1800" dirty="0" smtClean="0">
                <a:solidFill>
                  <a:srgbClr val="FFC000"/>
                </a:solidFill>
                <a:latin typeface="Arial" pitchFamily="34" charset="0"/>
                <a:cs typeface="Arial" pitchFamily="34" charset="0"/>
              </a:rPr>
              <a:t> sądu </a:t>
            </a:r>
            <a:r>
              <a:rPr lang="pl-PL" sz="1800" dirty="0" smtClean="0">
                <a:solidFill>
                  <a:schemeClr val="bg1"/>
                </a:solidFill>
                <a:latin typeface="Arial" pitchFamily="34" charset="0"/>
                <a:cs typeface="Arial" pitchFamily="34" charset="0"/>
              </a:rPr>
              <a:t>rejonowego </a:t>
            </a:r>
            <a:r>
              <a:rPr lang="pl-PL" sz="1800" dirty="0" smtClean="0">
                <a:solidFill>
                  <a:srgbClr val="FFC000"/>
                </a:solidFill>
                <a:latin typeface="Arial" pitchFamily="34" charset="0"/>
                <a:cs typeface="Arial" pitchFamily="34" charset="0"/>
              </a:rPr>
              <a:t>o ukaranie osób odpowiedzialnych za naruszenie przepisów ustawy </a:t>
            </a:r>
            <a:r>
              <a:rPr lang="pl-PL" sz="1800" dirty="0" smtClean="0">
                <a:solidFill>
                  <a:schemeClr val="bg1"/>
                </a:solidFill>
                <a:latin typeface="Arial" pitchFamily="34" charset="0"/>
                <a:cs typeface="Arial" pitchFamily="34" charset="0"/>
              </a:rPr>
              <a:t>z dnia 20 kwietnia 2004 r. </a:t>
            </a:r>
            <a:r>
              <a:rPr lang="pl-PL" sz="1800" dirty="0" smtClean="0">
                <a:solidFill>
                  <a:srgbClr val="FFC000"/>
                </a:solidFill>
                <a:latin typeface="Arial" pitchFamily="34" charset="0"/>
                <a:cs typeface="Arial" pitchFamily="34" charset="0"/>
              </a:rPr>
              <a:t>o promocji zatrudnienia i instytucjach rynku pracy</a:t>
            </a:r>
            <a:endParaRPr lang="pl-PL" sz="2000" dirty="0" smtClean="0">
              <a:solidFill>
                <a:srgbClr val="FFC000"/>
              </a:solidFill>
              <a:latin typeface="Arial" pitchFamily="34" charset="0"/>
              <a:cs typeface="Arial" pitchFamily="34" charset="0"/>
            </a:endParaRPr>
          </a:p>
          <a:p>
            <a:pPr>
              <a:spcBef>
                <a:spcPts val="500"/>
              </a:spcBef>
              <a:buNone/>
            </a:pPr>
            <a:endParaRPr lang="pl-PL" sz="2000" dirty="0" smtClean="0">
              <a:solidFill>
                <a:schemeClr val="bg1"/>
              </a:solidFill>
              <a:latin typeface="Arial" pitchFamily="34" charset="0"/>
              <a:cs typeface="Arial" pitchFamily="34" charset="0"/>
            </a:endParaRPr>
          </a:p>
          <a:p>
            <a:pPr>
              <a:spcBef>
                <a:spcPts val="500"/>
              </a:spcBef>
              <a:buNone/>
            </a:pPr>
            <a:endParaRPr lang="pl-PL" sz="2000" dirty="0" smtClean="0">
              <a:solidFill>
                <a:schemeClr val="bg1"/>
              </a:solidFill>
              <a:latin typeface="Arial" pitchFamily="34" charset="0"/>
              <a:cs typeface="Arial" pitchFamily="34" charset="0"/>
            </a:endParaRPr>
          </a:p>
        </p:txBody>
      </p:sp>
      <p:sp>
        <p:nvSpPr>
          <p:cNvPr id="16389"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rgbClr val="008000"/>
                </a:solidFill>
                <a:cs typeface="Arial" charset="0"/>
              </a:rPr>
              <a:t>Morski </a:t>
            </a:r>
            <a:r>
              <a:rPr lang="pl-PL" sz="1200" baseline="0" dirty="0">
                <a:solidFill>
                  <a:srgbClr val="008000"/>
                </a:solidFill>
                <a:cs typeface="Arial" charset="0"/>
              </a:rPr>
              <a:t>Oddział</a:t>
            </a:r>
          </a:p>
          <a:p>
            <a:r>
              <a:rPr lang="pl-PL" sz="1200" baseline="0" dirty="0">
                <a:solidFill>
                  <a:srgbClr val="008000"/>
                </a:solidFill>
                <a:cs typeface="Arial" charset="0"/>
              </a:rPr>
              <a:t>Straży Granicznej</a:t>
            </a:r>
          </a:p>
        </p:txBody>
      </p:sp>
      <p:pic>
        <p:nvPicPr>
          <p:cNvPr id="6"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push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5000" r="-5000"/>
          </a:stretch>
        </a:blipFill>
        <a:effectLst/>
      </p:bgPr>
    </p:bg>
    <p:spTree>
      <p:nvGrpSpPr>
        <p:cNvPr id="1" name=""/>
        <p:cNvGrpSpPr/>
        <p:nvPr/>
      </p:nvGrpSpPr>
      <p:grpSpPr>
        <a:xfrm>
          <a:off x="0" y="0"/>
          <a:ext cx="0" cy="0"/>
          <a:chOff x="0" y="0"/>
          <a:chExt cx="0" cy="0"/>
        </a:xfrm>
      </p:grpSpPr>
      <p:sp>
        <p:nvSpPr>
          <p:cNvPr id="16386" name="Rectangle 3"/>
          <p:cNvSpPr>
            <a:spLocks noGrp="1"/>
          </p:cNvSpPr>
          <p:nvPr>
            <p:ph type="body" idx="1"/>
          </p:nvPr>
        </p:nvSpPr>
        <p:spPr>
          <a:xfrm>
            <a:off x="1428728" y="214290"/>
            <a:ext cx="7715304" cy="5929354"/>
          </a:xfrm>
        </p:spPr>
        <p:txBody>
          <a:bodyPr/>
          <a:lstStyle/>
          <a:p>
            <a:pPr marL="0" algn="ctr">
              <a:buNone/>
            </a:pPr>
            <a:r>
              <a:rPr lang="pl-PL" b="1" dirty="0" smtClean="0">
                <a:solidFill>
                  <a:schemeClr val="bg1"/>
                </a:solidFill>
                <a:latin typeface="Arial" pitchFamily="34" charset="0"/>
                <a:cs typeface="Arial" pitchFamily="34" charset="0"/>
              </a:rPr>
              <a:t>DZIAŁANIA POWROTOWE</a:t>
            </a:r>
          </a:p>
          <a:p>
            <a:pPr marL="0" algn="ctr">
              <a:buNone/>
            </a:pPr>
            <a:endParaRPr lang="pl-PL" sz="2000" dirty="0" smtClean="0">
              <a:solidFill>
                <a:schemeClr val="bg1"/>
              </a:solidFill>
              <a:latin typeface="Arial" pitchFamily="34" charset="0"/>
              <a:cs typeface="Arial" pitchFamily="34" charset="0"/>
            </a:endParaRPr>
          </a:p>
          <a:p>
            <a:pPr marL="0" algn="ctr">
              <a:buNone/>
            </a:pPr>
            <a:r>
              <a:rPr lang="pl-PL" sz="2400" dirty="0" smtClean="0">
                <a:solidFill>
                  <a:schemeClr val="bg1"/>
                </a:solidFill>
                <a:latin typeface="Arial" pitchFamily="34" charset="0"/>
                <a:cs typeface="Arial" pitchFamily="34" charset="0"/>
              </a:rPr>
              <a:t>czynności mające na celu </a:t>
            </a:r>
            <a:r>
              <a:rPr lang="pl-PL" sz="2400" b="1" dirty="0" smtClean="0">
                <a:solidFill>
                  <a:srgbClr val="FFC000"/>
                </a:solidFill>
                <a:latin typeface="Arial" pitchFamily="34" charset="0"/>
                <a:cs typeface="Arial" pitchFamily="34" charset="0"/>
              </a:rPr>
              <a:t>zakończenie nielegalnego pobytu </a:t>
            </a:r>
            <a:r>
              <a:rPr lang="pl-PL" sz="2400" dirty="0" smtClean="0">
                <a:solidFill>
                  <a:schemeClr val="bg1"/>
                </a:solidFill>
                <a:latin typeface="Arial" pitchFamily="34" charset="0"/>
                <a:cs typeface="Arial" pitchFamily="34" charset="0"/>
              </a:rPr>
              <a:t>obywateli państw trzecich, którzy nie spełniają lub przestali spełniać warunki wjazdu, pobytu lub zamieszkania w państwie członkowskim. </a:t>
            </a:r>
          </a:p>
          <a:p>
            <a:pPr marL="0" algn="ctr">
              <a:buNone/>
            </a:pPr>
            <a:endParaRPr lang="pl-PL" sz="2000" dirty="0" smtClean="0">
              <a:solidFill>
                <a:schemeClr val="bg1"/>
              </a:solidFill>
              <a:latin typeface="Arial" pitchFamily="34" charset="0"/>
              <a:cs typeface="Arial" pitchFamily="34" charset="0"/>
            </a:endParaRPr>
          </a:p>
          <a:p>
            <a:pPr marL="0" algn="ctr">
              <a:buNone/>
            </a:pPr>
            <a:r>
              <a:rPr lang="pl-PL" sz="2000" b="1" dirty="0" smtClean="0">
                <a:solidFill>
                  <a:schemeClr val="bg1"/>
                </a:solidFill>
                <a:latin typeface="Arial" pitchFamily="34" charset="0"/>
                <a:cs typeface="Arial" pitchFamily="34" charset="0"/>
              </a:rPr>
              <a:t>Ramy dla tych postępowań nakreśla </a:t>
            </a:r>
          </a:p>
          <a:p>
            <a:pPr marL="0" algn="ctr">
              <a:buNone/>
            </a:pPr>
            <a:r>
              <a:rPr lang="pl-PL" sz="2000" b="1" dirty="0" smtClean="0">
                <a:solidFill>
                  <a:schemeClr val="bg1"/>
                </a:solidFill>
                <a:latin typeface="Arial" pitchFamily="34" charset="0"/>
                <a:cs typeface="Arial" pitchFamily="34" charset="0"/>
              </a:rPr>
              <a:t>„</a:t>
            </a:r>
            <a:r>
              <a:rPr lang="pl-PL" sz="2000" b="1" dirty="0" smtClean="0">
                <a:solidFill>
                  <a:srgbClr val="FFC000"/>
                </a:solidFill>
                <a:latin typeface="Arial" pitchFamily="34" charset="0"/>
                <a:cs typeface="Arial" pitchFamily="34" charset="0"/>
              </a:rPr>
              <a:t>DYREKTYWA POWROTOWA</a:t>
            </a:r>
            <a:r>
              <a:rPr lang="pl-PL" sz="2000" b="1" dirty="0" smtClean="0">
                <a:solidFill>
                  <a:schemeClr val="bg1"/>
                </a:solidFill>
                <a:latin typeface="Arial" pitchFamily="34" charset="0"/>
                <a:cs typeface="Arial" pitchFamily="34" charset="0"/>
              </a:rPr>
              <a:t>”</a:t>
            </a:r>
          </a:p>
          <a:p>
            <a:pPr marL="0" algn="ctr">
              <a:buNone/>
            </a:pPr>
            <a:r>
              <a:rPr lang="pl-PL" sz="2000" dirty="0" smtClean="0">
                <a:solidFill>
                  <a:schemeClr val="bg1"/>
                </a:solidFill>
                <a:latin typeface="Arial" pitchFamily="34" charset="0"/>
                <a:cs typeface="Arial" pitchFamily="34" charset="0"/>
              </a:rPr>
              <a:t>Dyrektywa Parlamentu Europejskiego i Rady 2008/115/WE </a:t>
            </a:r>
          </a:p>
          <a:p>
            <a:pPr marL="0" algn="ctr">
              <a:buNone/>
            </a:pPr>
            <a:r>
              <a:rPr lang="pl-PL" sz="2000" dirty="0" smtClean="0">
                <a:solidFill>
                  <a:schemeClr val="bg1"/>
                </a:solidFill>
                <a:latin typeface="Arial" pitchFamily="34" charset="0"/>
                <a:cs typeface="Arial" pitchFamily="34" charset="0"/>
              </a:rPr>
              <a:t>z dnia 16 grudnia 2008 r. </a:t>
            </a:r>
          </a:p>
          <a:p>
            <a:pPr marL="0" algn="ctr">
              <a:buNone/>
            </a:pPr>
            <a:r>
              <a:rPr lang="pl-PL" sz="1800" dirty="0" smtClean="0">
                <a:solidFill>
                  <a:schemeClr val="bg1"/>
                </a:solidFill>
                <a:latin typeface="Arial" pitchFamily="34" charset="0"/>
                <a:cs typeface="Arial" pitchFamily="34" charset="0"/>
              </a:rPr>
              <a:t>w sprawie wspólnych norm i procedur stosowanych przez państwa członkowskie w odniesieniu do powrotów nielegalnie przebywających obywateli państw trzecich </a:t>
            </a:r>
          </a:p>
          <a:p>
            <a:pPr marL="0" algn="ctr">
              <a:buNone/>
            </a:pPr>
            <a:r>
              <a:rPr lang="pl-PL" sz="1600" dirty="0" smtClean="0">
                <a:solidFill>
                  <a:schemeClr val="bg1"/>
                </a:solidFill>
                <a:latin typeface="Arial" pitchFamily="34" charset="0"/>
                <a:cs typeface="Arial" pitchFamily="34" charset="0"/>
              </a:rPr>
              <a:t>(</a:t>
            </a:r>
            <a:r>
              <a:rPr lang="pl-PL" sz="1600" dirty="0" err="1" smtClean="0">
                <a:solidFill>
                  <a:schemeClr val="bg1"/>
                </a:solidFill>
                <a:latin typeface="Arial" pitchFamily="34" charset="0"/>
                <a:cs typeface="Arial" pitchFamily="34" charset="0"/>
              </a:rPr>
              <a:t>Dz.Urz.UE.L</a:t>
            </a:r>
            <a:r>
              <a:rPr lang="pl-PL" sz="1600" dirty="0" smtClean="0">
                <a:solidFill>
                  <a:schemeClr val="bg1"/>
                </a:solidFill>
                <a:latin typeface="Arial" pitchFamily="34" charset="0"/>
                <a:cs typeface="Arial" pitchFamily="34" charset="0"/>
              </a:rPr>
              <a:t> 2008 Nr 348, str. 98) </a:t>
            </a:r>
          </a:p>
          <a:p>
            <a:pPr marL="0" algn="ctr">
              <a:buNone/>
            </a:pPr>
            <a:r>
              <a:rPr lang="pl-PL" sz="2000" i="1" dirty="0" smtClean="0">
                <a:solidFill>
                  <a:srgbClr val="FFC000"/>
                </a:solidFill>
                <a:latin typeface="Arial" pitchFamily="34" charset="0"/>
                <a:cs typeface="Arial" pitchFamily="34" charset="0"/>
              </a:rPr>
              <a:t>zaimplementowana do ustawy o cudzoziemcach</a:t>
            </a:r>
          </a:p>
          <a:p>
            <a:pPr marL="0" algn="ctr">
              <a:buNone/>
            </a:pPr>
            <a:endParaRPr lang="pl-PL" sz="2000" dirty="0" smtClean="0">
              <a:solidFill>
                <a:schemeClr val="bg1"/>
              </a:solidFill>
              <a:latin typeface="Arial" pitchFamily="34" charset="0"/>
              <a:cs typeface="Arial" pitchFamily="34" charset="0"/>
            </a:endParaRPr>
          </a:p>
          <a:p>
            <a:pPr marL="0" algn="ctr">
              <a:buNone/>
            </a:pPr>
            <a:endParaRPr lang="pl-PL" sz="2000" dirty="0" smtClean="0">
              <a:solidFill>
                <a:schemeClr val="bg1"/>
              </a:solidFill>
              <a:latin typeface="Arial" pitchFamily="34" charset="0"/>
              <a:cs typeface="Arial" pitchFamily="34" charset="0"/>
            </a:endParaRPr>
          </a:p>
          <a:p>
            <a:pPr marL="0" algn="ctr">
              <a:buNone/>
            </a:pPr>
            <a:endParaRPr lang="pl-PL" sz="2000" dirty="0" smtClean="0">
              <a:solidFill>
                <a:schemeClr val="bg1"/>
              </a:solidFill>
              <a:latin typeface="Arial" pitchFamily="34" charset="0"/>
              <a:cs typeface="Arial" pitchFamily="34" charset="0"/>
            </a:endParaRPr>
          </a:p>
          <a:p>
            <a:pPr>
              <a:buNone/>
            </a:pPr>
            <a:endParaRPr lang="pl-PL" sz="2000" dirty="0" smtClean="0">
              <a:solidFill>
                <a:schemeClr val="bg1"/>
              </a:solidFill>
              <a:latin typeface="Arial" pitchFamily="34" charset="0"/>
              <a:cs typeface="Arial" pitchFamily="34" charset="0"/>
            </a:endParaRPr>
          </a:p>
          <a:p>
            <a:pPr>
              <a:buNone/>
            </a:pPr>
            <a:endParaRPr lang="pl-PL" sz="2000" dirty="0" smtClean="0">
              <a:solidFill>
                <a:schemeClr val="bg1"/>
              </a:solidFill>
              <a:latin typeface="Arial" pitchFamily="34" charset="0"/>
              <a:cs typeface="Arial" pitchFamily="34" charset="0"/>
            </a:endParaRPr>
          </a:p>
        </p:txBody>
      </p:sp>
      <p:sp>
        <p:nvSpPr>
          <p:cNvPr id="16389"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rgbClr val="008000"/>
                </a:solidFill>
                <a:cs typeface="Arial" charset="0"/>
              </a:rPr>
              <a:t>Morski </a:t>
            </a:r>
            <a:r>
              <a:rPr lang="pl-PL" sz="1200" baseline="0" dirty="0">
                <a:solidFill>
                  <a:srgbClr val="008000"/>
                </a:solidFill>
                <a:cs typeface="Arial" charset="0"/>
              </a:rPr>
              <a:t>Oddział</a:t>
            </a:r>
          </a:p>
          <a:p>
            <a:r>
              <a:rPr lang="pl-PL" sz="1200" baseline="0" dirty="0">
                <a:solidFill>
                  <a:srgbClr val="008000"/>
                </a:solidFill>
                <a:cs typeface="Arial" charset="0"/>
              </a:rPr>
              <a:t>Straży Granicznej</a:t>
            </a:r>
          </a:p>
        </p:txBody>
      </p:sp>
      <p:pic>
        <p:nvPicPr>
          <p:cNvPr id="6"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circl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5000" r="-5000"/>
          </a:stretch>
        </a:blipFill>
        <a:effectLst/>
      </p:bgPr>
    </p:bg>
    <p:spTree>
      <p:nvGrpSpPr>
        <p:cNvPr id="1" name=""/>
        <p:cNvGrpSpPr/>
        <p:nvPr/>
      </p:nvGrpSpPr>
      <p:grpSpPr>
        <a:xfrm>
          <a:off x="0" y="0"/>
          <a:ext cx="0" cy="0"/>
          <a:chOff x="0" y="0"/>
          <a:chExt cx="0" cy="0"/>
        </a:xfrm>
      </p:grpSpPr>
      <p:sp>
        <p:nvSpPr>
          <p:cNvPr id="16386" name="Rectangle 3"/>
          <p:cNvSpPr>
            <a:spLocks noGrp="1"/>
          </p:cNvSpPr>
          <p:nvPr>
            <p:ph type="body" idx="1"/>
          </p:nvPr>
        </p:nvSpPr>
        <p:spPr>
          <a:xfrm>
            <a:off x="1928794" y="214290"/>
            <a:ext cx="7215238" cy="5643602"/>
          </a:xfrm>
        </p:spPr>
        <p:txBody>
          <a:bodyPr/>
          <a:lstStyle/>
          <a:p>
            <a:pPr marL="0" algn="ctr">
              <a:spcBef>
                <a:spcPts val="600"/>
              </a:spcBef>
              <a:buNone/>
            </a:pPr>
            <a:r>
              <a:rPr lang="pl-PL" sz="2400" b="1" dirty="0" smtClean="0">
                <a:solidFill>
                  <a:schemeClr val="bg1"/>
                </a:solidFill>
                <a:latin typeface="Arial" pitchFamily="34" charset="0"/>
                <a:cs typeface="Arial" pitchFamily="34" charset="0"/>
              </a:rPr>
              <a:t>DYREKTYWA POWROTOWA </a:t>
            </a:r>
          </a:p>
          <a:p>
            <a:pPr marL="0">
              <a:buNone/>
            </a:pPr>
            <a:r>
              <a:rPr lang="pl-PL" sz="2000" dirty="0" smtClean="0">
                <a:solidFill>
                  <a:schemeClr val="bg1"/>
                </a:solidFill>
                <a:latin typeface="Arial" pitchFamily="34" charset="0"/>
                <a:cs typeface="Arial" pitchFamily="34" charset="0"/>
              </a:rPr>
              <a:t>DEFINICJE:</a:t>
            </a:r>
          </a:p>
          <a:p>
            <a:pPr marL="0" indent="0">
              <a:spcBef>
                <a:spcPts val="600"/>
              </a:spcBef>
              <a:spcAft>
                <a:spcPts val="600"/>
              </a:spcAft>
            </a:pPr>
            <a:r>
              <a:rPr lang="pl-PL" sz="1900" dirty="0" smtClean="0">
                <a:solidFill>
                  <a:srgbClr val="FFC000"/>
                </a:solidFill>
                <a:latin typeface="Arial" pitchFamily="34" charset="0"/>
                <a:cs typeface="Arial" pitchFamily="34" charset="0"/>
              </a:rPr>
              <a:t> nielegalny pobyt</a:t>
            </a:r>
            <a:r>
              <a:rPr lang="pl-PL" sz="1900" dirty="0" smtClean="0">
                <a:solidFill>
                  <a:schemeClr val="bg1"/>
                </a:solidFill>
                <a:latin typeface="Arial" pitchFamily="34" charset="0"/>
                <a:cs typeface="Arial" pitchFamily="34" charset="0"/>
              </a:rPr>
              <a:t> oznacza obecność na terytorium państwa członkowskiego obywatela państwa trzeciego, </a:t>
            </a:r>
            <a:r>
              <a:rPr lang="pl-PL" sz="1900" dirty="0" smtClean="0">
                <a:solidFill>
                  <a:srgbClr val="FFC000"/>
                </a:solidFill>
                <a:latin typeface="Arial" pitchFamily="34" charset="0"/>
                <a:cs typeface="Arial" pitchFamily="34" charset="0"/>
              </a:rPr>
              <a:t>który nie spełnia lub przestał spełniać warunki wjazdu</a:t>
            </a:r>
            <a:r>
              <a:rPr lang="pl-PL" sz="1900" b="1" dirty="0" smtClean="0">
                <a:solidFill>
                  <a:schemeClr val="bg1"/>
                </a:solidFill>
                <a:latin typeface="Arial" pitchFamily="34" charset="0"/>
                <a:cs typeface="Arial" pitchFamily="34" charset="0"/>
              </a:rPr>
              <a:t> </a:t>
            </a:r>
            <a:r>
              <a:rPr lang="pl-PL" sz="1900" dirty="0" smtClean="0">
                <a:solidFill>
                  <a:schemeClr val="bg1"/>
                </a:solidFill>
                <a:latin typeface="Arial" pitchFamily="34" charset="0"/>
                <a:cs typeface="Arial" pitchFamily="34" charset="0"/>
              </a:rPr>
              <a:t>do państwa członkowskiego, określone w art. 5 kodeksu granicznego Schengen, albo innych warunków wjazdu, </a:t>
            </a:r>
            <a:r>
              <a:rPr lang="pl-PL" sz="1900" dirty="0" smtClean="0">
                <a:solidFill>
                  <a:srgbClr val="FFC000"/>
                </a:solidFill>
                <a:latin typeface="Arial" pitchFamily="34" charset="0"/>
                <a:cs typeface="Arial" pitchFamily="34" charset="0"/>
              </a:rPr>
              <a:t>pobytu lub zamieszkania</a:t>
            </a:r>
            <a:r>
              <a:rPr lang="pl-PL" sz="1900" b="1" dirty="0" smtClean="0">
                <a:solidFill>
                  <a:schemeClr val="bg1"/>
                </a:solidFill>
                <a:latin typeface="Arial" pitchFamily="34" charset="0"/>
                <a:cs typeface="Arial" pitchFamily="34" charset="0"/>
              </a:rPr>
              <a:t> </a:t>
            </a:r>
            <a:r>
              <a:rPr lang="pl-PL" sz="1900" dirty="0" smtClean="0">
                <a:solidFill>
                  <a:schemeClr val="bg1"/>
                </a:solidFill>
                <a:latin typeface="Arial" pitchFamily="34" charset="0"/>
                <a:cs typeface="Arial" pitchFamily="34" charset="0"/>
              </a:rPr>
              <a:t>w tym państwie członkowskim;</a:t>
            </a:r>
          </a:p>
          <a:p>
            <a:pPr marL="0" indent="0">
              <a:spcBef>
                <a:spcPts val="0"/>
              </a:spcBef>
            </a:pPr>
            <a:r>
              <a:rPr lang="pl-PL" sz="1900" dirty="0" smtClean="0">
                <a:solidFill>
                  <a:schemeClr val="bg1"/>
                </a:solidFill>
                <a:latin typeface="Arial" pitchFamily="34" charset="0"/>
                <a:cs typeface="Arial" pitchFamily="34" charset="0"/>
              </a:rPr>
              <a:t> </a:t>
            </a:r>
            <a:r>
              <a:rPr lang="pl-PL" sz="1900" dirty="0" smtClean="0">
                <a:solidFill>
                  <a:srgbClr val="FFC000"/>
                </a:solidFill>
                <a:latin typeface="Arial" pitchFamily="34" charset="0"/>
                <a:cs typeface="Arial" pitchFamily="34" charset="0"/>
              </a:rPr>
              <a:t>powrót</a:t>
            </a:r>
            <a:r>
              <a:rPr lang="pl-PL" sz="1900" dirty="0" smtClean="0">
                <a:solidFill>
                  <a:schemeClr val="bg1"/>
                </a:solidFill>
                <a:latin typeface="Arial" pitchFamily="34" charset="0"/>
                <a:cs typeface="Arial" pitchFamily="34" charset="0"/>
              </a:rPr>
              <a:t> oznacza powrót obywatela państwa trzeciego – wynikający z dobrowolnego lub przymusowego wykonania zobowiązania do powrotu – do:  </a:t>
            </a:r>
          </a:p>
          <a:p>
            <a:pPr marL="0" indent="0">
              <a:spcBef>
                <a:spcPts val="0"/>
              </a:spcBef>
              <a:buNone/>
            </a:pPr>
            <a:r>
              <a:rPr lang="pl-PL" sz="1900" dirty="0" smtClean="0">
                <a:solidFill>
                  <a:schemeClr val="bg1"/>
                </a:solidFill>
                <a:latin typeface="Arial" pitchFamily="34" charset="0"/>
                <a:cs typeface="Arial" pitchFamily="34" charset="0"/>
              </a:rPr>
              <a:t>- jego/jej państwa pochodzenia, lub</a:t>
            </a:r>
          </a:p>
          <a:p>
            <a:pPr marL="0" indent="0">
              <a:spcBef>
                <a:spcPts val="0"/>
              </a:spcBef>
              <a:buNone/>
            </a:pPr>
            <a:r>
              <a:rPr lang="pl-PL" sz="1900" dirty="0" smtClean="0">
                <a:solidFill>
                  <a:schemeClr val="bg1"/>
                </a:solidFill>
                <a:latin typeface="Arial" pitchFamily="34" charset="0"/>
                <a:cs typeface="Arial" pitchFamily="34" charset="0"/>
              </a:rPr>
              <a:t>- kraju tranzytu, zgodnie ze wspólnotowymi lub dwustronnymi umowami o readmisji lub z innymi porozumieniami, lub</a:t>
            </a:r>
          </a:p>
          <a:p>
            <a:pPr marL="0" indent="0">
              <a:spcBef>
                <a:spcPts val="0"/>
              </a:spcBef>
              <a:buNone/>
            </a:pPr>
            <a:r>
              <a:rPr lang="pl-PL" sz="1900" dirty="0" smtClean="0">
                <a:solidFill>
                  <a:schemeClr val="bg1"/>
                </a:solidFill>
                <a:latin typeface="Arial" pitchFamily="34" charset="0"/>
                <a:cs typeface="Arial" pitchFamily="34" charset="0"/>
              </a:rPr>
              <a:t>- innego państwa trzeciego, do którego dany obywatel państwa trzeciego zdecyduje się dobrowolnie powrócić i przez które zostanie przyjęty;</a:t>
            </a:r>
          </a:p>
          <a:p>
            <a:pPr marL="0" indent="0">
              <a:spcBef>
                <a:spcPts val="600"/>
              </a:spcBef>
            </a:pPr>
            <a:endParaRPr lang="pl-PL" sz="1900" dirty="0" smtClean="0">
              <a:solidFill>
                <a:schemeClr val="bg1"/>
              </a:solidFill>
              <a:latin typeface="Arial" pitchFamily="34" charset="0"/>
              <a:cs typeface="Arial" pitchFamily="34" charset="0"/>
            </a:endParaRPr>
          </a:p>
          <a:p>
            <a:pPr marL="0" indent="0">
              <a:spcBef>
                <a:spcPts val="600"/>
              </a:spcBef>
              <a:buFont typeface="Wingdings" pitchFamily="2" charset="2"/>
              <a:buChar char="§"/>
            </a:pPr>
            <a:endParaRPr lang="pl-PL" sz="1900" dirty="0" smtClean="0">
              <a:solidFill>
                <a:schemeClr val="bg1"/>
              </a:solidFill>
              <a:latin typeface="Arial" pitchFamily="34" charset="0"/>
              <a:cs typeface="Arial" pitchFamily="34" charset="0"/>
            </a:endParaRPr>
          </a:p>
          <a:p>
            <a:pPr marL="0" indent="0">
              <a:spcBef>
                <a:spcPts val="600"/>
              </a:spcBef>
              <a:buFont typeface="Wingdings" pitchFamily="2" charset="2"/>
              <a:buChar char="§"/>
            </a:pPr>
            <a:endParaRPr lang="pl-PL" sz="1900" dirty="0" smtClean="0">
              <a:solidFill>
                <a:schemeClr val="bg1"/>
              </a:solidFill>
              <a:latin typeface="Arial" pitchFamily="34" charset="0"/>
              <a:cs typeface="Arial" pitchFamily="34" charset="0"/>
            </a:endParaRPr>
          </a:p>
        </p:txBody>
      </p:sp>
      <p:sp>
        <p:nvSpPr>
          <p:cNvPr id="16389"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rgbClr val="008000"/>
                </a:solidFill>
                <a:cs typeface="Arial" charset="0"/>
              </a:rPr>
              <a:t>Morski </a:t>
            </a:r>
            <a:r>
              <a:rPr lang="pl-PL" sz="1200" baseline="0" dirty="0">
                <a:solidFill>
                  <a:srgbClr val="008000"/>
                </a:solidFill>
                <a:cs typeface="Arial" charset="0"/>
              </a:rPr>
              <a:t>Oddział</a:t>
            </a:r>
          </a:p>
          <a:p>
            <a:r>
              <a:rPr lang="pl-PL" sz="1200" baseline="0" dirty="0">
                <a:solidFill>
                  <a:srgbClr val="008000"/>
                </a:solidFill>
                <a:cs typeface="Arial" charset="0"/>
              </a:rPr>
              <a:t>Straży Granicznej</a:t>
            </a:r>
          </a:p>
        </p:txBody>
      </p:sp>
      <p:pic>
        <p:nvPicPr>
          <p:cNvPr id="6"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plus/>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5000" r="-5000"/>
          </a:stretch>
        </a:blipFill>
        <a:effectLst/>
      </p:bgPr>
    </p:bg>
    <p:spTree>
      <p:nvGrpSpPr>
        <p:cNvPr id="1" name=""/>
        <p:cNvGrpSpPr/>
        <p:nvPr/>
      </p:nvGrpSpPr>
      <p:grpSpPr>
        <a:xfrm>
          <a:off x="0" y="0"/>
          <a:ext cx="0" cy="0"/>
          <a:chOff x="0" y="0"/>
          <a:chExt cx="0" cy="0"/>
        </a:xfrm>
      </p:grpSpPr>
      <p:sp>
        <p:nvSpPr>
          <p:cNvPr id="16386" name="Rectangle 3"/>
          <p:cNvSpPr>
            <a:spLocks noGrp="1"/>
          </p:cNvSpPr>
          <p:nvPr>
            <p:ph type="body" idx="1"/>
          </p:nvPr>
        </p:nvSpPr>
        <p:spPr>
          <a:xfrm>
            <a:off x="1928794" y="214290"/>
            <a:ext cx="7215238" cy="5500726"/>
          </a:xfrm>
        </p:spPr>
        <p:txBody>
          <a:bodyPr/>
          <a:lstStyle/>
          <a:p>
            <a:pPr marL="0" algn="ctr">
              <a:spcBef>
                <a:spcPts val="600"/>
              </a:spcBef>
              <a:buNone/>
            </a:pPr>
            <a:r>
              <a:rPr lang="pl-PL" sz="2400" b="1" dirty="0" smtClean="0">
                <a:solidFill>
                  <a:schemeClr val="bg1"/>
                </a:solidFill>
                <a:latin typeface="Arial" pitchFamily="34" charset="0"/>
                <a:cs typeface="Arial" pitchFamily="34" charset="0"/>
              </a:rPr>
              <a:t>DYREKTYWA POWROTOWA </a:t>
            </a:r>
          </a:p>
          <a:p>
            <a:pPr marL="0">
              <a:spcBef>
                <a:spcPts val="600"/>
              </a:spcBef>
              <a:buNone/>
            </a:pPr>
            <a:r>
              <a:rPr lang="pl-PL" sz="2000" dirty="0" smtClean="0">
                <a:solidFill>
                  <a:schemeClr val="bg1"/>
                </a:solidFill>
                <a:latin typeface="Arial" pitchFamily="34" charset="0"/>
                <a:cs typeface="Arial" pitchFamily="34" charset="0"/>
              </a:rPr>
              <a:t>DEFINICJE:</a:t>
            </a:r>
          </a:p>
          <a:p>
            <a:pPr marL="0" indent="0">
              <a:spcBef>
                <a:spcPts val="600"/>
              </a:spcBef>
            </a:pPr>
            <a:r>
              <a:rPr lang="pl-PL" sz="1900" dirty="0" smtClean="0">
                <a:solidFill>
                  <a:srgbClr val="FFC000"/>
                </a:solidFill>
                <a:latin typeface="Arial" pitchFamily="34" charset="0"/>
                <a:cs typeface="Arial" pitchFamily="34" charset="0"/>
              </a:rPr>
              <a:t> decyzja nakazująca powrót</a:t>
            </a:r>
            <a:r>
              <a:rPr lang="pl-PL" sz="1900" dirty="0" smtClean="0">
                <a:solidFill>
                  <a:schemeClr val="bg1"/>
                </a:solidFill>
                <a:latin typeface="Arial" pitchFamily="34" charset="0"/>
                <a:cs typeface="Arial" pitchFamily="34" charset="0"/>
              </a:rPr>
              <a:t> oznacza decyzję administracyjną lub orzeczenie sądowe, w których stwierdza się lub uznaje,       że obywatel państwa trzeciego przebywa w państwie członkowskim nielegalnie, oraz nakłada się lub stwierdza zobowiązanie do powrotu;</a:t>
            </a:r>
          </a:p>
          <a:p>
            <a:pPr marL="0" indent="0">
              <a:spcBef>
                <a:spcPts val="600"/>
              </a:spcBef>
            </a:pPr>
            <a:r>
              <a:rPr lang="pl-PL" sz="1900" dirty="0" smtClean="0">
                <a:solidFill>
                  <a:schemeClr val="bg1"/>
                </a:solidFill>
                <a:latin typeface="Arial" pitchFamily="34" charset="0"/>
                <a:cs typeface="Arial" pitchFamily="34" charset="0"/>
              </a:rPr>
              <a:t> </a:t>
            </a:r>
            <a:r>
              <a:rPr lang="pl-PL" sz="1900" dirty="0" smtClean="0">
                <a:solidFill>
                  <a:srgbClr val="FFC000"/>
                </a:solidFill>
                <a:latin typeface="Arial" pitchFamily="34" charset="0"/>
                <a:cs typeface="Arial" pitchFamily="34" charset="0"/>
              </a:rPr>
              <a:t>wydalenie</a:t>
            </a:r>
            <a:r>
              <a:rPr lang="pl-PL" sz="1900" dirty="0" smtClean="0">
                <a:solidFill>
                  <a:schemeClr val="bg1"/>
                </a:solidFill>
                <a:latin typeface="Arial" pitchFamily="34" charset="0"/>
                <a:cs typeface="Arial" pitchFamily="34" charset="0"/>
              </a:rPr>
              <a:t> oznacza wykonanie zobowiązania do powrotu, czyli </a:t>
            </a:r>
            <a:r>
              <a:rPr lang="pl-PL" sz="1900" u="sng" dirty="0" smtClean="0">
                <a:solidFill>
                  <a:schemeClr val="bg1"/>
                </a:solidFill>
                <a:latin typeface="Arial" pitchFamily="34" charset="0"/>
                <a:cs typeface="Arial" pitchFamily="34" charset="0"/>
              </a:rPr>
              <a:t>fizyczny przewóz osoby</a:t>
            </a:r>
            <a:r>
              <a:rPr lang="pl-PL" sz="1900" dirty="0" smtClean="0">
                <a:solidFill>
                  <a:schemeClr val="bg1"/>
                </a:solidFill>
                <a:latin typeface="Arial" pitchFamily="34" charset="0"/>
                <a:cs typeface="Arial" pitchFamily="34" charset="0"/>
              </a:rPr>
              <a:t> poza terytorium państwa członkowskiego </a:t>
            </a:r>
          </a:p>
          <a:p>
            <a:pPr marL="0" indent="0">
              <a:spcBef>
                <a:spcPts val="600"/>
              </a:spcBef>
            </a:pPr>
            <a:r>
              <a:rPr lang="pl-PL" sz="1900" dirty="0" smtClean="0">
                <a:solidFill>
                  <a:schemeClr val="bg1"/>
                </a:solidFill>
                <a:latin typeface="Arial" pitchFamily="34" charset="0"/>
                <a:cs typeface="Arial" pitchFamily="34" charset="0"/>
              </a:rPr>
              <a:t> </a:t>
            </a:r>
            <a:r>
              <a:rPr lang="pl-PL" sz="1900" dirty="0" smtClean="0">
                <a:solidFill>
                  <a:srgbClr val="FFC000"/>
                </a:solidFill>
                <a:latin typeface="Arial" pitchFamily="34" charset="0"/>
                <a:cs typeface="Arial" pitchFamily="34" charset="0"/>
              </a:rPr>
              <a:t>dobrowolny wyjazd</a:t>
            </a:r>
            <a:r>
              <a:rPr lang="pl-PL" sz="1900" dirty="0" smtClean="0">
                <a:solidFill>
                  <a:schemeClr val="bg1"/>
                </a:solidFill>
                <a:latin typeface="Arial" pitchFamily="34" charset="0"/>
                <a:cs typeface="Arial" pitchFamily="34" charset="0"/>
              </a:rPr>
              <a:t> oznacza zastosowanie się do zobowiązania do powrotu w terminie, który został w tym celu określony             w decyzji o zobowiązaniu do powrotu;</a:t>
            </a:r>
          </a:p>
          <a:p>
            <a:pPr marL="0" indent="0">
              <a:spcBef>
                <a:spcPts val="600"/>
              </a:spcBef>
            </a:pPr>
            <a:r>
              <a:rPr lang="pl-PL" sz="1900" dirty="0" smtClean="0">
                <a:solidFill>
                  <a:schemeClr val="bg1"/>
                </a:solidFill>
                <a:latin typeface="Arial" pitchFamily="34" charset="0"/>
                <a:cs typeface="Arial" pitchFamily="34" charset="0"/>
              </a:rPr>
              <a:t> </a:t>
            </a:r>
            <a:r>
              <a:rPr lang="pl-PL" sz="1900" dirty="0" smtClean="0">
                <a:solidFill>
                  <a:srgbClr val="FFC000"/>
                </a:solidFill>
                <a:latin typeface="Arial" pitchFamily="34" charset="0"/>
                <a:cs typeface="Arial" pitchFamily="34" charset="0"/>
              </a:rPr>
              <a:t>zakaz wjazdu </a:t>
            </a:r>
            <a:r>
              <a:rPr lang="pl-PL" sz="1900" dirty="0" smtClean="0">
                <a:solidFill>
                  <a:schemeClr val="bg1"/>
                </a:solidFill>
                <a:latin typeface="Arial" pitchFamily="34" charset="0"/>
                <a:cs typeface="Arial" pitchFamily="34" charset="0"/>
              </a:rPr>
              <a:t>oznacza decyzję administracyjną lub orzeczenie sądowe, które zakazują na określony czas wjazdu i pobytu na terytorium państw członkowskich oraz którym towarzyszy decyzja nakazująca powrót</a:t>
            </a:r>
          </a:p>
          <a:p>
            <a:pPr marL="0" indent="0">
              <a:spcBef>
                <a:spcPts val="600"/>
              </a:spcBef>
              <a:buFont typeface="Wingdings" pitchFamily="2" charset="2"/>
              <a:buChar char="§"/>
            </a:pPr>
            <a:endParaRPr lang="pl-PL" sz="1900" dirty="0" smtClean="0">
              <a:solidFill>
                <a:schemeClr val="bg1"/>
              </a:solidFill>
              <a:latin typeface="Arial" pitchFamily="34" charset="0"/>
              <a:cs typeface="Arial" pitchFamily="34" charset="0"/>
            </a:endParaRPr>
          </a:p>
          <a:p>
            <a:pPr marL="0" indent="0">
              <a:spcBef>
                <a:spcPts val="600"/>
              </a:spcBef>
              <a:buFont typeface="Wingdings" pitchFamily="2" charset="2"/>
              <a:buChar char="§"/>
            </a:pPr>
            <a:endParaRPr lang="pl-PL" sz="1900" dirty="0" smtClean="0">
              <a:solidFill>
                <a:schemeClr val="bg1"/>
              </a:solidFill>
              <a:latin typeface="Arial" pitchFamily="34" charset="0"/>
              <a:cs typeface="Arial" pitchFamily="34" charset="0"/>
            </a:endParaRPr>
          </a:p>
        </p:txBody>
      </p:sp>
      <p:sp>
        <p:nvSpPr>
          <p:cNvPr id="16389"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rgbClr val="008000"/>
                </a:solidFill>
                <a:cs typeface="Arial" charset="0"/>
              </a:rPr>
              <a:t>Morski </a:t>
            </a:r>
            <a:r>
              <a:rPr lang="pl-PL" sz="1200" baseline="0" dirty="0">
                <a:solidFill>
                  <a:srgbClr val="008000"/>
                </a:solidFill>
                <a:cs typeface="Arial" charset="0"/>
              </a:rPr>
              <a:t>Oddział</a:t>
            </a:r>
          </a:p>
          <a:p>
            <a:r>
              <a:rPr lang="pl-PL" sz="1200" baseline="0" dirty="0">
                <a:solidFill>
                  <a:srgbClr val="008000"/>
                </a:solidFill>
                <a:cs typeface="Arial" charset="0"/>
              </a:rPr>
              <a:t>Straży Granicznej</a:t>
            </a:r>
          </a:p>
        </p:txBody>
      </p:sp>
      <p:pic>
        <p:nvPicPr>
          <p:cNvPr id="7"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plus/>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15363" name="Rectangle 3"/>
          <p:cNvSpPr txBox="1">
            <a:spLocks/>
          </p:cNvSpPr>
          <p:nvPr/>
        </p:nvSpPr>
        <p:spPr bwMode="auto">
          <a:xfrm>
            <a:off x="2143108" y="1142984"/>
            <a:ext cx="7000892" cy="3916363"/>
          </a:xfrm>
          <a:prstGeom prst="rect">
            <a:avLst/>
          </a:prstGeom>
          <a:noFill/>
          <a:ln w="9525">
            <a:noFill/>
            <a:miter lim="800000"/>
            <a:headEnd/>
            <a:tailEnd/>
          </a:ln>
        </p:spPr>
        <p:txBody>
          <a:bodyPr/>
          <a:lstStyle/>
          <a:p>
            <a:pPr marL="457200" indent="-457200" eaLnBrk="0" hangingPunct="0">
              <a:spcBef>
                <a:spcPts val="0"/>
              </a:spcBef>
              <a:spcAft>
                <a:spcPts val="1200"/>
              </a:spcAft>
              <a:buFont typeface="Arial" charset="0"/>
              <a:buAutoNum type="arabicPeriod"/>
            </a:pPr>
            <a:endParaRPr lang="pl-PL" sz="2000" baseline="0" dirty="0" smtClean="0">
              <a:solidFill>
                <a:schemeClr val="bg1"/>
              </a:solidFill>
            </a:endParaRPr>
          </a:p>
          <a:p>
            <a:pPr marL="457200" indent="-457200" eaLnBrk="0" hangingPunct="0">
              <a:spcBef>
                <a:spcPts val="0"/>
              </a:spcBef>
              <a:spcAft>
                <a:spcPts val="1200"/>
              </a:spcAft>
              <a:buFont typeface="Arial" charset="0"/>
              <a:buAutoNum type="arabicPeriod"/>
            </a:pPr>
            <a:r>
              <a:rPr lang="pl-PL" sz="2000" baseline="0" dirty="0" smtClean="0">
                <a:solidFill>
                  <a:schemeClr val="bg1"/>
                </a:solidFill>
              </a:rPr>
              <a:t>Straż </a:t>
            </a:r>
            <a:r>
              <a:rPr lang="pl-PL" sz="2000" baseline="0" dirty="0">
                <a:solidFill>
                  <a:schemeClr val="bg1"/>
                </a:solidFill>
              </a:rPr>
              <a:t>Graniczna </a:t>
            </a:r>
            <a:endParaRPr lang="pl-PL" sz="2000" baseline="0" dirty="0">
              <a:solidFill>
                <a:schemeClr val="bg1"/>
              </a:solidFill>
            </a:endParaRPr>
          </a:p>
          <a:p>
            <a:pPr marL="457200" indent="-457200" eaLnBrk="0" hangingPunct="0">
              <a:spcBef>
                <a:spcPts val="0"/>
              </a:spcBef>
              <a:spcAft>
                <a:spcPts val="1200"/>
              </a:spcAft>
              <a:buFont typeface="Arial" charset="0"/>
              <a:buAutoNum type="arabicPeriod"/>
            </a:pPr>
            <a:r>
              <a:rPr lang="pl-PL" sz="2000" baseline="0" dirty="0" smtClean="0">
                <a:solidFill>
                  <a:schemeClr val="bg1"/>
                </a:solidFill>
              </a:rPr>
              <a:t>Zasady wjazdu i pobytu cudzoziemców – tytuły pobytowe</a:t>
            </a:r>
          </a:p>
          <a:p>
            <a:pPr marL="457200" indent="-457200" eaLnBrk="0" hangingPunct="0">
              <a:spcBef>
                <a:spcPts val="0"/>
              </a:spcBef>
              <a:spcAft>
                <a:spcPts val="1200"/>
              </a:spcAft>
              <a:buFont typeface="Arial" charset="0"/>
              <a:buAutoNum type="arabicPeriod"/>
            </a:pPr>
            <a:r>
              <a:rPr lang="pl-PL" sz="2000" baseline="0" dirty="0" smtClean="0">
                <a:solidFill>
                  <a:schemeClr val="bg1"/>
                </a:solidFill>
              </a:rPr>
              <a:t>Formy ochrony cudzoziemców </a:t>
            </a:r>
          </a:p>
          <a:p>
            <a:pPr marL="457200" indent="-457200" eaLnBrk="0" hangingPunct="0">
              <a:spcBef>
                <a:spcPts val="0"/>
              </a:spcBef>
              <a:spcAft>
                <a:spcPts val="1200"/>
              </a:spcAft>
              <a:buFont typeface="Arial" charset="0"/>
              <a:buAutoNum type="arabicPeriod"/>
            </a:pPr>
            <a:r>
              <a:rPr lang="pl-PL" sz="2000" baseline="0" dirty="0" smtClean="0">
                <a:solidFill>
                  <a:schemeClr val="bg1"/>
                </a:solidFill>
              </a:rPr>
              <a:t>Udział tłumacza w postępowaniu administracyjnym</a:t>
            </a:r>
          </a:p>
        </p:txBody>
      </p:sp>
      <p:sp>
        <p:nvSpPr>
          <p:cNvPr id="15364" name="Tytuł 6"/>
          <p:cNvSpPr>
            <a:spLocks noGrp="1"/>
          </p:cNvSpPr>
          <p:nvPr>
            <p:ph type="title"/>
          </p:nvPr>
        </p:nvSpPr>
        <p:spPr>
          <a:xfrm>
            <a:off x="142844" y="6489720"/>
            <a:ext cx="8229600" cy="368280"/>
          </a:xfrm>
        </p:spPr>
        <p:txBody>
          <a:bodyPr/>
          <a:lstStyle/>
          <a:p>
            <a:r>
              <a:rPr lang="pl-PL" sz="1600" dirty="0" smtClean="0">
                <a:solidFill>
                  <a:srgbClr val="FFC000"/>
                </a:solidFill>
                <a:latin typeface="Arial" pitchFamily="34" charset="0"/>
                <a:cs typeface="Arial" pitchFamily="34" charset="0"/>
              </a:rPr>
              <a:t/>
            </a:r>
            <a:br>
              <a:rPr lang="pl-PL" sz="1600" dirty="0" smtClean="0">
                <a:solidFill>
                  <a:srgbClr val="FFC000"/>
                </a:solidFill>
                <a:latin typeface="Arial" pitchFamily="34" charset="0"/>
                <a:cs typeface="Arial" pitchFamily="34" charset="0"/>
              </a:rPr>
            </a:br>
            <a:endParaRPr lang="pl-PL" sz="1600" dirty="0" smtClean="0">
              <a:latin typeface="Arial" pitchFamily="34" charset="0"/>
              <a:cs typeface="Arial" pitchFamily="34" charset="0"/>
            </a:endParaRPr>
          </a:p>
        </p:txBody>
      </p:sp>
      <p:sp>
        <p:nvSpPr>
          <p:cNvPr id="8" name="pole tekstowe 10"/>
          <p:cNvSpPr txBox="1">
            <a:spLocks noChangeArrowheads="1"/>
          </p:cNvSpPr>
          <p:nvPr/>
        </p:nvSpPr>
        <p:spPr bwMode="auto">
          <a:xfrm>
            <a:off x="107950" y="5911861"/>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pic>
        <p:nvPicPr>
          <p:cNvPr id="10" name="Picture 2" descr="logo intranet"/>
          <p:cNvPicPr>
            <a:picLocks noChangeAspect="1" noChangeArrowheads="1"/>
          </p:cNvPicPr>
          <p:nvPr/>
        </p:nvPicPr>
        <p:blipFill>
          <a:blip r:embed="rId3" cstate="print"/>
          <a:srcRect/>
          <a:stretch>
            <a:fillRect/>
          </a:stretch>
        </p:blipFill>
        <p:spPr bwMode="auto">
          <a:xfrm>
            <a:off x="214282" y="5072074"/>
            <a:ext cx="680362" cy="857256"/>
          </a:xfrm>
          <a:prstGeom prst="rect">
            <a:avLst/>
          </a:prstGeom>
          <a:noFill/>
        </p:spPr>
      </p:pic>
    </p:spTree>
  </p:cSld>
  <p:clrMapOvr>
    <a:masterClrMapping/>
  </p:clrMapOvr>
  <p:transition>
    <p:newsflash/>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4000" r="-4000"/>
          </a:stretch>
        </a:blipFill>
        <a:effectLst/>
      </p:bgPr>
    </p:bg>
    <p:spTree>
      <p:nvGrpSpPr>
        <p:cNvPr id="1" name=""/>
        <p:cNvGrpSpPr/>
        <p:nvPr/>
      </p:nvGrpSpPr>
      <p:grpSpPr>
        <a:xfrm>
          <a:off x="0" y="0"/>
          <a:ext cx="0" cy="0"/>
          <a:chOff x="0" y="0"/>
          <a:chExt cx="0" cy="0"/>
        </a:xfrm>
      </p:grpSpPr>
      <p:sp>
        <p:nvSpPr>
          <p:cNvPr id="16386" name="Rectangle 3"/>
          <p:cNvSpPr>
            <a:spLocks noGrp="1"/>
          </p:cNvSpPr>
          <p:nvPr>
            <p:ph type="body" idx="1"/>
          </p:nvPr>
        </p:nvSpPr>
        <p:spPr>
          <a:xfrm>
            <a:off x="2214546" y="142852"/>
            <a:ext cx="6929486" cy="1000132"/>
          </a:xfrm>
        </p:spPr>
        <p:txBody>
          <a:bodyPr/>
          <a:lstStyle/>
          <a:p>
            <a:pPr marL="0" algn="ctr">
              <a:buNone/>
            </a:pPr>
            <a:r>
              <a:rPr lang="pl-PL" sz="2400" b="1" dirty="0" smtClean="0">
                <a:latin typeface="Arial" pitchFamily="34" charset="0"/>
                <a:cs typeface="Arial" pitchFamily="34" charset="0"/>
              </a:rPr>
              <a:t>Początek działań </a:t>
            </a:r>
            <a:r>
              <a:rPr lang="pl-PL" sz="2400" b="1" dirty="0" err="1" smtClean="0">
                <a:latin typeface="Arial" pitchFamily="34" charset="0"/>
                <a:cs typeface="Arial" pitchFamily="34" charset="0"/>
              </a:rPr>
              <a:t>powrotowych</a:t>
            </a:r>
            <a:r>
              <a:rPr lang="pl-PL" sz="2400" b="1" dirty="0" smtClean="0">
                <a:latin typeface="Arial" pitchFamily="34" charset="0"/>
                <a:cs typeface="Arial" pitchFamily="34" charset="0"/>
              </a:rPr>
              <a:t>: </a:t>
            </a:r>
          </a:p>
          <a:p>
            <a:pPr marL="0" algn="ctr">
              <a:buNone/>
            </a:pPr>
            <a:r>
              <a:rPr lang="pl-PL" sz="2400" b="1" dirty="0" smtClean="0">
                <a:latin typeface="Arial" pitchFamily="34" charset="0"/>
                <a:cs typeface="Arial" pitchFamily="34" charset="0"/>
              </a:rPr>
              <a:t>KONTROLA LEGALNOŚCI POBYTU</a:t>
            </a:r>
            <a:endParaRPr lang="pl-PL" sz="1900" dirty="0" smtClean="0">
              <a:latin typeface="Arial" pitchFamily="34" charset="0"/>
              <a:cs typeface="Arial" pitchFamily="34" charset="0"/>
            </a:endParaRPr>
          </a:p>
        </p:txBody>
      </p:sp>
      <p:sp>
        <p:nvSpPr>
          <p:cNvPr id="16389" name="pole tekstowe 10"/>
          <p:cNvSpPr txBox="1">
            <a:spLocks noChangeArrowheads="1"/>
          </p:cNvSpPr>
          <p:nvPr/>
        </p:nvSpPr>
        <p:spPr bwMode="auto">
          <a:xfrm>
            <a:off x="71406" y="5900758"/>
            <a:ext cx="2232025" cy="457200"/>
          </a:xfrm>
          <a:prstGeom prst="rect">
            <a:avLst/>
          </a:prstGeom>
          <a:noFill/>
          <a:ln w="9525">
            <a:noFill/>
            <a:miter lim="800000"/>
            <a:headEnd/>
            <a:tailEnd/>
          </a:ln>
        </p:spPr>
        <p:txBody>
          <a:bodyPr>
            <a:spAutoFit/>
          </a:bodyPr>
          <a:lstStyle/>
          <a:p>
            <a:r>
              <a:rPr lang="pl-PL" sz="1200" baseline="0" dirty="0" smtClean="0">
                <a:solidFill>
                  <a:srgbClr val="008000"/>
                </a:solidFill>
                <a:cs typeface="Arial" charset="0"/>
              </a:rPr>
              <a:t>Morski </a:t>
            </a:r>
            <a:r>
              <a:rPr lang="pl-PL" sz="1200" baseline="0" dirty="0">
                <a:solidFill>
                  <a:srgbClr val="008000"/>
                </a:solidFill>
                <a:cs typeface="Arial" charset="0"/>
              </a:rPr>
              <a:t>Oddział</a:t>
            </a:r>
          </a:p>
          <a:p>
            <a:r>
              <a:rPr lang="pl-PL" sz="1200" baseline="0" dirty="0">
                <a:solidFill>
                  <a:srgbClr val="008000"/>
                </a:solidFill>
                <a:cs typeface="Arial" charset="0"/>
              </a:rPr>
              <a:t>Straży Granicznej</a:t>
            </a:r>
          </a:p>
        </p:txBody>
      </p:sp>
      <p:sp>
        <p:nvSpPr>
          <p:cNvPr id="67585" name="Rectangle 1"/>
          <p:cNvSpPr>
            <a:spLocks noChangeArrowheads="1"/>
          </p:cNvSpPr>
          <p:nvPr/>
        </p:nvSpPr>
        <p:spPr bwMode="auto">
          <a:xfrm>
            <a:off x="2071638" y="1071546"/>
            <a:ext cx="7215270" cy="48628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pl-PL" sz="1550" baseline="0" dirty="0" smtClean="0">
                <a:latin typeface="Arial" pitchFamily="34" charset="0"/>
                <a:ea typeface="Times New Roman" pitchFamily="18" charset="0"/>
                <a:cs typeface="Times New Roman" pitchFamily="18" charset="0"/>
              </a:rPr>
              <a:t>Art. 289. </a:t>
            </a:r>
            <a:r>
              <a:rPr lang="pl-PL" sz="1550" baseline="0" dirty="0" smtClean="0">
                <a:solidFill>
                  <a:srgbClr val="C00000"/>
                </a:solidFill>
                <a:latin typeface="Arial" pitchFamily="34" charset="0"/>
                <a:ea typeface="Times New Roman" pitchFamily="18" charset="0"/>
                <a:cs typeface="Times New Roman" pitchFamily="18" charset="0"/>
              </a:rPr>
              <a:t>1.Kontrolę </a:t>
            </a:r>
            <a:r>
              <a:rPr lang="pl-PL" sz="1550" baseline="0" dirty="0" smtClean="0">
                <a:solidFill>
                  <a:srgbClr val="C00000"/>
                </a:solidFill>
                <a:latin typeface="Arial" pitchFamily="34" charset="0"/>
                <a:ea typeface="Times New Roman" pitchFamily="18" charset="0"/>
                <a:cs typeface="Times New Roman" pitchFamily="18" charset="0"/>
              </a:rPr>
              <a:t>legalności pobytu cudzoziemców </a:t>
            </a:r>
            <a:r>
              <a:rPr lang="pl-PL" sz="1550" baseline="0" dirty="0" smtClean="0">
                <a:latin typeface="Arial" pitchFamily="34" charset="0"/>
                <a:ea typeface="Times New Roman" pitchFamily="18" charset="0"/>
                <a:cs typeface="Times New Roman" pitchFamily="18" charset="0"/>
              </a:rPr>
              <a:t>na terytorium Rzeczypospolitej Polskiej prowadzą w celu ustalenia stanu faktycznego w zakresie przestrzegania przepisów dotyczących warunków wjazdu cudzoziemców na to terytorium i pobytu na nim </a:t>
            </a:r>
            <a:r>
              <a:rPr lang="pl-PL" sz="1550" baseline="0" dirty="0" smtClean="0">
                <a:solidFill>
                  <a:srgbClr val="C00000"/>
                </a:solidFill>
                <a:latin typeface="Arial" pitchFamily="34" charset="0"/>
                <a:ea typeface="Times New Roman" pitchFamily="18" charset="0"/>
                <a:cs typeface="Times New Roman" pitchFamily="18" charset="0"/>
              </a:rPr>
              <a:t>organy Straży Granicznej i Policji.  </a:t>
            </a:r>
            <a:endParaRPr lang="pl-PL" sz="1550" baseline="0" dirty="0" smtClean="0">
              <a:solidFill>
                <a:srgbClr val="C00000"/>
              </a:solidFill>
              <a:latin typeface="Arial" pitchFamily="34" charset="0"/>
              <a:ea typeface="Times New Roman" pitchFamily="18" charset="0"/>
              <a:cs typeface="Times New Roman" pitchFamily="18" charset="0"/>
            </a:endParaRPr>
          </a:p>
          <a:p>
            <a:pPr lvl="0"/>
            <a:r>
              <a:rPr lang="pl-PL" sz="1550" baseline="0" dirty="0" smtClean="0"/>
              <a:t>Art</a:t>
            </a:r>
            <a:r>
              <a:rPr lang="pl-PL" sz="1550" baseline="0" dirty="0" smtClean="0"/>
              <a:t>. 293. W trakcie kontroli funkcjonariusz lub pracownik mogą żądać okazania: </a:t>
            </a:r>
          </a:p>
          <a:p>
            <a:pPr lvl="0"/>
            <a:r>
              <a:rPr lang="pl-PL" sz="1550" baseline="0" dirty="0" smtClean="0"/>
              <a:t>1) dokumentu podróży i dokumentów uprawniających cudzoziemca do pobytu na terytorium Rzeczypospolitej Polskiej; </a:t>
            </a:r>
          </a:p>
          <a:p>
            <a:pPr lvl="0"/>
            <a:r>
              <a:rPr lang="pl-PL" sz="1550" baseline="0" dirty="0" smtClean="0"/>
              <a:t>2) środków finansowych przeznaczonych na pokrycie kosztów: </a:t>
            </a:r>
          </a:p>
          <a:p>
            <a:pPr marL="342900" lvl="0" indent="-342900">
              <a:buFont typeface="+mj-lt"/>
              <a:buAutoNum type="alphaLcParenR"/>
            </a:pPr>
            <a:r>
              <a:rPr lang="pl-PL" sz="1550" baseline="0" dirty="0" smtClean="0"/>
              <a:t>utrzymania </a:t>
            </a:r>
            <a:r>
              <a:rPr lang="pl-PL" sz="1550" baseline="0" dirty="0" smtClean="0"/>
              <a:t>cudzoziemca w trakcie jego pobytu na terytorium Rzeczypospolitej Polskiej, </a:t>
            </a:r>
          </a:p>
          <a:p>
            <a:pPr marL="342900" lvl="0" indent="-342900">
              <a:buFont typeface="+mj-lt"/>
              <a:buAutoNum type="alphaLcParenR"/>
            </a:pPr>
            <a:r>
              <a:rPr lang="pl-PL" sz="1550" baseline="0" dirty="0" smtClean="0"/>
              <a:t>podróży </a:t>
            </a:r>
            <a:r>
              <a:rPr lang="pl-PL" sz="1550" baseline="0" dirty="0" smtClean="0"/>
              <a:t>powrotnej cudzoziemca do państwa pochodzenia lub zamieszkania, </a:t>
            </a:r>
          </a:p>
          <a:p>
            <a:pPr marL="342900" lvl="0" indent="-342900">
              <a:buFont typeface="+mj-lt"/>
              <a:buAutoNum type="alphaLcParenR"/>
            </a:pPr>
            <a:r>
              <a:rPr lang="pl-PL" sz="1550" baseline="0" dirty="0" smtClean="0"/>
              <a:t>tranzytu </a:t>
            </a:r>
            <a:r>
              <a:rPr lang="pl-PL" sz="1550" baseline="0" dirty="0" smtClean="0"/>
              <a:t>cudzoziemca przez terytorium Rzeczypospolitej Polskiej do państwa trzeciego, które udzieli pozwolenia na wjazd; </a:t>
            </a:r>
          </a:p>
          <a:p>
            <a:pPr lvl="0"/>
            <a:r>
              <a:rPr lang="pl-PL" sz="1550" baseline="0" dirty="0" smtClean="0"/>
              <a:t>3) dokumentu potwierdzającego możliwość uzyskania środków, o których mowa w </a:t>
            </a:r>
            <a:r>
              <a:rPr lang="pl-PL" sz="1550" baseline="0" dirty="0" err="1" smtClean="0"/>
              <a:t>pkt</a:t>
            </a:r>
            <a:r>
              <a:rPr lang="pl-PL" sz="1550" baseline="0" dirty="0" smtClean="0"/>
              <a:t> 2, zgodnie z prawem; </a:t>
            </a:r>
          </a:p>
          <a:p>
            <a:pPr lvl="0"/>
            <a:r>
              <a:rPr lang="pl-PL" sz="1550" baseline="0" dirty="0" smtClean="0"/>
              <a:t>4) dokumentów uprawniających cudzoziemca do wykonywania pracy, prowadzenia działalności gospodarczej lub powierzenia wykonywania pracy; </a:t>
            </a:r>
          </a:p>
          <a:p>
            <a:pPr lvl="0"/>
            <a:r>
              <a:rPr lang="pl-PL" sz="1550" baseline="0" dirty="0" smtClean="0"/>
              <a:t>5) dokumentów potwierdzających cel i warunki pobytu cudzoziemca na terytorium Rzeczypospolitej Polskiej.</a:t>
            </a:r>
            <a:endParaRPr lang="pl-PL" sz="1550" baseline="0" dirty="0" smtClean="0"/>
          </a:p>
        </p:txBody>
      </p:sp>
      <p:pic>
        <p:nvPicPr>
          <p:cNvPr id="9"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strips dir="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6626" name="Rectangle 2"/>
          <p:cNvSpPr>
            <a:spLocks noGrp="1"/>
          </p:cNvSpPr>
          <p:nvPr>
            <p:ph type="title"/>
          </p:nvPr>
        </p:nvSpPr>
        <p:spPr>
          <a:xfrm>
            <a:off x="1571573" y="0"/>
            <a:ext cx="7572427" cy="714380"/>
          </a:xfrm>
        </p:spPr>
        <p:txBody>
          <a:bodyPr/>
          <a:lstStyle/>
          <a:p>
            <a:r>
              <a:rPr lang="pl-PL" sz="2800" b="1" dirty="0" smtClean="0">
                <a:solidFill>
                  <a:srgbClr val="008000"/>
                </a:solidFill>
                <a:latin typeface="Arial" charset="0"/>
              </a:rPr>
              <a:t>POBYT NIEZGODNY Z PRZEPISAMI</a:t>
            </a:r>
          </a:p>
        </p:txBody>
      </p:sp>
      <p:sp>
        <p:nvSpPr>
          <p:cNvPr id="9" name="Rectangle 11"/>
          <p:cNvSpPr>
            <a:spLocks/>
          </p:cNvSpPr>
          <p:nvPr/>
        </p:nvSpPr>
        <p:spPr bwMode="auto">
          <a:xfrm>
            <a:off x="1692275" y="928670"/>
            <a:ext cx="7451725" cy="5072098"/>
          </a:xfrm>
          <a:prstGeom prst="rect">
            <a:avLst/>
          </a:prstGeom>
          <a:noFill/>
          <a:ln w="9525">
            <a:noFill/>
            <a:miter lim="800000"/>
            <a:headEnd/>
            <a:tailEnd/>
          </a:ln>
        </p:spPr>
        <p:txBody>
          <a:bodyPr/>
          <a:lstStyle/>
          <a:p>
            <a:r>
              <a:rPr lang="pl-PL" baseline="0" dirty="0" smtClean="0"/>
              <a:t>Przyczyny wydania decyzji o zobowiązaniu do powrotu: </a:t>
            </a:r>
          </a:p>
          <a:p>
            <a:r>
              <a:rPr lang="pl-PL" sz="1600" baseline="0" dirty="0" smtClean="0"/>
              <a:t>1) przebywa lub przebywał na terytorium Rzeczypospolitej Polskiej bez ważnej wizy lub innego ważnego dokumentu uprawniającego go do wjazdu na to terytorium i pobytu na nim, jeżeli wiza lub inny dokument są lub były wymagane </a:t>
            </a:r>
            <a:r>
              <a:rPr lang="pl-PL" sz="1600" b="1" baseline="0" dirty="0" smtClean="0"/>
              <a:t>(nielegalny pobyt) </a:t>
            </a:r>
            <a:r>
              <a:rPr lang="pl-PL" sz="1600" baseline="0" dirty="0" smtClean="0"/>
              <a:t>lub</a:t>
            </a:r>
          </a:p>
          <a:p>
            <a:r>
              <a:rPr lang="pl-PL" sz="1600" baseline="0" dirty="0" smtClean="0"/>
              <a:t>2) nie opuścił terytorium Rzeczypospolitej Polskiej po wykorzystaniu dopuszczalnego okresu jego pobytu na terytorium wszystkich lub niektórych państw obszaru Schengen, do którego był uprawniony bez konieczności posiadania wizy, w każdym okresie 180 dni, chyba że umowy międzynarodowe stanowią inaczej, </a:t>
            </a:r>
            <a:r>
              <a:rPr lang="pl-PL" sz="1600" b="1" baseline="0" dirty="0" smtClean="0"/>
              <a:t>(tzw. przeterminowany pobyt) </a:t>
            </a:r>
            <a:r>
              <a:rPr lang="pl-PL" sz="1600" baseline="0" dirty="0" smtClean="0"/>
              <a:t>lub </a:t>
            </a:r>
          </a:p>
          <a:p>
            <a:r>
              <a:rPr lang="pl-PL" sz="1600" baseline="0" dirty="0" smtClean="0"/>
              <a:t>3) nie opuścił terytorium Rzeczypospolitej Polskiej po wykorzystaniu dopuszczalnego okresu jego pobytu wskazanego w wizie Schengen w każdym okresie 180 dni, lub po wykorzystaniu dopuszczalnego okresu pobytu na podstawie wizy krajowej, </a:t>
            </a:r>
            <a:r>
              <a:rPr lang="pl-PL" sz="1600" b="1" baseline="0" dirty="0" smtClean="0"/>
              <a:t>(tzw. przeterminowana wiza) </a:t>
            </a:r>
            <a:r>
              <a:rPr lang="pl-PL" sz="1600" baseline="0" dirty="0" smtClean="0"/>
              <a:t>lub </a:t>
            </a:r>
          </a:p>
          <a:p>
            <a:r>
              <a:rPr lang="pl-PL" sz="1600" baseline="0" dirty="0" smtClean="0"/>
              <a:t>4) wykonuje lub wykonywał </a:t>
            </a:r>
            <a:r>
              <a:rPr lang="pl-PL" sz="1600" b="1" baseline="0" dirty="0" smtClean="0"/>
              <a:t>pracę bez wymaganego zezwolenia </a:t>
            </a:r>
            <a:r>
              <a:rPr lang="pl-PL" sz="1600" baseline="0" dirty="0" smtClean="0"/>
              <a:t>na pracę lub zarejestrowanego w powiatowym urzędzie pracy oświadczenia pracodawcy o zamiarze powierzenia mu wykonywania pracy, lub został ukarany karą grzywny za nielegalne wykonywanie pracy, lub </a:t>
            </a:r>
          </a:p>
          <a:p>
            <a:r>
              <a:rPr lang="pl-PL" sz="1600" baseline="0" dirty="0" smtClean="0"/>
              <a:t>5) podjął działalność gospodarczą niezgodnie z przepisami obowiązującymi w tym zakresie na terytorium Rzeczypospolitej Polskiej, lub </a:t>
            </a:r>
          </a:p>
        </p:txBody>
      </p:sp>
      <p:sp>
        <p:nvSpPr>
          <p:cNvPr id="10" name="Text Box 8"/>
          <p:cNvSpPr txBox="1">
            <a:spLocks noChangeArrowheads="1"/>
          </p:cNvSpPr>
          <p:nvPr/>
        </p:nvSpPr>
        <p:spPr bwMode="auto">
          <a:xfrm>
            <a:off x="2143108" y="599998"/>
            <a:ext cx="6429420" cy="400110"/>
          </a:xfrm>
          <a:prstGeom prst="rect">
            <a:avLst/>
          </a:prstGeom>
          <a:noFill/>
          <a:ln w="9525" algn="ctr">
            <a:noFill/>
            <a:miter lim="800000"/>
            <a:headEnd/>
            <a:tailEnd/>
          </a:ln>
          <a:effectLst/>
        </p:spPr>
        <p:txBody>
          <a:bodyPr wrap="square">
            <a:spAutoFit/>
          </a:bodyPr>
          <a:lstStyle/>
          <a:p>
            <a:pPr marL="342900" indent="-342900" algn="ctr">
              <a:spcBef>
                <a:spcPct val="50000"/>
              </a:spcBef>
              <a:defRPr/>
            </a:pPr>
            <a:r>
              <a:rPr lang="pl-PL" sz="2000" b="1" baseline="0" dirty="0" smtClean="0">
                <a:solidFill>
                  <a:srgbClr val="008000"/>
                </a:solidFill>
              </a:rPr>
              <a:t>Art.302 ust.1 ustawy o cudzoziemcach</a:t>
            </a:r>
          </a:p>
        </p:txBody>
      </p:sp>
      <p:sp>
        <p:nvSpPr>
          <p:cNvPr id="13" name="pole tekstowe 10"/>
          <p:cNvSpPr txBox="1">
            <a:spLocks noChangeArrowheads="1"/>
          </p:cNvSpPr>
          <p:nvPr/>
        </p:nvSpPr>
        <p:spPr bwMode="auto">
          <a:xfrm>
            <a:off x="71407" y="5935729"/>
            <a:ext cx="2143140" cy="461920"/>
          </a:xfrm>
          <a:prstGeom prst="rect">
            <a:avLst/>
          </a:prstGeom>
          <a:noFill/>
          <a:ln w="9525">
            <a:noFill/>
            <a:miter lim="800000"/>
            <a:headEnd/>
            <a:tailEnd/>
          </a:ln>
        </p:spPr>
        <p:txBody>
          <a:bodyPr>
            <a:spAutoFit/>
          </a:bodyPr>
          <a:lstStyle/>
          <a:p>
            <a:r>
              <a:rPr lang="pl-PL" sz="1200" baseline="0" dirty="0" smtClean="0">
                <a:solidFill>
                  <a:srgbClr val="008000"/>
                </a:solidFill>
                <a:cs typeface="Arial" charset="0"/>
              </a:rPr>
              <a:t>Morski </a:t>
            </a:r>
            <a:r>
              <a:rPr lang="pl-PL" sz="1200" baseline="0" dirty="0">
                <a:solidFill>
                  <a:srgbClr val="008000"/>
                </a:solidFill>
                <a:cs typeface="Arial" charset="0"/>
              </a:rPr>
              <a:t>Oddział</a:t>
            </a:r>
          </a:p>
          <a:p>
            <a:r>
              <a:rPr lang="pl-PL" sz="1200" baseline="0" dirty="0">
                <a:solidFill>
                  <a:srgbClr val="008000"/>
                </a:solidFill>
                <a:cs typeface="Arial" charset="0"/>
              </a:rPr>
              <a:t>Straży Granicznej</a:t>
            </a:r>
          </a:p>
        </p:txBody>
      </p:sp>
      <p:pic>
        <p:nvPicPr>
          <p:cNvPr id="8"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lide(fromBottom)">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6626" name="Rectangle 2"/>
          <p:cNvSpPr>
            <a:spLocks noGrp="1"/>
          </p:cNvSpPr>
          <p:nvPr>
            <p:ph type="title"/>
          </p:nvPr>
        </p:nvSpPr>
        <p:spPr>
          <a:xfrm>
            <a:off x="1571573" y="0"/>
            <a:ext cx="7572427" cy="714380"/>
          </a:xfrm>
        </p:spPr>
        <p:txBody>
          <a:bodyPr/>
          <a:lstStyle/>
          <a:p>
            <a:r>
              <a:rPr lang="pl-PL" sz="2800" b="1" dirty="0" smtClean="0">
                <a:solidFill>
                  <a:srgbClr val="008000"/>
                </a:solidFill>
                <a:latin typeface="Arial" charset="0"/>
              </a:rPr>
              <a:t>POBYT NIEZGODNY Z PRZEPISAMI</a:t>
            </a:r>
          </a:p>
        </p:txBody>
      </p:sp>
      <p:sp>
        <p:nvSpPr>
          <p:cNvPr id="9" name="Rectangle 11"/>
          <p:cNvSpPr>
            <a:spLocks/>
          </p:cNvSpPr>
          <p:nvPr/>
        </p:nvSpPr>
        <p:spPr bwMode="auto">
          <a:xfrm>
            <a:off x="1571604" y="928670"/>
            <a:ext cx="7594633" cy="5072098"/>
          </a:xfrm>
          <a:prstGeom prst="rect">
            <a:avLst/>
          </a:prstGeom>
          <a:noFill/>
          <a:ln w="9525">
            <a:noFill/>
            <a:miter lim="800000"/>
            <a:headEnd/>
            <a:tailEnd/>
          </a:ln>
        </p:spPr>
        <p:txBody>
          <a:bodyPr/>
          <a:lstStyle/>
          <a:p>
            <a:r>
              <a:rPr lang="pl-PL" sz="1600" i="1" baseline="0" dirty="0" smtClean="0"/>
              <a:t>Przyczyny wydania decyzji o zobowiązaniu do powrotu: </a:t>
            </a:r>
          </a:p>
          <a:p>
            <a:r>
              <a:rPr lang="pl-PL" sz="1400" baseline="0" dirty="0" smtClean="0"/>
              <a:t>6) nie posiada środków finansowych niezbędnych do pokrycia kosztów pobytu na terytorium Rzeczypospolitej Polskiej, podróży powrotnej do państwa pochodzenia lub zamieszkania albo tranzytu przez terytorium Rzeczypospolitej Polskiej do państwa trzeciego, które udzieli pozwolenia na wjazd, i nie wskazał wiarygodnych źródeł uzyskania takich środków finansowych, lub </a:t>
            </a:r>
          </a:p>
          <a:p>
            <a:r>
              <a:rPr lang="pl-PL" sz="1600" baseline="0" dirty="0" smtClean="0"/>
              <a:t>7) </a:t>
            </a:r>
            <a:r>
              <a:rPr lang="pl-PL" sz="1600" b="1" baseline="0" dirty="0" smtClean="0"/>
              <a:t>obowiązuje wpis danych cudzoziemca do wykazu cudzoziemców, których pobyt na terytorium Rzeczypospolitej Polskiej jest niepożądany</a:t>
            </a:r>
            <a:r>
              <a:rPr lang="pl-PL" sz="1600" baseline="0" dirty="0" smtClean="0"/>
              <a:t>, lub </a:t>
            </a:r>
          </a:p>
          <a:p>
            <a:r>
              <a:rPr lang="pl-PL" sz="1600" baseline="0" dirty="0" smtClean="0"/>
              <a:t>8) </a:t>
            </a:r>
            <a:r>
              <a:rPr lang="pl-PL" sz="1600" b="1" baseline="0" dirty="0" smtClean="0"/>
              <a:t>dane cudzoziemca znajdują się w Systemie Informacyjnym Schengen do celów odmowy wjazdu</a:t>
            </a:r>
            <a:r>
              <a:rPr lang="pl-PL" sz="1600" baseline="0" dirty="0" smtClean="0"/>
              <a:t>, jeżeli cudzoziemiec przebywa na terytorium Rzeczypospolitej Polskiej w ramach ruchu bezwizowego lub na podstawie wizy Schengen, z wyłączeniem wizy upoważniającej tylko do wjazdu na terytorium Rzeczypospolitej Polskiej i pobytu na tym terytorium, lub </a:t>
            </a:r>
          </a:p>
          <a:p>
            <a:r>
              <a:rPr lang="pl-PL" sz="1400" baseline="0" dirty="0" smtClean="0"/>
              <a:t>9) wymagają tego względy obronności lub bezpieczeństwa państwa lub ochrony bezpieczeństwa i porządku publicznego lub interes Rzeczypospolitej Polskiej, lub </a:t>
            </a:r>
          </a:p>
          <a:p>
            <a:r>
              <a:rPr lang="pl-PL" sz="1600" baseline="0" dirty="0" smtClean="0"/>
              <a:t>10) </a:t>
            </a:r>
            <a:r>
              <a:rPr lang="pl-PL" sz="1600" b="1" baseline="0" dirty="0" smtClean="0"/>
              <a:t>przekroczył lub usiłował przekroczyć granicę wbrew przepisom prawa</a:t>
            </a:r>
            <a:r>
              <a:rPr lang="pl-PL" sz="1600" baseline="0" dirty="0" smtClean="0"/>
              <a:t>, lub </a:t>
            </a:r>
          </a:p>
          <a:p>
            <a:r>
              <a:rPr lang="pl-PL" sz="1400" baseline="0" dirty="0" smtClean="0"/>
              <a:t>11) został skazany prawomocnym wyrokiem w Rzeczypospolitej Polskiej na karę pozbawienia wolności podlegającą wykonaniu i istnieją podstawy do przeprowadzenia postępowania w sprawie przekazania go za granicę w celu wykonania orzeczonej wobec niego kary, lub </a:t>
            </a:r>
          </a:p>
        </p:txBody>
      </p:sp>
      <p:sp>
        <p:nvSpPr>
          <p:cNvPr id="10" name="Text Box 8"/>
          <p:cNvSpPr txBox="1">
            <a:spLocks noChangeArrowheads="1"/>
          </p:cNvSpPr>
          <p:nvPr/>
        </p:nvSpPr>
        <p:spPr bwMode="auto">
          <a:xfrm>
            <a:off x="2143108" y="599998"/>
            <a:ext cx="6429420" cy="400110"/>
          </a:xfrm>
          <a:prstGeom prst="rect">
            <a:avLst/>
          </a:prstGeom>
          <a:noFill/>
          <a:ln w="9525" algn="ctr">
            <a:noFill/>
            <a:miter lim="800000"/>
            <a:headEnd/>
            <a:tailEnd/>
          </a:ln>
          <a:effectLst/>
        </p:spPr>
        <p:txBody>
          <a:bodyPr wrap="square">
            <a:spAutoFit/>
          </a:bodyPr>
          <a:lstStyle/>
          <a:p>
            <a:pPr marL="342900" indent="-342900" algn="ctr">
              <a:spcBef>
                <a:spcPct val="50000"/>
              </a:spcBef>
              <a:defRPr/>
            </a:pPr>
            <a:r>
              <a:rPr lang="pl-PL" sz="2000" b="1" baseline="0" dirty="0" smtClean="0">
                <a:solidFill>
                  <a:srgbClr val="008000"/>
                </a:solidFill>
              </a:rPr>
              <a:t>Art.302 ust.1 ustawy o cudzoziemcach</a:t>
            </a:r>
          </a:p>
        </p:txBody>
      </p:sp>
      <p:sp>
        <p:nvSpPr>
          <p:cNvPr id="13" name="pole tekstowe 10"/>
          <p:cNvSpPr txBox="1">
            <a:spLocks noChangeArrowheads="1"/>
          </p:cNvSpPr>
          <p:nvPr/>
        </p:nvSpPr>
        <p:spPr bwMode="auto">
          <a:xfrm>
            <a:off x="71407" y="5935729"/>
            <a:ext cx="2143140" cy="461920"/>
          </a:xfrm>
          <a:prstGeom prst="rect">
            <a:avLst/>
          </a:prstGeom>
          <a:noFill/>
          <a:ln w="9525">
            <a:noFill/>
            <a:miter lim="800000"/>
            <a:headEnd/>
            <a:tailEnd/>
          </a:ln>
        </p:spPr>
        <p:txBody>
          <a:bodyPr>
            <a:spAutoFit/>
          </a:bodyPr>
          <a:lstStyle/>
          <a:p>
            <a:r>
              <a:rPr lang="pl-PL" sz="1200" baseline="0" dirty="0" smtClean="0">
                <a:solidFill>
                  <a:srgbClr val="008000"/>
                </a:solidFill>
                <a:cs typeface="Arial" charset="0"/>
              </a:rPr>
              <a:t>Morski </a:t>
            </a:r>
            <a:r>
              <a:rPr lang="pl-PL" sz="1200" baseline="0" dirty="0">
                <a:solidFill>
                  <a:srgbClr val="008000"/>
                </a:solidFill>
                <a:cs typeface="Arial" charset="0"/>
              </a:rPr>
              <a:t>Oddział</a:t>
            </a:r>
          </a:p>
          <a:p>
            <a:r>
              <a:rPr lang="pl-PL" sz="1200" baseline="0" dirty="0">
                <a:solidFill>
                  <a:srgbClr val="008000"/>
                </a:solidFill>
                <a:cs typeface="Arial" charset="0"/>
              </a:rPr>
              <a:t>Straży Granicznej</a:t>
            </a:r>
          </a:p>
        </p:txBody>
      </p:sp>
      <p:pic>
        <p:nvPicPr>
          <p:cNvPr id="8"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lide(fromBottom)">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6626" name="Rectangle 2"/>
          <p:cNvSpPr>
            <a:spLocks noGrp="1"/>
          </p:cNvSpPr>
          <p:nvPr>
            <p:ph type="title"/>
          </p:nvPr>
        </p:nvSpPr>
        <p:spPr>
          <a:xfrm>
            <a:off x="1571573" y="0"/>
            <a:ext cx="7572427" cy="714380"/>
          </a:xfrm>
        </p:spPr>
        <p:txBody>
          <a:bodyPr/>
          <a:lstStyle/>
          <a:p>
            <a:r>
              <a:rPr lang="pl-PL" sz="2800" b="1" dirty="0" smtClean="0">
                <a:solidFill>
                  <a:srgbClr val="008000"/>
                </a:solidFill>
                <a:latin typeface="Arial" charset="0"/>
              </a:rPr>
              <a:t>POBYT NIEZGODNY Z PRZEPISAMI</a:t>
            </a:r>
          </a:p>
        </p:txBody>
      </p:sp>
      <p:sp>
        <p:nvSpPr>
          <p:cNvPr id="9" name="Rectangle 11"/>
          <p:cNvSpPr>
            <a:spLocks/>
          </p:cNvSpPr>
          <p:nvPr/>
        </p:nvSpPr>
        <p:spPr bwMode="auto">
          <a:xfrm>
            <a:off x="1692275" y="928670"/>
            <a:ext cx="7451725" cy="5072098"/>
          </a:xfrm>
          <a:prstGeom prst="rect">
            <a:avLst/>
          </a:prstGeom>
          <a:noFill/>
          <a:ln w="9525">
            <a:noFill/>
            <a:miter lim="800000"/>
            <a:headEnd/>
            <a:tailEnd/>
          </a:ln>
        </p:spPr>
        <p:txBody>
          <a:bodyPr/>
          <a:lstStyle/>
          <a:p>
            <a:r>
              <a:rPr lang="pl-PL" sz="1600" i="1" baseline="0" dirty="0" smtClean="0"/>
              <a:t>Przyczyny wydania decyzji o zobowiązaniu do powrotu: </a:t>
            </a:r>
          </a:p>
          <a:p>
            <a:r>
              <a:rPr lang="pl-PL" sz="1600" baseline="0" dirty="0" smtClean="0"/>
              <a:t>12) </a:t>
            </a:r>
            <a:r>
              <a:rPr lang="pl-PL" sz="1600" b="1" baseline="0" dirty="0" smtClean="0"/>
              <a:t>przebywa poza strefą przygraniczną</a:t>
            </a:r>
            <a:r>
              <a:rPr lang="pl-PL" sz="1600" baseline="0" dirty="0" smtClean="0"/>
              <a:t>, w której zgodnie z zezwoleniem na przekraczanie granicy </a:t>
            </a:r>
            <a:r>
              <a:rPr lang="pl-PL" sz="1600" b="1" baseline="0" dirty="0" smtClean="0"/>
              <a:t>w ramach małego ruchu granicznego </a:t>
            </a:r>
            <a:r>
              <a:rPr lang="pl-PL" sz="1600" baseline="0" dirty="0" smtClean="0"/>
              <a:t>może przebywać, chyba że umowy międzynarodowe stanowią inaczej, lub </a:t>
            </a:r>
          </a:p>
          <a:p>
            <a:r>
              <a:rPr lang="pl-PL" sz="1600" baseline="0" dirty="0" smtClean="0"/>
              <a:t>13) przebywa na terytorium Rzeczypospolitej Polskiej po upływie okresu pobytu, do którego był uprawniony na podstawie zezwolenia na przekraczanie granicy w ramach małego ruchu granicznego, chyba że umowy międzynarodowe stanowią inaczej, lub </a:t>
            </a:r>
          </a:p>
          <a:p>
            <a:r>
              <a:rPr lang="pl-PL" sz="1600" baseline="0" dirty="0" smtClean="0"/>
              <a:t>14) dalszy pobyt cudzoziemca na terytorium Rzeczypospolitej Polskiej będzie stanowił zagrożenie dla zdrowia publicznego, co zostało potwierdzone badaniem lekarskim, lub dla stosunków międzynarodowych innego państwa członkowskiego Unii Europejskiej, lub </a:t>
            </a:r>
          </a:p>
          <a:p>
            <a:r>
              <a:rPr lang="pl-PL" sz="1600" baseline="0" dirty="0" smtClean="0"/>
              <a:t>15) </a:t>
            </a:r>
            <a:r>
              <a:rPr lang="pl-PL" sz="1600" b="1" baseline="0" dirty="0" smtClean="0"/>
              <a:t>cel i warunki pobytu cudzoziemca na terytorium Rzeczypospolitej Polskiej są niezgodne z deklarowanymi</a:t>
            </a:r>
            <a:r>
              <a:rPr lang="pl-PL" sz="1600" baseline="0" dirty="0" smtClean="0"/>
              <a:t>, chyba że przepisy prawa dopuszczają ich zmianę, lub </a:t>
            </a:r>
          </a:p>
          <a:p>
            <a:r>
              <a:rPr lang="pl-PL" sz="1600" baseline="0" dirty="0" smtClean="0"/>
              <a:t>16) została wydana decyzja o odmowie nadania statusu uchodźcy lub udzielenia ochrony uzupełniającej lub decyzja o umorzeniu postępowania w sprawie nadania statusu uchodźcy i nie opuścił on terytorium Rzeczypospolitej Polskiej w terminie i przypadku, o którym mowa w art. 299 ust. 6 </a:t>
            </a:r>
            <a:r>
              <a:rPr lang="pl-PL" sz="1600" baseline="0" dirty="0" err="1" smtClean="0"/>
              <a:t>pkt</a:t>
            </a:r>
            <a:r>
              <a:rPr lang="pl-PL" sz="1600" baseline="0" dirty="0" smtClean="0"/>
              <a:t> 2.</a:t>
            </a:r>
            <a:endParaRPr lang="pl-PL" sz="1600" baseline="0" dirty="0"/>
          </a:p>
        </p:txBody>
      </p:sp>
      <p:sp>
        <p:nvSpPr>
          <p:cNvPr id="10" name="Text Box 8"/>
          <p:cNvSpPr txBox="1">
            <a:spLocks noChangeArrowheads="1"/>
          </p:cNvSpPr>
          <p:nvPr/>
        </p:nvSpPr>
        <p:spPr bwMode="auto">
          <a:xfrm>
            <a:off x="2143108" y="599998"/>
            <a:ext cx="6429420" cy="400110"/>
          </a:xfrm>
          <a:prstGeom prst="rect">
            <a:avLst/>
          </a:prstGeom>
          <a:noFill/>
          <a:ln w="9525" algn="ctr">
            <a:noFill/>
            <a:miter lim="800000"/>
            <a:headEnd/>
            <a:tailEnd/>
          </a:ln>
          <a:effectLst/>
        </p:spPr>
        <p:txBody>
          <a:bodyPr wrap="square">
            <a:spAutoFit/>
          </a:bodyPr>
          <a:lstStyle/>
          <a:p>
            <a:pPr marL="342900" indent="-342900" algn="ctr">
              <a:spcBef>
                <a:spcPct val="50000"/>
              </a:spcBef>
              <a:defRPr/>
            </a:pPr>
            <a:r>
              <a:rPr lang="pl-PL" sz="2000" b="1" baseline="0" dirty="0" smtClean="0">
                <a:solidFill>
                  <a:srgbClr val="008000"/>
                </a:solidFill>
              </a:rPr>
              <a:t>Art.302 ust.1 ustawy o cudzoziemcach</a:t>
            </a:r>
          </a:p>
        </p:txBody>
      </p:sp>
      <p:sp>
        <p:nvSpPr>
          <p:cNvPr id="13" name="pole tekstowe 10"/>
          <p:cNvSpPr txBox="1">
            <a:spLocks noChangeArrowheads="1"/>
          </p:cNvSpPr>
          <p:nvPr/>
        </p:nvSpPr>
        <p:spPr bwMode="auto">
          <a:xfrm>
            <a:off x="71407" y="5935729"/>
            <a:ext cx="2143140" cy="461920"/>
          </a:xfrm>
          <a:prstGeom prst="rect">
            <a:avLst/>
          </a:prstGeom>
          <a:noFill/>
          <a:ln w="9525">
            <a:noFill/>
            <a:miter lim="800000"/>
            <a:headEnd/>
            <a:tailEnd/>
          </a:ln>
        </p:spPr>
        <p:txBody>
          <a:bodyPr>
            <a:spAutoFit/>
          </a:bodyPr>
          <a:lstStyle/>
          <a:p>
            <a:r>
              <a:rPr lang="pl-PL" sz="1200" baseline="0" dirty="0" smtClean="0">
                <a:solidFill>
                  <a:srgbClr val="008000"/>
                </a:solidFill>
                <a:cs typeface="Arial" charset="0"/>
              </a:rPr>
              <a:t>Morski </a:t>
            </a:r>
            <a:r>
              <a:rPr lang="pl-PL" sz="1200" baseline="0" dirty="0">
                <a:solidFill>
                  <a:srgbClr val="008000"/>
                </a:solidFill>
                <a:cs typeface="Arial" charset="0"/>
              </a:rPr>
              <a:t>Oddział</a:t>
            </a:r>
          </a:p>
          <a:p>
            <a:r>
              <a:rPr lang="pl-PL" sz="1200" baseline="0" dirty="0">
                <a:solidFill>
                  <a:srgbClr val="008000"/>
                </a:solidFill>
                <a:cs typeface="Arial" charset="0"/>
              </a:rPr>
              <a:t>Straży Granicznej</a:t>
            </a:r>
          </a:p>
        </p:txBody>
      </p:sp>
      <p:pic>
        <p:nvPicPr>
          <p:cNvPr id="8"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lide(fromBottom)">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6626" name="Rectangle 2"/>
          <p:cNvSpPr>
            <a:spLocks noGrp="1"/>
          </p:cNvSpPr>
          <p:nvPr>
            <p:ph type="title"/>
          </p:nvPr>
        </p:nvSpPr>
        <p:spPr>
          <a:xfrm>
            <a:off x="1071538" y="-24"/>
            <a:ext cx="8072462" cy="714380"/>
          </a:xfrm>
        </p:spPr>
        <p:txBody>
          <a:bodyPr/>
          <a:lstStyle/>
          <a:p>
            <a:r>
              <a:rPr lang="pl-PL" sz="2800" b="1" dirty="0" smtClean="0">
                <a:solidFill>
                  <a:srgbClr val="008000"/>
                </a:solidFill>
                <a:latin typeface="Arial" charset="0"/>
              </a:rPr>
              <a:t>POBYT NIEZGODNY Z PRZEPISAMI</a:t>
            </a:r>
          </a:p>
        </p:txBody>
      </p:sp>
      <p:sp>
        <p:nvSpPr>
          <p:cNvPr id="9" name="Rectangle 11"/>
          <p:cNvSpPr>
            <a:spLocks/>
          </p:cNvSpPr>
          <p:nvPr/>
        </p:nvSpPr>
        <p:spPr bwMode="auto">
          <a:xfrm>
            <a:off x="1692275" y="928670"/>
            <a:ext cx="7451725" cy="5000660"/>
          </a:xfrm>
          <a:prstGeom prst="rect">
            <a:avLst/>
          </a:prstGeom>
          <a:noFill/>
          <a:ln w="9525">
            <a:noFill/>
            <a:miter lim="800000"/>
            <a:headEnd/>
            <a:tailEnd/>
          </a:ln>
        </p:spPr>
        <p:txBody>
          <a:bodyPr/>
          <a:lstStyle/>
          <a:p>
            <a:pPr marL="216000" indent="-216000">
              <a:buFont typeface="Arial" pitchFamily="34" charset="0"/>
              <a:buChar char="•"/>
            </a:pPr>
            <a:r>
              <a:rPr lang="pl-PL" sz="2000" baseline="0" dirty="0" smtClean="0">
                <a:latin typeface="Arial" pitchFamily="34" charset="0"/>
                <a:cs typeface="Arial" pitchFamily="34" charset="0"/>
              </a:rPr>
              <a:t>Kontrola legalności pobytu (art. 298 ustawy o cudzoziemcach)</a:t>
            </a:r>
          </a:p>
          <a:p>
            <a:pPr marL="216000" indent="-216000">
              <a:buFont typeface="Arial" pitchFamily="34" charset="0"/>
              <a:buChar char="•"/>
            </a:pPr>
            <a:r>
              <a:rPr lang="pl-PL" sz="2000" baseline="0" dirty="0" smtClean="0">
                <a:latin typeface="Arial" pitchFamily="34" charset="0"/>
                <a:cs typeface="Arial" pitchFamily="34" charset="0"/>
              </a:rPr>
              <a:t>Pouczenie o obowiązku natychmiastowego udania się na terytorium innego państwa członkowskiego </a:t>
            </a:r>
            <a:r>
              <a:rPr lang="pl-PL" baseline="0" dirty="0" smtClean="0">
                <a:latin typeface="Arial" pitchFamily="34" charset="0"/>
                <a:cs typeface="Arial" pitchFamily="34" charset="0"/>
              </a:rPr>
              <a:t>(art. 314 ustawy o cudzoziemcach)</a:t>
            </a:r>
            <a:endParaRPr lang="pl-PL" sz="2000" baseline="0" dirty="0" smtClean="0">
              <a:latin typeface="Arial" pitchFamily="34" charset="0"/>
              <a:cs typeface="Arial" pitchFamily="34" charset="0"/>
            </a:endParaRPr>
          </a:p>
          <a:p>
            <a:pPr marL="216000" indent="-216000">
              <a:buFont typeface="Arial" pitchFamily="34" charset="0"/>
              <a:buChar char="•"/>
            </a:pPr>
            <a:r>
              <a:rPr lang="pl-PL" sz="2000" baseline="0" dirty="0" smtClean="0">
                <a:latin typeface="Arial" pitchFamily="34" charset="0"/>
                <a:cs typeface="Arial" pitchFamily="34" charset="0"/>
              </a:rPr>
              <a:t>Wszczęcie postępowania administracyjnego</a:t>
            </a:r>
          </a:p>
          <a:p>
            <a:pPr marL="216000" indent="-216000">
              <a:buFont typeface="Arial" pitchFamily="34" charset="0"/>
              <a:buChar char="•"/>
            </a:pPr>
            <a:r>
              <a:rPr lang="pl-PL" sz="2000" baseline="0" dirty="0" smtClean="0">
                <a:latin typeface="Arial" pitchFamily="34" charset="0"/>
                <a:cs typeface="Arial" pitchFamily="34" charset="0"/>
              </a:rPr>
              <a:t>Wydanie decyzji o unieważnieniu lub cofnięciu wizy </a:t>
            </a:r>
            <a:r>
              <a:rPr lang="pl-PL" baseline="0" dirty="0" smtClean="0">
                <a:latin typeface="Arial" pitchFamily="34" charset="0"/>
                <a:cs typeface="Arial" pitchFamily="34" charset="0"/>
              </a:rPr>
              <a:t>lub o unieważnieniu zezwolenia na przekraczanie granicy w ramach małego ruchu granicznego</a:t>
            </a:r>
            <a:endParaRPr lang="pl-PL" sz="2000" baseline="0" dirty="0" smtClean="0">
              <a:latin typeface="Arial" pitchFamily="34" charset="0"/>
              <a:cs typeface="Arial" pitchFamily="34" charset="0"/>
            </a:endParaRPr>
          </a:p>
          <a:p>
            <a:pPr marL="216000" indent="-216000">
              <a:buFont typeface="Arial" pitchFamily="34" charset="0"/>
              <a:buChar char="•"/>
            </a:pPr>
            <a:r>
              <a:rPr lang="pl-PL" sz="2000" baseline="0" dirty="0" smtClean="0">
                <a:latin typeface="Arial" pitchFamily="34" charset="0"/>
                <a:cs typeface="Arial" pitchFamily="34" charset="0"/>
              </a:rPr>
              <a:t>Zatrzymanie osoby (art. 394 ust. 1 ustawy o cudzoziemcach)</a:t>
            </a:r>
          </a:p>
          <a:p>
            <a:pPr marL="216000" indent="-216000">
              <a:buFont typeface="Arial" pitchFamily="34" charset="0"/>
              <a:buChar char="•"/>
            </a:pPr>
            <a:r>
              <a:rPr lang="pl-PL" sz="2000" baseline="0" dirty="0" smtClean="0">
                <a:latin typeface="Arial" pitchFamily="34" charset="0"/>
                <a:cs typeface="Arial" pitchFamily="34" charset="0"/>
              </a:rPr>
              <a:t>Daktyloskopowanie - EURODAC</a:t>
            </a:r>
          </a:p>
          <a:p>
            <a:pPr marL="216000" indent="-216000">
              <a:buFont typeface="Arial" pitchFamily="34" charset="0"/>
              <a:buChar char="•"/>
            </a:pPr>
            <a:r>
              <a:rPr lang="pl-PL" sz="2000" baseline="0" dirty="0" smtClean="0">
                <a:latin typeface="Arial" pitchFamily="34" charset="0"/>
                <a:cs typeface="Arial" pitchFamily="34" charset="0"/>
              </a:rPr>
              <a:t>Wydanie decyzji o zobowiązaniu cudzoziemca do powrotu</a:t>
            </a:r>
          </a:p>
          <a:p>
            <a:pPr marL="216000" indent="-216000">
              <a:buFont typeface="Arial" pitchFamily="34" charset="0"/>
              <a:buChar char="•"/>
            </a:pPr>
            <a:r>
              <a:rPr lang="pl-PL" sz="2000" baseline="0" dirty="0" smtClean="0">
                <a:latin typeface="Arial" pitchFamily="34" charset="0"/>
                <a:cs typeface="Arial" pitchFamily="34" charset="0"/>
              </a:rPr>
              <a:t>Wnioskowanie do właściwego sądu o umieszczenie cudzoziemca w strzeżonym ośrodku lub areszcie w celu wydalenia;</a:t>
            </a:r>
          </a:p>
        </p:txBody>
      </p:sp>
      <p:sp>
        <p:nvSpPr>
          <p:cNvPr id="10" name="Text Box 8"/>
          <p:cNvSpPr txBox="1">
            <a:spLocks noChangeArrowheads="1"/>
          </p:cNvSpPr>
          <p:nvPr/>
        </p:nvSpPr>
        <p:spPr bwMode="auto">
          <a:xfrm>
            <a:off x="1071538" y="571480"/>
            <a:ext cx="8072462" cy="400110"/>
          </a:xfrm>
          <a:prstGeom prst="rect">
            <a:avLst/>
          </a:prstGeom>
          <a:noFill/>
          <a:ln w="9525" algn="ctr">
            <a:noFill/>
            <a:miter lim="800000"/>
            <a:headEnd/>
            <a:tailEnd/>
          </a:ln>
          <a:effectLst/>
        </p:spPr>
        <p:txBody>
          <a:bodyPr wrap="square">
            <a:spAutoFit/>
          </a:bodyPr>
          <a:lstStyle/>
          <a:p>
            <a:pPr marL="342900" indent="-342900" algn="ctr">
              <a:spcBef>
                <a:spcPct val="50000"/>
              </a:spcBef>
              <a:defRPr/>
            </a:pPr>
            <a:r>
              <a:rPr lang="pl-PL" sz="1900" b="1" baseline="0" dirty="0" smtClean="0">
                <a:solidFill>
                  <a:srgbClr val="008000"/>
                </a:solidFill>
                <a:latin typeface="Arial Narrow" pitchFamily="34" charset="0"/>
              </a:rPr>
              <a:t>Czynności  wykonywane z cudzoziemcem wewnątrz kraju – </a:t>
            </a:r>
            <a:r>
              <a:rPr lang="pl-PL" sz="2000" b="1" baseline="0" dirty="0" smtClean="0">
                <a:solidFill>
                  <a:srgbClr val="008000"/>
                </a:solidFill>
                <a:latin typeface="Arial Narrow" pitchFamily="34" charset="0"/>
              </a:rPr>
              <a:t>działania </a:t>
            </a:r>
            <a:r>
              <a:rPr lang="pl-PL" sz="2000" b="1" baseline="0" dirty="0" err="1" smtClean="0">
                <a:solidFill>
                  <a:srgbClr val="008000"/>
                </a:solidFill>
                <a:latin typeface="Arial Narrow" pitchFamily="34" charset="0"/>
              </a:rPr>
              <a:t>powrotowe</a:t>
            </a:r>
            <a:endParaRPr lang="pl-PL" sz="1900" b="1" baseline="0" dirty="0" smtClean="0">
              <a:solidFill>
                <a:srgbClr val="008000"/>
              </a:solidFill>
              <a:latin typeface="Arial Narrow" pitchFamily="34" charset="0"/>
            </a:endParaRPr>
          </a:p>
        </p:txBody>
      </p:sp>
      <p:sp>
        <p:nvSpPr>
          <p:cNvPr id="13" name="pole tekstowe 10"/>
          <p:cNvSpPr txBox="1">
            <a:spLocks noChangeArrowheads="1"/>
          </p:cNvSpPr>
          <p:nvPr/>
        </p:nvSpPr>
        <p:spPr bwMode="auto">
          <a:xfrm>
            <a:off x="71407" y="5935729"/>
            <a:ext cx="2143140" cy="461920"/>
          </a:xfrm>
          <a:prstGeom prst="rect">
            <a:avLst/>
          </a:prstGeom>
          <a:noFill/>
          <a:ln w="9525">
            <a:noFill/>
            <a:miter lim="800000"/>
            <a:headEnd/>
            <a:tailEnd/>
          </a:ln>
        </p:spPr>
        <p:txBody>
          <a:bodyPr>
            <a:spAutoFit/>
          </a:bodyPr>
          <a:lstStyle/>
          <a:p>
            <a:r>
              <a:rPr lang="pl-PL" sz="1200" baseline="0" dirty="0" smtClean="0">
                <a:solidFill>
                  <a:srgbClr val="008000"/>
                </a:solidFill>
                <a:cs typeface="Arial" charset="0"/>
              </a:rPr>
              <a:t>Morski </a:t>
            </a:r>
            <a:r>
              <a:rPr lang="pl-PL" sz="1200" baseline="0" dirty="0">
                <a:solidFill>
                  <a:srgbClr val="008000"/>
                </a:solidFill>
                <a:cs typeface="Arial" charset="0"/>
              </a:rPr>
              <a:t>Oddział</a:t>
            </a:r>
          </a:p>
          <a:p>
            <a:r>
              <a:rPr lang="pl-PL" sz="1200" baseline="0" dirty="0">
                <a:solidFill>
                  <a:srgbClr val="008000"/>
                </a:solidFill>
                <a:cs typeface="Arial" charset="0"/>
              </a:rPr>
              <a:t>Straży Granicznej</a:t>
            </a:r>
          </a:p>
        </p:txBody>
      </p:sp>
      <p:pic>
        <p:nvPicPr>
          <p:cNvPr id="8" name="Picture 2" descr="logo intranet"/>
          <p:cNvPicPr>
            <a:picLocks noChangeAspect="1" noChangeArrowheads="1"/>
          </p:cNvPicPr>
          <p:nvPr/>
        </p:nvPicPr>
        <p:blipFill>
          <a:blip r:embed="rId4" cstate="print"/>
          <a:srcRect/>
          <a:stretch>
            <a:fillRect/>
          </a:stretch>
        </p:blipFill>
        <p:spPr bwMode="auto">
          <a:xfrm>
            <a:off x="142844" y="5072074"/>
            <a:ext cx="680362" cy="857256"/>
          </a:xfrm>
          <a:prstGeom prst="rect">
            <a:avLst/>
          </a:prstGeom>
          <a:noFill/>
        </p:spPr>
      </p:pic>
    </p:spTree>
    <p:custDataLst>
      <p:tags r:id="rId1"/>
    </p:custData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lide(fromBottom)">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6626" name="Rectangle 2"/>
          <p:cNvSpPr>
            <a:spLocks noGrp="1"/>
          </p:cNvSpPr>
          <p:nvPr>
            <p:ph type="title"/>
          </p:nvPr>
        </p:nvSpPr>
        <p:spPr>
          <a:xfrm>
            <a:off x="1071538" y="-24"/>
            <a:ext cx="8072462" cy="714380"/>
          </a:xfrm>
        </p:spPr>
        <p:txBody>
          <a:bodyPr/>
          <a:lstStyle/>
          <a:p>
            <a:r>
              <a:rPr lang="pl-PL" sz="2800" b="1" dirty="0" smtClean="0">
                <a:solidFill>
                  <a:srgbClr val="008000"/>
                </a:solidFill>
                <a:latin typeface="Arial" charset="0"/>
              </a:rPr>
              <a:t>POBYT NIEZGODNY Z PRZEPISAMI</a:t>
            </a:r>
          </a:p>
        </p:txBody>
      </p:sp>
      <p:sp>
        <p:nvSpPr>
          <p:cNvPr id="9" name="Rectangle 11"/>
          <p:cNvSpPr>
            <a:spLocks/>
          </p:cNvSpPr>
          <p:nvPr/>
        </p:nvSpPr>
        <p:spPr bwMode="auto">
          <a:xfrm>
            <a:off x="1692275" y="928670"/>
            <a:ext cx="7451725" cy="4786346"/>
          </a:xfrm>
          <a:prstGeom prst="rect">
            <a:avLst/>
          </a:prstGeom>
          <a:noFill/>
          <a:ln w="9525">
            <a:noFill/>
            <a:miter lim="800000"/>
            <a:headEnd/>
            <a:tailEnd/>
          </a:ln>
        </p:spPr>
        <p:txBody>
          <a:bodyPr/>
          <a:lstStyle/>
          <a:p>
            <a:pPr marL="216000" indent="-216000">
              <a:buFont typeface="Arial" pitchFamily="34" charset="0"/>
              <a:buChar char="•"/>
            </a:pPr>
            <a:r>
              <a:rPr lang="pl-PL" sz="2000" baseline="0" dirty="0" smtClean="0">
                <a:latin typeface="Arial" pitchFamily="34" charset="0"/>
                <a:cs typeface="Arial" pitchFamily="34" charset="0"/>
              </a:rPr>
              <a:t>Przekazanie osoby do innego państwa </a:t>
            </a:r>
            <a:r>
              <a:rPr lang="pl-PL" baseline="0" dirty="0" smtClean="0">
                <a:latin typeface="Arial" pitchFamily="34" charset="0"/>
                <a:cs typeface="Arial" pitchFamily="34" charset="0"/>
              </a:rPr>
              <a:t>(realizacja czynności wynikających z umów międzynarodowych o przyjmowaniu i przekazywaniu osób przebywających bez zezwolenia) </a:t>
            </a:r>
            <a:r>
              <a:rPr lang="pl-PL" b="1" baseline="0" dirty="0" smtClean="0">
                <a:latin typeface="Arial" pitchFamily="34" charset="0"/>
                <a:cs typeface="Arial" pitchFamily="34" charset="0"/>
              </a:rPr>
              <a:t>(READMISJA)</a:t>
            </a:r>
            <a:r>
              <a:rPr lang="pl-PL" baseline="0" dirty="0" smtClean="0">
                <a:latin typeface="Arial" pitchFamily="34" charset="0"/>
                <a:cs typeface="Arial" pitchFamily="34" charset="0"/>
              </a:rPr>
              <a:t>; </a:t>
            </a:r>
          </a:p>
          <a:p>
            <a:pPr marL="216000" indent="-216000">
              <a:buFont typeface="Arial" pitchFamily="34" charset="0"/>
              <a:buChar char="•"/>
            </a:pPr>
            <a:r>
              <a:rPr lang="pl-PL" sz="2000" baseline="0" dirty="0" smtClean="0">
                <a:latin typeface="Arial" pitchFamily="34" charset="0"/>
                <a:cs typeface="Arial" pitchFamily="34" charset="0"/>
              </a:rPr>
              <a:t>Identyfikacja - wystąpienie do urzędów konsularnych               o potwierdzenie tożsamości lub wydanie zastępczych dokumentów podróży dla cudzoziemców;</a:t>
            </a:r>
          </a:p>
          <a:p>
            <a:pPr marL="216000" indent="-216000">
              <a:buFont typeface="Arial" pitchFamily="34" charset="0"/>
              <a:buChar char="•"/>
            </a:pPr>
            <a:r>
              <a:rPr lang="pl-PL" sz="2000" baseline="0" dirty="0" smtClean="0">
                <a:latin typeface="Arial" pitchFamily="34" charset="0"/>
                <a:cs typeface="Arial" pitchFamily="34" charset="0"/>
              </a:rPr>
              <a:t>Doprowadzenie cudzoziemca do właściwego organu </a:t>
            </a:r>
            <a:r>
              <a:rPr lang="pl-PL" baseline="0" dirty="0" smtClean="0">
                <a:latin typeface="Arial" pitchFamily="34" charset="0"/>
                <a:cs typeface="Arial" pitchFamily="34" charset="0"/>
              </a:rPr>
              <a:t>(Straży Granicznej, sądu lub prokuratury, urzędów konsularnych i in.) </a:t>
            </a:r>
            <a:r>
              <a:rPr lang="pl-PL" sz="2000" baseline="0" dirty="0" smtClean="0">
                <a:latin typeface="Arial" pitchFamily="34" charset="0"/>
                <a:cs typeface="Arial" pitchFamily="34" charset="0"/>
              </a:rPr>
              <a:t>oraz do granicy państwa </a:t>
            </a:r>
            <a:r>
              <a:rPr lang="pl-PL" baseline="0" dirty="0" smtClean="0">
                <a:latin typeface="Arial" pitchFamily="34" charset="0"/>
                <a:cs typeface="Arial" pitchFamily="34" charset="0"/>
              </a:rPr>
              <a:t>albo do portu lotniczego lub morskiego państwa, do którego następuje wydalenie cudzoziemca;</a:t>
            </a:r>
          </a:p>
          <a:p>
            <a:pPr marL="216000" indent="-216000">
              <a:buFont typeface="Arial" pitchFamily="34" charset="0"/>
              <a:buChar char="•"/>
            </a:pPr>
            <a:r>
              <a:rPr lang="pl-PL" sz="2000" baseline="0" dirty="0" smtClean="0">
                <a:latin typeface="Arial" pitchFamily="34" charset="0"/>
                <a:cs typeface="Arial" pitchFamily="34" charset="0"/>
              </a:rPr>
              <a:t>Wnioskowanie do właściwego sądu o ukaranie osób odpowiedzialnych za naruszenie przepisów ustawy </a:t>
            </a:r>
            <a:r>
              <a:rPr lang="pl-PL" sz="1900" baseline="0" dirty="0" smtClean="0">
                <a:latin typeface="Arial" pitchFamily="34" charset="0"/>
                <a:cs typeface="Arial" pitchFamily="34" charset="0"/>
              </a:rPr>
              <a:t>z dnia     20 kwietnia 2004 r. o promocji zatrudnienia i instytucjach rynku pracy</a:t>
            </a:r>
          </a:p>
          <a:p>
            <a:pPr marL="216000" indent="-216000">
              <a:buFont typeface="Arial" pitchFamily="34" charset="0"/>
              <a:buChar char="•"/>
            </a:pPr>
            <a:r>
              <a:rPr lang="pl-PL" sz="2000" baseline="0" dirty="0" smtClean="0">
                <a:latin typeface="Arial" pitchFamily="34" charset="0"/>
                <a:cs typeface="Arial" pitchFamily="34" charset="0"/>
              </a:rPr>
              <a:t>Przyjęcie wniosku o nadanie statusu uchodźcy</a:t>
            </a:r>
          </a:p>
        </p:txBody>
      </p:sp>
      <p:sp>
        <p:nvSpPr>
          <p:cNvPr id="10" name="Text Box 8"/>
          <p:cNvSpPr txBox="1">
            <a:spLocks noChangeArrowheads="1"/>
          </p:cNvSpPr>
          <p:nvPr/>
        </p:nvSpPr>
        <p:spPr bwMode="auto">
          <a:xfrm>
            <a:off x="1071538" y="571480"/>
            <a:ext cx="8072462" cy="400110"/>
          </a:xfrm>
          <a:prstGeom prst="rect">
            <a:avLst/>
          </a:prstGeom>
          <a:noFill/>
          <a:ln w="9525" algn="ctr">
            <a:noFill/>
            <a:miter lim="800000"/>
            <a:headEnd/>
            <a:tailEnd/>
          </a:ln>
          <a:effectLst/>
        </p:spPr>
        <p:txBody>
          <a:bodyPr wrap="square">
            <a:spAutoFit/>
          </a:bodyPr>
          <a:lstStyle/>
          <a:p>
            <a:pPr marL="342900" indent="-342900" algn="ctr">
              <a:spcBef>
                <a:spcPct val="50000"/>
              </a:spcBef>
              <a:defRPr/>
            </a:pPr>
            <a:r>
              <a:rPr lang="pl-PL" sz="2000" b="1" baseline="0" dirty="0" smtClean="0">
                <a:solidFill>
                  <a:srgbClr val="008000"/>
                </a:solidFill>
                <a:latin typeface="Arial Narrow" pitchFamily="34" charset="0"/>
              </a:rPr>
              <a:t>Czynności</a:t>
            </a:r>
            <a:r>
              <a:rPr lang="pl-PL" sz="1900" b="1" baseline="0" dirty="0" smtClean="0">
                <a:solidFill>
                  <a:srgbClr val="008000"/>
                </a:solidFill>
                <a:latin typeface="Arial Narrow" pitchFamily="34" charset="0"/>
              </a:rPr>
              <a:t>  wykonywane z cudzoziemcem wewnątrz kraju – działania </a:t>
            </a:r>
            <a:r>
              <a:rPr lang="pl-PL" sz="1900" b="1" baseline="0" dirty="0" err="1" smtClean="0">
                <a:solidFill>
                  <a:srgbClr val="008000"/>
                </a:solidFill>
                <a:latin typeface="Arial Narrow" pitchFamily="34" charset="0"/>
              </a:rPr>
              <a:t>powrotowe</a:t>
            </a:r>
            <a:endParaRPr lang="pl-PL" sz="1900" b="1" baseline="0" dirty="0" smtClean="0">
              <a:solidFill>
                <a:srgbClr val="008000"/>
              </a:solidFill>
              <a:latin typeface="Arial Narrow" pitchFamily="34" charset="0"/>
            </a:endParaRPr>
          </a:p>
        </p:txBody>
      </p:sp>
      <p:sp>
        <p:nvSpPr>
          <p:cNvPr id="13" name="pole tekstowe 10"/>
          <p:cNvSpPr txBox="1">
            <a:spLocks noChangeArrowheads="1"/>
          </p:cNvSpPr>
          <p:nvPr/>
        </p:nvSpPr>
        <p:spPr bwMode="auto">
          <a:xfrm>
            <a:off x="71407" y="5935729"/>
            <a:ext cx="2143140" cy="461920"/>
          </a:xfrm>
          <a:prstGeom prst="rect">
            <a:avLst/>
          </a:prstGeom>
          <a:noFill/>
          <a:ln w="9525">
            <a:noFill/>
            <a:miter lim="800000"/>
            <a:headEnd/>
            <a:tailEnd/>
          </a:ln>
        </p:spPr>
        <p:txBody>
          <a:bodyPr>
            <a:spAutoFit/>
          </a:bodyPr>
          <a:lstStyle/>
          <a:p>
            <a:r>
              <a:rPr lang="pl-PL" sz="1200" baseline="0" dirty="0" smtClean="0">
                <a:solidFill>
                  <a:srgbClr val="008000"/>
                </a:solidFill>
                <a:cs typeface="Arial" charset="0"/>
              </a:rPr>
              <a:t>Morski </a:t>
            </a:r>
            <a:r>
              <a:rPr lang="pl-PL" sz="1200" baseline="0" dirty="0">
                <a:solidFill>
                  <a:srgbClr val="008000"/>
                </a:solidFill>
                <a:cs typeface="Arial" charset="0"/>
              </a:rPr>
              <a:t>Oddział</a:t>
            </a:r>
          </a:p>
          <a:p>
            <a:r>
              <a:rPr lang="pl-PL" sz="1200" baseline="0" dirty="0">
                <a:solidFill>
                  <a:srgbClr val="008000"/>
                </a:solidFill>
                <a:cs typeface="Arial" charset="0"/>
              </a:rPr>
              <a:t>Straży Granicznej</a:t>
            </a:r>
          </a:p>
        </p:txBody>
      </p:sp>
      <p:pic>
        <p:nvPicPr>
          <p:cNvPr id="8"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lide(fromBottom)">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17410" name="Rectangle 2"/>
          <p:cNvSpPr>
            <a:spLocks noGrp="1"/>
          </p:cNvSpPr>
          <p:nvPr>
            <p:ph type="title"/>
          </p:nvPr>
        </p:nvSpPr>
        <p:spPr>
          <a:xfrm>
            <a:off x="1000101" y="2428876"/>
            <a:ext cx="7929588" cy="1143000"/>
          </a:xfrm>
        </p:spPr>
        <p:txBody>
          <a:bodyPr/>
          <a:lstStyle/>
          <a:p>
            <a:r>
              <a:rPr lang="pl-PL" sz="4000" b="1" dirty="0" smtClean="0">
                <a:solidFill>
                  <a:schemeClr val="bg1"/>
                </a:solidFill>
                <a:latin typeface="Arial" charset="0"/>
              </a:rPr>
              <a:t>ZASADY WJAZDU I POBYTU CUDZOZIEMCÓW</a:t>
            </a:r>
          </a:p>
        </p:txBody>
      </p:sp>
      <p:sp>
        <p:nvSpPr>
          <p:cNvPr id="17413" name="pole tekstowe 10"/>
          <p:cNvSpPr txBox="1">
            <a:spLocks noChangeArrowheads="1"/>
          </p:cNvSpPr>
          <p:nvPr/>
        </p:nvSpPr>
        <p:spPr bwMode="auto">
          <a:xfrm>
            <a:off x="53959" y="5911861"/>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pic>
        <p:nvPicPr>
          <p:cNvPr id="6"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newsflash/>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7000" r="-7000"/>
          </a:stretch>
        </a:blipFill>
        <a:effectLst/>
      </p:bgPr>
    </p:bg>
    <p:spTree>
      <p:nvGrpSpPr>
        <p:cNvPr id="1" name=""/>
        <p:cNvGrpSpPr/>
        <p:nvPr/>
      </p:nvGrpSpPr>
      <p:grpSpPr>
        <a:xfrm>
          <a:off x="0" y="0"/>
          <a:ext cx="0" cy="0"/>
          <a:chOff x="0" y="0"/>
          <a:chExt cx="0" cy="0"/>
        </a:xfrm>
      </p:grpSpPr>
      <p:sp>
        <p:nvSpPr>
          <p:cNvPr id="17410" name="Rectangle 2"/>
          <p:cNvSpPr>
            <a:spLocks noGrp="1"/>
          </p:cNvSpPr>
          <p:nvPr>
            <p:ph type="title"/>
          </p:nvPr>
        </p:nvSpPr>
        <p:spPr>
          <a:xfrm>
            <a:off x="2195513" y="44450"/>
            <a:ext cx="6734175" cy="1143000"/>
          </a:xfrm>
        </p:spPr>
        <p:txBody>
          <a:bodyPr/>
          <a:lstStyle/>
          <a:p>
            <a:r>
              <a:rPr lang="pl-PL" sz="3200" b="1" dirty="0" smtClean="0">
                <a:latin typeface="Arial" charset="0"/>
              </a:rPr>
              <a:t>PRZEPISY REGULUJĄCE WJAZD I POBYT CUDZOZIEMCA</a:t>
            </a:r>
          </a:p>
        </p:txBody>
      </p:sp>
      <p:sp>
        <p:nvSpPr>
          <p:cNvPr id="17411" name="Rectangle 3"/>
          <p:cNvSpPr>
            <a:spLocks noGrp="1"/>
          </p:cNvSpPr>
          <p:nvPr>
            <p:ph type="body" idx="1"/>
          </p:nvPr>
        </p:nvSpPr>
        <p:spPr>
          <a:xfrm>
            <a:off x="2143108" y="1143000"/>
            <a:ext cx="6858048" cy="5143520"/>
          </a:xfrm>
        </p:spPr>
        <p:txBody>
          <a:bodyPr/>
          <a:lstStyle/>
          <a:p>
            <a:pPr>
              <a:lnSpc>
                <a:spcPct val="90000"/>
              </a:lnSpc>
            </a:pPr>
            <a:r>
              <a:rPr lang="pl-PL" sz="2000" b="1" dirty="0" smtClean="0">
                <a:latin typeface="Arial" charset="0"/>
              </a:rPr>
              <a:t>Ustawa </a:t>
            </a:r>
            <a:r>
              <a:rPr lang="pl-PL" sz="2000" dirty="0" smtClean="0">
                <a:latin typeface="Arial" charset="0"/>
              </a:rPr>
              <a:t>z dnia z dnia 12 grudnia 2013 r. </a:t>
            </a:r>
            <a:r>
              <a:rPr lang="pl-PL" sz="2000" b="1" dirty="0" smtClean="0">
                <a:latin typeface="Arial" charset="0"/>
              </a:rPr>
              <a:t>o cudzoziemcach </a:t>
            </a:r>
            <a:r>
              <a:rPr lang="pl-PL" sz="2000" dirty="0" smtClean="0">
                <a:latin typeface="Arial" charset="0"/>
              </a:rPr>
              <a:t>(Dz.U.2013.1650 z późn. zm.)</a:t>
            </a:r>
          </a:p>
          <a:p>
            <a:pPr>
              <a:lnSpc>
                <a:spcPct val="90000"/>
              </a:lnSpc>
            </a:pPr>
            <a:r>
              <a:rPr lang="pl-PL" sz="2000" b="1" dirty="0" smtClean="0">
                <a:latin typeface="Arial" charset="0"/>
              </a:rPr>
              <a:t>Ustawa </a:t>
            </a:r>
            <a:r>
              <a:rPr lang="pl-PL" sz="2000" dirty="0" smtClean="0">
                <a:latin typeface="Arial" charset="0"/>
              </a:rPr>
              <a:t>z dnia 14 lipca 2006r. </a:t>
            </a:r>
            <a:r>
              <a:rPr lang="pl-PL" sz="2000" b="1" dirty="0" smtClean="0">
                <a:latin typeface="Arial" charset="0"/>
              </a:rPr>
              <a:t>o wjeździe na terytorium RP, pobycie oraz wyjeździe z tego terytorium obywateli państw członkowskich Unii Europejskiej i członków ich rodzin </a:t>
            </a:r>
            <a:r>
              <a:rPr lang="pl-PL" sz="2000" dirty="0" smtClean="0">
                <a:latin typeface="Arial" charset="0"/>
              </a:rPr>
              <a:t>(Dz.U. Nr 144 poz.1043 z późn. zm.) </a:t>
            </a:r>
          </a:p>
          <a:p>
            <a:pPr>
              <a:lnSpc>
                <a:spcPct val="90000"/>
              </a:lnSpc>
            </a:pPr>
            <a:r>
              <a:rPr lang="pl-PL" sz="2000" dirty="0" smtClean="0">
                <a:latin typeface="Arial" charset="0"/>
              </a:rPr>
              <a:t>Rozporządzenie (WE) Nr 562/2006 Parlamentu Europejskiego i Rady z dnia 15 marca 2006r. ustanawiające wspólnotowy kodeks zasad regulujących przepływ osób przez granicę - </a:t>
            </a:r>
            <a:r>
              <a:rPr lang="pl-PL" sz="2000" b="1" dirty="0" smtClean="0">
                <a:latin typeface="Arial" charset="0"/>
              </a:rPr>
              <a:t>Kodeks Graniczny Schengen, KGS </a:t>
            </a:r>
            <a:r>
              <a:rPr lang="pl-PL" sz="2000" dirty="0" smtClean="0">
                <a:latin typeface="Arial" charset="0"/>
              </a:rPr>
              <a:t>(</a:t>
            </a:r>
            <a:r>
              <a:rPr lang="pl-PL" sz="2000" dirty="0" err="1" smtClean="0">
                <a:latin typeface="Arial" charset="0"/>
              </a:rPr>
              <a:t>Dz.Urz</a:t>
            </a:r>
            <a:r>
              <a:rPr lang="pl-PL" sz="2000" dirty="0" smtClean="0">
                <a:latin typeface="Arial" charset="0"/>
              </a:rPr>
              <a:t>. UE z 13 kwietnia 2006r. L105/I) </a:t>
            </a:r>
          </a:p>
          <a:p>
            <a:pPr>
              <a:lnSpc>
                <a:spcPct val="90000"/>
              </a:lnSpc>
            </a:pPr>
            <a:r>
              <a:rPr lang="pl-PL" sz="2000" b="1" dirty="0" smtClean="0">
                <a:latin typeface="Arial" charset="0"/>
              </a:rPr>
              <a:t>Konwencja wykonawcza do układu z Schengen (KWUS)</a:t>
            </a:r>
            <a:r>
              <a:rPr lang="pl-PL" sz="2000" dirty="0" smtClean="0">
                <a:latin typeface="Arial" charset="0"/>
              </a:rPr>
              <a:t> z 14 czerwca 1985r. w sprawie stopniowego znoszenia kontroli na wspólnych granicach </a:t>
            </a:r>
            <a:r>
              <a:rPr lang="pl-PL" sz="1800" dirty="0" smtClean="0">
                <a:latin typeface="Arial" charset="0"/>
              </a:rPr>
              <a:t>(Dz. Urz. UE L 00.239.19) </a:t>
            </a:r>
            <a:endParaRPr lang="pl-PL" sz="2000" dirty="0" smtClean="0">
              <a:latin typeface="Arial" charset="0"/>
            </a:endParaRPr>
          </a:p>
          <a:p>
            <a:pPr>
              <a:lnSpc>
                <a:spcPct val="90000"/>
              </a:lnSpc>
              <a:buClr>
                <a:schemeClr val="bg1"/>
              </a:buClr>
            </a:pPr>
            <a:endParaRPr lang="pl-PL" sz="2000" dirty="0" smtClean="0">
              <a:latin typeface="Arial" charset="0"/>
            </a:endParaRPr>
          </a:p>
          <a:p>
            <a:pPr>
              <a:lnSpc>
                <a:spcPct val="90000"/>
              </a:lnSpc>
              <a:buClr>
                <a:schemeClr val="bg1"/>
              </a:buClr>
            </a:pPr>
            <a:endParaRPr lang="pl-PL" sz="2000" dirty="0" smtClean="0">
              <a:latin typeface="Arial" charset="0"/>
            </a:endParaRPr>
          </a:p>
          <a:p>
            <a:pPr>
              <a:lnSpc>
                <a:spcPct val="90000"/>
              </a:lnSpc>
              <a:buFont typeface="Arial" charset="0"/>
              <a:buNone/>
            </a:pPr>
            <a:endParaRPr lang="pl-PL" sz="1800" dirty="0" smtClean="0">
              <a:latin typeface="Arial" charset="0"/>
            </a:endParaRPr>
          </a:p>
        </p:txBody>
      </p:sp>
      <p:sp>
        <p:nvSpPr>
          <p:cNvPr id="17413" name="pole tekstowe 10"/>
          <p:cNvSpPr txBox="1">
            <a:spLocks noChangeArrowheads="1"/>
          </p:cNvSpPr>
          <p:nvPr/>
        </p:nvSpPr>
        <p:spPr bwMode="auto">
          <a:xfrm>
            <a:off x="53959" y="5911861"/>
            <a:ext cx="2232025" cy="457200"/>
          </a:xfrm>
          <a:prstGeom prst="rect">
            <a:avLst/>
          </a:prstGeom>
          <a:noFill/>
          <a:ln w="9525">
            <a:noFill/>
            <a:miter lim="800000"/>
            <a:headEnd/>
            <a:tailEnd/>
          </a:ln>
        </p:spPr>
        <p:txBody>
          <a:bodyPr>
            <a:spAutoFit/>
          </a:bodyPr>
          <a:lstStyle/>
          <a:p>
            <a:r>
              <a:rPr lang="pl-PL" sz="1200" baseline="0" dirty="0" smtClean="0">
                <a:solidFill>
                  <a:srgbClr val="008000"/>
                </a:solidFill>
                <a:cs typeface="Arial" charset="0"/>
              </a:rPr>
              <a:t>Morski </a:t>
            </a:r>
            <a:r>
              <a:rPr lang="pl-PL" sz="1200" baseline="0" dirty="0">
                <a:solidFill>
                  <a:srgbClr val="008000"/>
                </a:solidFill>
                <a:cs typeface="Arial" charset="0"/>
              </a:rPr>
              <a:t>Oddział</a:t>
            </a:r>
          </a:p>
          <a:p>
            <a:r>
              <a:rPr lang="pl-PL" sz="1200" baseline="0" dirty="0">
                <a:solidFill>
                  <a:srgbClr val="008000"/>
                </a:solidFill>
                <a:cs typeface="Arial" charset="0"/>
              </a:rPr>
              <a:t>Straży Granicznej</a:t>
            </a:r>
          </a:p>
        </p:txBody>
      </p:sp>
      <p:pic>
        <p:nvPicPr>
          <p:cNvPr id="7"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cover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18434" name="Rectangle 2"/>
          <p:cNvSpPr>
            <a:spLocks noGrp="1"/>
          </p:cNvSpPr>
          <p:nvPr>
            <p:ph type="title"/>
          </p:nvPr>
        </p:nvSpPr>
        <p:spPr>
          <a:xfrm>
            <a:off x="2195513" y="44450"/>
            <a:ext cx="6734175" cy="1143000"/>
          </a:xfrm>
        </p:spPr>
        <p:txBody>
          <a:bodyPr/>
          <a:lstStyle/>
          <a:p>
            <a:r>
              <a:rPr lang="pl-PL" sz="3200" b="1" dirty="0" smtClean="0">
                <a:latin typeface="Arial" charset="0"/>
              </a:rPr>
              <a:t>PRZEPISY REGULUJĄCE WJAZD I POBYT CUDZOZIEMCA</a:t>
            </a:r>
          </a:p>
        </p:txBody>
      </p:sp>
      <p:sp>
        <p:nvSpPr>
          <p:cNvPr id="18435" name="Rectangle 3"/>
          <p:cNvSpPr>
            <a:spLocks noGrp="1"/>
          </p:cNvSpPr>
          <p:nvPr>
            <p:ph type="body" idx="1"/>
          </p:nvPr>
        </p:nvSpPr>
        <p:spPr>
          <a:xfrm>
            <a:off x="2078068" y="1298575"/>
            <a:ext cx="6851650" cy="4345003"/>
          </a:xfrm>
        </p:spPr>
        <p:txBody>
          <a:bodyPr/>
          <a:lstStyle/>
          <a:p>
            <a:pPr>
              <a:lnSpc>
                <a:spcPct val="90000"/>
              </a:lnSpc>
            </a:pPr>
            <a:r>
              <a:rPr lang="pl-PL" sz="2000" dirty="0" smtClean="0">
                <a:latin typeface="Arial" charset="0"/>
              </a:rPr>
              <a:t>Rozporządzenie Parlamentu Europejskiego i Rady (WE) nr 810/2009 z dnia 13 lipca 2009 r. ustanawiające Wspólnotowy Kodeks Wizowy (</a:t>
            </a:r>
            <a:r>
              <a:rPr lang="pl-PL" sz="2000" dirty="0" err="1" smtClean="0">
                <a:latin typeface="Arial" charset="0"/>
              </a:rPr>
              <a:t>Dz.Urz</a:t>
            </a:r>
            <a:r>
              <a:rPr lang="pl-PL" sz="2000" dirty="0" smtClean="0">
                <a:latin typeface="Arial" charset="0"/>
              </a:rPr>
              <a:t>. UE.L 2009 Nr 243, str. 1), zwany dalej „</a:t>
            </a:r>
            <a:r>
              <a:rPr lang="pl-PL" sz="2000" b="1" dirty="0" smtClean="0">
                <a:latin typeface="Arial" charset="0"/>
              </a:rPr>
              <a:t>kodeksem wizowym</a:t>
            </a:r>
            <a:r>
              <a:rPr lang="pl-PL" sz="2000" dirty="0" smtClean="0">
                <a:latin typeface="Arial" charset="0"/>
              </a:rPr>
              <a:t>” </a:t>
            </a:r>
          </a:p>
          <a:p>
            <a:pPr>
              <a:lnSpc>
                <a:spcPct val="90000"/>
              </a:lnSpc>
            </a:pPr>
            <a:r>
              <a:rPr lang="pl-PL" sz="2000" dirty="0" smtClean="0">
                <a:latin typeface="Arial" charset="0"/>
              </a:rPr>
              <a:t>Decyzja Komisji Europejskiej z dnia 19.3.2010 r. ustanawiająca podręcznik do rozpatrywania wniosków wizowych i zmieniania wydanych wiz, zwany dalej „</a:t>
            </a:r>
            <a:r>
              <a:rPr lang="pl-PL" sz="2000" b="1" dirty="0" smtClean="0">
                <a:latin typeface="Arial" charset="0"/>
              </a:rPr>
              <a:t>podręcznikiem wizowym</a:t>
            </a:r>
            <a:r>
              <a:rPr lang="pl-PL" sz="2000" dirty="0" smtClean="0">
                <a:latin typeface="Arial" charset="0"/>
              </a:rPr>
              <a:t>”</a:t>
            </a:r>
          </a:p>
          <a:p>
            <a:pPr>
              <a:lnSpc>
                <a:spcPct val="90000"/>
              </a:lnSpc>
            </a:pPr>
            <a:r>
              <a:rPr lang="pl-PL" sz="2000" b="1" dirty="0" smtClean="0">
                <a:latin typeface="Arial" charset="0"/>
              </a:rPr>
              <a:t>Rozporządzenie</a:t>
            </a:r>
            <a:r>
              <a:rPr lang="pl-PL" sz="2000" dirty="0" smtClean="0">
                <a:latin typeface="Arial" charset="0"/>
              </a:rPr>
              <a:t> Rady (WE) nr </a:t>
            </a:r>
            <a:r>
              <a:rPr lang="pl-PL" sz="2000" b="1" dirty="0" smtClean="0">
                <a:latin typeface="Arial" charset="0"/>
              </a:rPr>
              <a:t>539/2001</a:t>
            </a:r>
            <a:r>
              <a:rPr lang="pl-PL" sz="2000" dirty="0" smtClean="0">
                <a:latin typeface="Arial" charset="0"/>
              </a:rPr>
              <a:t> z dnia 15 marca 2001 r. wymieniające państwa trzecie, których obywatele muszą posiadać wizy podczas przekraczania granic zewnętrznych, oraz te, których obywatele są zwolnieni z tego wymogu </a:t>
            </a:r>
            <a:r>
              <a:rPr lang="pl-PL" sz="1800" dirty="0" smtClean="0">
                <a:latin typeface="Arial" charset="0"/>
              </a:rPr>
              <a:t>(</a:t>
            </a:r>
            <a:r>
              <a:rPr lang="pl-PL" sz="1800" dirty="0" err="1" smtClean="0">
                <a:latin typeface="Arial" charset="0"/>
              </a:rPr>
              <a:t>Dz.Urz</a:t>
            </a:r>
            <a:r>
              <a:rPr lang="pl-PL" sz="1800" dirty="0" smtClean="0">
                <a:latin typeface="Arial" charset="0"/>
              </a:rPr>
              <a:t>. WE L 81 z 21.03.2001, str. 1, z późn. zm.; </a:t>
            </a:r>
            <a:r>
              <a:rPr lang="pl-PL" sz="1800" dirty="0" err="1" smtClean="0">
                <a:latin typeface="Arial" charset="0"/>
              </a:rPr>
              <a:t>Dz.Urz</a:t>
            </a:r>
            <a:r>
              <a:rPr lang="pl-PL" sz="1800" dirty="0" smtClean="0">
                <a:latin typeface="Arial" charset="0"/>
              </a:rPr>
              <a:t>. UE Polskie wydanie specjalne, rozdz. 19, t. 4, str. 65, z późn. zm.)</a:t>
            </a:r>
            <a:endParaRPr lang="pl-PL" sz="2000" dirty="0" smtClean="0">
              <a:latin typeface="Arial" charset="0"/>
            </a:endParaRPr>
          </a:p>
          <a:p>
            <a:pPr>
              <a:lnSpc>
                <a:spcPct val="90000"/>
              </a:lnSpc>
              <a:buClr>
                <a:schemeClr val="bg1"/>
              </a:buClr>
            </a:pPr>
            <a:endParaRPr lang="pl-PL" sz="2000" dirty="0" smtClean="0">
              <a:latin typeface="Arial" charset="0"/>
            </a:endParaRPr>
          </a:p>
          <a:p>
            <a:pPr>
              <a:lnSpc>
                <a:spcPct val="90000"/>
              </a:lnSpc>
              <a:buClr>
                <a:schemeClr val="bg1"/>
              </a:buClr>
            </a:pPr>
            <a:endParaRPr lang="pl-PL" sz="2000" dirty="0" smtClean="0">
              <a:latin typeface="Arial" charset="0"/>
            </a:endParaRPr>
          </a:p>
          <a:p>
            <a:pPr>
              <a:lnSpc>
                <a:spcPct val="90000"/>
              </a:lnSpc>
              <a:buClr>
                <a:schemeClr val="bg1"/>
              </a:buClr>
            </a:pPr>
            <a:endParaRPr lang="pl-PL" sz="2000" dirty="0" smtClean="0">
              <a:latin typeface="Arial" charset="0"/>
            </a:endParaRPr>
          </a:p>
          <a:p>
            <a:pPr>
              <a:lnSpc>
                <a:spcPct val="90000"/>
              </a:lnSpc>
              <a:buFont typeface="Arial" charset="0"/>
              <a:buNone/>
            </a:pPr>
            <a:endParaRPr lang="pl-PL" sz="1800" dirty="0" smtClean="0">
              <a:latin typeface="Arial" charset="0"/>
            </a:endParaRPr>
          </a:p>
        </p:txBody>
      </p:sp>
      <p:sp>
        <p:nvSpPr>
          <p:cNvPr id="18437" name="pole tekstowe 10"/>
          <p:cNvSpPr txBox="1">
            <a:spLocks noChangeArrowheads="1"/>
          </p:cNvSpPr>
          <p:nvPr/>
        </p:nvSpPr>
        <p:spPr bwMode="auto">
          <a:xfrm>
            <a:off x="71406" y="5924550"/>
            <a:ext cx="2232025" cy="457200"/>
          </a:xfrm>
          <a:prstGeom prst="rect">
            <a:avLst/>
          </a:prstGeom>
          <a:noFill/>
          <a:ln w="9525">
            <a:noFill/>
            <a:miter lim="800000"/>
            <a:headEnd/>
            <a:tailEnd/>
          </a:ln>
        </p:spPr>
        <p:txBody>
          <a:bodyPr>
            <a:spAutoFit/>
          </a:bodyPr>
          <a:lstStyle/>
          <a:p>
            <a:r>
              <a:rPr lang="pl-PL" sz="1200" baseline="0" dirty="0" smtClean="0">
                <a:solidFill>
                  <a:srgbClr val="008000"/>
                </a:solidFill>
                <a:cs typeface="Arial" charset="0"/>
              </a:rPr>
              <a:t>Morski </a:t>
            </a:r>
            <a:r>
              <a:rPr lang="pl-PL" sz="1200" baseline="0" dirty="0">
                <a:solidFill>
                  <a:srgbClr val="008000"/>
                </a:solidFill>
                <a:cs typeface="Arial" charset="0"/>
              </a:rPr>
              <a:t>Oddział</a:t>
            </a:r>
          </a:p>
          <a:p>
            <a:r>
              <a:rPr lang="pl-PL" sz="1200" baseline="0" dirty="0">
                <a:solidFill>
                  <a:srgbClr val="008000"/>
                </a:solidFill>
                <a:cs typeface="Arial" charset="0"/>
              </a:rPr>
              <a:t>Straży Granicznej</a:t>
            </a:r>
          </a:p>
        </p:txBody>
      </p:sp>
      <p:pic>
        <p:nvPicPr>
          <p:cNvPr id="7"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cover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9458" name="Rectangle 2"/>
          <p:cNvSpPr>
            <a:spLocks noGrp="1"/>
          </p:cNvSpPr>
          <p:nvPr>
            <p:ph type="title"/>
          </p:nvPr>
        </p:nvSpPr>
        <p:spPr>
          <a:xfrm>
            <a:off x="2195545" y="285736"/>
            <a:ext cx="6948487" cy="1143000"/>
          </a:xfrm>
        </p:spPr>
        <p:txBody>
          <a:bodyPr/>
          <a:lstStyle/>
          <a:p>
            <a:r>
              <a:rPr lang="pl-PL" sz="3200" b="1" dirty="0" smtClean="0">
                <a:solidFill>
                  <a:srgbClr val="008000"/>
                </a:solidFill>
                <a:latin typeface="Arial" charset="0"/>
              </a:rPr>
              <a:t>WJAZD I POBYT CUDZOZIEMCÓW </a:t>
            </a:r>
            <a:br>
              <a:rPr lang="pl-PL" sz="3200" b="1" dirty="0" smtClean="0">
                <a:solidFill>
                  <a:srgbClr val="008000"/>
                </a:solidFill>
                <a:latin typeface="Arial" charset="0"/>
              </a:rPr>
            </a:br>
            <a:r>
              <a:rPr lang="pl-PL" sz="3200" b="1" dirty="0" smtClean="0">
                <a:solidFill>
                  <a:srgbClr val="008000"/>
                </a:solidFill>
                <a:latin typeface="Arial" charset="0"/>
              </a:rPr>
              <a:t>Z PAŃSTW TRZECICH</a:t>
            </a:r>
          </a:p>
        </p:txBody>
      </p:sp>
      <p:sp>
        <p:nvSpPr>
          <p:cNvPr id="19459" name="Rectangle 6"/>
          <p:cNvSpPr>
            <a:spLocks noGrp="1"/>
          </p:cNvSpPr>
          <p:nvPr>
            <p:ph type="body" idx="1"/>
          </p:nvPr>
        </p:nvSpPr>
        <p:spPr>
          <a:xfrm>
            <a:off x="2714625" y="2341563"/>
            <a:ext cx="5829300" cy="2373312"/>
          </a:xfrm>
          <a:noFill/>
        </p:spPr>
        <p:txBody>
          <a:bodyPr/>
          <a:lstStyle/>
          <a:p>
            <a:pPr marL="457200" indent="-457200">
              <a:spcBef>
                <a:spcPct val="0"/>
              </a:spcBef>
              <a:buFont typeface="Arial" charset="0"/>
              <a:buAutoNum type="arabicParenR"/>
            </a:pPr>
            <a:r>
              <a:rPr lang="pl-PL" sz="2000" dirty="0" smtClean="0">
                <a:latin typeface="Arial" charset="0"/>
              </a:rPr>
              <a:t>Cudzoziemcem jest każdy, kto nie posiada obywatelstwa polskiego </a:t>
            </a:r>
            <a:r>
              <a:rPr lang="pl-PL" sz="2000" i="1" dirty="0" smtClean="0">
                <a:solidFill>
                  <a:srgbClr val="008000"/>
                </a:solidFill>
                <a:latin typeface="Arial" charset="0"/>
              </a:rPr>
              <a:t>(art.3 </a:t>
            </a:r>
            <a:r>
              <a:rPr lang="pl-PL" sz="2000" i="1" dirty="0" err="1" smtClean="0">
                <a:solidFill>
                  <a:srgbClr val="008000"/>
                </a:solidFill>
                <a:latin typeface="Arial" charset="0"/>
              </a:rPr>
              <a:t>pkt</a:t>
            </a:r>
            <a:r>
              <a:rPr lang="pl-PL" sz="2000" i="1" dirty="0" smtClean="0">
                <a:solidFill>
                  <a:srgbClr val="008000"/>
                </a:solidFill>
                <a:latin typeface="Arial" charset="0"/>
              </a:rPr>
              <a:t> 2 ustawy o cudzoziemcach)</a:t>
            </a:r>
          </a:p>
          <a:p>
            <a:pPr marL="457200" indent="-457200">
              <a:spcBef>
                <a:spcPct val="0"/>
              </a:spcBef>
              <a:buFont typeface="Arial" charset="0"/>
              <a:buAutoNum type="arabicParenR"/>
            </a:pPr>
            <a:endParaRPr lang="pl-PL" sz="2000" i="1" dirty="0" smtClean="0">
              <a:latin typeface="Arial" charset="0"/>
            </a:endParaRPr>
          </a:p>
          <a:p>
            <a:pPr marL="457200" indent="-457200">
              <a:spcBef>
                <a:spcPct val="0"/>
              </a:spcBef>
              <a:buFont typeface="Arial" charset="0"/>
              <a:buAutoNum type="arabicParenR"/>
            </a:pPr>
            <a:r>
              <a:rPr lang="pl-PL" sz="2000" dirty="0" smtClean="0">
                <a:latin typeface="Arial" charset="0"/>
              </a:rPr>
              <a:t>„cudzoziemiec": oznacza każdą osobę, inną niż obywatel Państwa Członkowskiego Wspólnot Europejskich </a:t>
            </a:r>
            <a:r>
              <a:rPr lang="pl-PL" sz="2000" i="1" dirty="0" smtClean="0">
                <a:solidFill>
                  <a:srgbClr val="008000"/>
                </a:solidFill>
                <a:latin typeface="Arial" charset="0"/>
              </a:rPr>
              <a:t>(art. 1 KWUS)</a:t>
            </a:r>
            <a:endParaRPr lang="pl-PL" sz="2000" dirty="0" smtClean="0">
              <a:solidFill>
                <a:srgbClr val="008000"/>
              </a:solidFill>
              <a:latin typeface="Arial" charset="0"/>
            </a:endParaRPr>
          </a:p>
        </p:txBody>
      </p:sp>
      <p:sp>
        <p:nvSpPr>
          <p:cNvPr id="19462"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sp>
        <p:nvSpPr>
          <p:cNvPr id="19461" name="Rectangle 6"/>
          <p:cNvSpPr txBox="1">
            <a:spLocks/>
          </p:cNvSpPr>
          <p:nvPr/>
        </p:nvSpPr>
        <p:spPr bwMode="auto">
          <a:xfrm>
            <a:off x="1844675" y="1643063"/>
            <a:ext cx="1798638" cy="428625"/>
          </a:xfrm>
          <a:prstGeom prst="rect">
            <a:avLst/>
          </a:prstGeom>
          <a:noFill/>
          <a:ln w="9525">
            <a:noFill/>
            <a:miter lim="800000"/>
            <a:headEnd/>
            <a:tailEnd/>
          </a:ln>
        </p:spPr>
        <p:txBody>
          <a:bodyPr/>
          <a:lstStyle/>
          <a:p>
            <a:pPr marL="342900" indent="-342900" eaLnBrk="0" hangingPunct="0">
              <a:lnSpc>
                <a:spcPct val="80000"/>
              </a:lnSpc>
              <a:spcBef>
                <a:spcPct val="20000"/>
              </a:spcBef>
              <a:buFont typeface="Arial" charset="0"/>
              <a:buNone/>
            </a:pPr>
            <a:r>
              <a:rPr lang="pl-PL" sz="2000" baseline="0" dirty="0"/>
              <a:t>Definicja:</a:t>
            </a:r>
          </a:p>
        </p:txBody>
      </p:sp>
      <p:pic>
        <p:nvPicPr>
          <p:cNvPr id="8"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blinds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15363" name="Rectangle 3"/>
          <p:cNvSpPr txBox="1">
            <a:spLocks/>
          </p:cNvSpPr>
          <p:nvPr/>
        </p:nvSpPr>
        <p:spPr bwMode="auto">
          <a:xfrm>
            <a:off x="2143108" y="1142984"/>
            <a:ext cx="7000892" cy="3916363"/>
          </a:xfrm>
          <a:prstGeom prst="rect">
            <a:avLst/>
          </a:prstGeom>
          <a:noFill/>
          <a:ln w="9525">
            <a:noFill/>
            <a:miter lim="800000"/>
            <a:headEnd/>
            <a:tailEnd/>
          </a:ln>
        </p:spPr>
        <p:txBody>
          <a:bodyPr/>
          <a:lstStyle/>
          <a:p>
            <a:pPr eaLnBrk="0" hangingPunct="0">
              <a:spcBef>
                <a:spcPts val="0"/>
              </a:spcBef>
              <a:spcAft>
                <a:spcPts val="1200"/>
              </a:spcAft>
              <a:buFont typeface="Arial" charset="0"/>
              <a:buNone/>
            </a:pPr>
            <a:r>
              <a:rPr lang="pl-PL" sz="2400" b="1" baseline="0" dirty="0" smtClean="0">
                <a:solidFill>
                  <a:schemeClr val="bg1"/>
                </a:solidFill>
              </a:rPr>
              <a:t>Straż </a:t>
            </a:r>
            <a:r>
              <a:rPr lang="pl-PL" sz="2400" b="1" baseline="0" dirty="0">
                <a:solidFill>
                  <a:schemeClr val="bg1"/>
                </a:solidFill>
              </a:rPr>
              <a:t>Graniczna</a:t>
            </a:r>
            <a:r>
              <a:rPr lang="pl-PL" sz="2000" baseline="0" dirty="0">
                <a:solidFill>
                  <a:schemeClr val="bg1"/>
                </a:solidFill>
              </a:rPr>
              <a:t> – </a:t>
            </a:r>
            <a:r>
              <a:rPr lang="pl-PL" sz="2000" baseline="0" dirty="0" smtClean="0">
                <a:solidFill>
                  <a:schemeClr val="bg1"/>
                </a:solidFill>
              </a:rPr>
              <a:t>formacja </a:t>
            </a:r>
            <a:r>
              <a:rPr lang="pl-PL" sz="2000" baseline="0" dirty="0">
                <a:solidFill>
                  <a:schemeClr val="bg1"/>
                </a:solidFill>
              </a:rPr>
              <a:t>powołana do ochrony granic Rzeczypospolitej Polskiej – powstała 16 maja </a:t>
            </a:r>
            <a:r>
              <a:rPr lang="pl-PL" sz="2000" baseline="0" dirty="0" smtClean="0">
                <a:solidFill>
                  <a:schemeClr val="bg1"/>
                </a:solidFill>
              </a:rPr>
              <a:t>1991 r</a:t>
            </a:r>
            <a:r>
              <a:rPr lang="pl-PL" sz="2000" baseline="0" dirty="0">
                <a:solidFill>
                  <a:schemeClr val="bg1"/>
                </a:solidFill>
              </a:rPr>
              <a:t>., zastępując Wojska Ochrony Pogranicza. Powstanie nowej formacji </a:t>
            </a:r>
            <a:r>
              <a:rPr lang="pl-PL" sz="2000" baseline="0" dirty="0" smtClean="0">
                <a:solidFill>
                  <a:schemeClr val="bg1"/>
                </a:solidFill>
              </a:rPr>
              <a:t>było </a:t>
            </a:r>
            <a:r>
              <a:rPr lang="pl-PL" sz="2000" baseline="0" dirty="0">
                <a:solidFill>
                  <a:schemeClr val="bg1"/>
                </a:solidFill>
              </a:rPr>
              <a:t>wynikiem przemian, zachodzących w Polsce po 1989 r., które nie ominęły również systemu ochrony granic. </a:t>
            </a:r>
            <a:endParaRPr lang="pl-PL" sz="2000" baseline="0" dirty="0" smtClean="0">
              <a:solidFill>
                <a:schemeClr val="bg1"/>
              </a:solidFill>
            </a:endParaRPr>
          </a:p>
          <a:p>
            <a:pPr eaLnBrk="0" hangingPunct="0">
              <a:spcBef>
                <a:spcPts val="0"/>
              </a:spcBef>
              <a:spcAft>
                <a:spcPts val="1200"/>
              </a:spcAft>
              <a:buFont typeface="Arial" charset="0"/>
              <a:buNone/>
            </a:pPr>
            <a:r>
              <a:rPr lang="pl-PL" sz="2000" baseline="0" dirty="0" smtClean="0">
                <a:solidFill>
                  <a:schemeClr val="bg1"/>
                </a:solidFill>
              </a:rPr>
              <a:t>Od tego czasu następowała stale i konsekwentnie zmiana charakteru jej funkcjonowania - z formacji granicznej, skupiającej się na ochronie granicy państwowej i kontroli ruchu granicznego, </a:t>
            </a:r>
            <a:r>
              <a:rPr lang="pl-PL" sz="2000" baseline="0" dirty="0" smtClean="0">
                <a:solidFill>
                  <a:srgbClr val="FFC000"/>
                </a:solidFill>
              </a:rPr>
              <a:t>na formację graniczno-migracyjną           o charakterze policyjnym</a:t>
            </a:r>
            <a:r>
              <a:rPr lang="pl-PL" sz="2000" baseline="0" dirty="0" smtClean="0">
                <a:solidFill>
                  <a:schemeClr val="bg1"/>
                </a:solidFill>
              </a:rPr>
              <a:t>. </a:t>
            </a:r>
          </a:p>
          <a:p>
            <a:pPr eaLnBrk="0" hangingPunct="0">
              <a:spcBef>
                <a:spcPts val="0"/>
              </a:spcBef>
              <a:spcAft>
                <a:spcPts val="1200"/>
              </a:spcAft>
              <a:buFont typeface="Arial" charset="0"/>
              <a:buNone/>
            </a:pPr>
            <a:endParaRPr lang="pl-PL" sz="2000" baseline="0" dirty="0">
              <a:solidFill>
                <a:schemeClr val="bg1"/>
              </a:solidFill>
            </a:endParaRPr>
          </a:p>
        </p:txBody>
      </p:sp>
      <p:sp>
        <p:nvSpPr>
          <p:cNvPr id="15364" name="Tytuł 6"/>
          <p:cNvSpPr>
            <a:spLocks noGrp="1"/>
          </p:cNvSpPr>
          <p:nvPr>
            <p:ph type="title"/>
          </p:nvPr>
        </p:nvSpPr>
        <p:spPr>
          <a:xfrm>
            <a:off x="142844" y="6489720"/>
            <a:ext cx="8229600" cy="368280"/>
          </a:xfrm>
        </p:spPr>
        <p:txBody>
          <a:bodyPr/>
          <a:lstStyle/>
          <a:p>
            <a:r>
              <a:rPr lang="pl-PL" sz="1600" dirty="0" smtClean="0">
                <a:solidFill>
                  <a:srgbClr val="FFC000"/>
                </a:solidFill>
                <a:latin typeface="Arial" pitchFamily="34" charset="0"/>
                <a:cs typeface="Arial" pitchFamily="34" charset="0"/>
              </a:rPr>
              <a:t/>
            </a:r>
            <a:br>
              <a:rPr lang="pl-PL" sz="1600" dirty="0" smtClean="0">
                <a:solidFill>
                  <a:srgbClr val="FFC000"/>
                </a:solidFill>
                <a:latin typeface="Arial" pitchFamily="34" charset="0"/>
                <a:cs typeface="Arial" pitchFamily="34" charset="0"/>
              </a:rPr>
            </a:br>
            <a:endParaRPr lang="pl-PL" sz="1600" dirty="0" smtClean="0">
              <a:latin typeface="Arial" pitchFamily="34" charset="0"/>
              <a:cs typeface="Arial" pitchFamily="34" charset="0"/>
            </a:endParaRPr>
          </a:p>
        </p:txBody>
      </p:sp>
      <p:sp>
        <p:nvSpPr>
          <p:cNvPr id="8" name="pole tekstowe 10"/>
          <p:cNvSpPr txBox="1">
            <a:spLocks noChangeArrowheads="1"/>
          </p:cNvSpPr>
          <p:nvPr/>
        </p:nvSpPr>
        <p:spPr bwMode="auto">
          <a:xfrm>
            <a:off x="107950" y="5911861"/>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pic>
        <p:nvPicPr>
          <p:cNvPr id="10" name="Picture 2" descr="logo intranet"/>
          <p:cNvPicPr>
            <a:picLocks noChangeAspect="1" noChangeArrowheads="1"/>
          </p:cNvPicPr>
          <p:nvPr/>
        </p:nvPicPr>
        <p:blipFill>
          <a:blip r:embed="rId3" cstate="print"/>
          <a:srcRect/>
          <a:stretch>
            <a:fillRect/>
          </a:stretch>
        </p:blipFill>
        <p:spPr bwMode="auto">
          <a:xfrm>
            <a:off x="214282" y="5072074"/>
            <a:ext cx="680362" cy="857256"/>
          </a:xfrm>
          <a:prstGeom prst="rect">
            <a:avLst/>
          </a:prstGeom>
          <a:noFill/>
        </p:spPr>
      </p:pic>
    </p:spTree>
  </p:cSld>
  <p:clrMapOvr>
    <a:masterClrMapping/>
  </p:clrMapOvr>
  <p:transition>
    <p:newsflash/>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9458" name="Rectangle 2"/>
          <p:cNvSpPr>
            <a:spLocks noGrp="1"/>
          </p:cNvSpPr>
          <p:nvPr>
            <p:ph type="title"/>
          </p:nvPr>
        </p:nvSpPr>
        <p:spPr>
          <a:xfrm>
            <a:off x="2195545" y="285736"/>
            <a:ext cx="6948487" cy="1143000"/>
          </a:xfrm>
        </p:spPr>
        <p:txBody>
          <a:bodyPr/>
          <a:lstStyle/>
          <a:p>
            <a:r>
              <a:rPr lang="pl-PL" sz="3200" b="1" dirty="0" smtClean="0">
                <a:solidFill>
                  <a:srgbClr val="008000"/>
                </a:solidFill>
                <a:latin typeface="Arial" charset="0"/>
              </a:rPr>
              <a:t>WJAZD I POBYT CUDZOZIEMCÓW </a:t>
            </a:r>
            <a:br>
              <a:rPr lang="pl-PL" sz="3200" b="1" dirty="0" smtClean="0">
                <a:solidFill>
                  <a:srgbClr val="008000"/>
                </a:solidFill>
                <a:latin typeface="Arial" charset="0"/>
              </a:rPr>
            </a:br>
            <a:r>
              <a:rPr lang="pl-PL" sz="3200" b="1" dirty="0" smtClean="0">
                <a:solidFill>
                  <a:srgbClr val="008000"/>
                </a:solidFill>
                <a:latin typeface="Arial" charset="0"/>
              </a:rPr>
              <a:t>Z PAŃSTW TRZECICH</a:t>
            </a:r>
          </a:p>
        </p:txBody>
      </p:sp>
      <p:sp>
        <p:nvSpPr>
          <p:cNvPr id="19459" name="Rectangle 6"/>
          <p:cNvSpPr>
            <a:spLocks noGrp="1"/>
          </p:cNvSpPr>
          <p:nvPr>
            <p:ph type="body" idx="1"/>
          </p:nvPr>
        </p:nvSpPr>
        <p:spPr>
          <a:xfrm>
            <a:off x="2714625" y="2341563"/>
            <a:ext cx="5829300" cy="2373312"/>
          </a:xfrm>
          <a:noFill/>
        </p:spPr>
        <p:txBody>
          <a:bodyPr/>
          <a:lstStyle/>
          <a:p>
            <a:pPr marL="0" indent="0">
              <a:spcBef>
                <a:spcPct val="0"/>
              </a:spcBef>
              <a:buNone/>
            </a:pPr>
            <a:r>
              <a:rPr lang="pl-PL" sz="2400" dirty="0" smtClean="0">
                <a:solidFill>
                  <a:srgbClr val="008000"/>
                </a:solidFill>
                <a:latin typeface="Arial" charset="0"/>
              </a:rPr>
              <a:t>Najprostsze zezwolenie na wjazd i pobyt na terytorium państwa wydawane dla cudzoziemca to </a:t>
            </a:r>
            <a:r>
              <a:rPr lang="pl-PL" sz="2400" dirty="0" smtClean="0">
                <a:latin typeface="Arial" charset="0"/>
              </a:rPr>
              <a:t>WIZA</a:t>
            </a:r>
          </a:p>
        </p:txBody>
      </p:sp>
      <p:sp>
        <p:nvSpPr>
          <p:cNvPr id="19462"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pic>
        <p:nvPicPr>
          <p:cNvPr id="7"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blinds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p:cNvSpPr>
          <p:nvPr>
            <p:ph type="title"/>
          </p:nvPr>
        </p:nvSpPr>
        <p:spPr>
          <a:xfrm>
            <a:off x="2195513" y="142875"/>
            <a:ext cx="6019800" cy="1143000"/>
          </a:xfrm>
        </p:spPr>
        <p:txBody>
          <a:bodyPr/>
          <a:lstStyle/>
          <a:p>
            <a:r>
              <a:rPr lang="pl-PL" sz="3200" b="1" smtClean="0">
                <a:solidFill>
                  <a:srgbClr val="008000"/>
                </a:solidFill>
                <a:latin typeface="Arial" charset="0"/>
              </a:rPr>
              <a:t>CUDZOZIEMCY </a:t>
            </a:r>
            <a:br>
              <a:rPr lang="pl-PL" sz="3200" b="1" smtClean="0">
                <a:solidFill>
                  <a:srgbClr val="008000"/>
                </a:solidFill>
                <a:latin typeface="Arial" charset="0"/>
              </a:rPr>
            </a:br>
            <a:r>
              <a:rPr lang="pl-PL" sz="3200" b="1" smtClean="0">
                <a:solidFill>
                  <a:srgbClr val="008000"/>
                </a:solidFill>
                <a:latin typeface="Arial" charset="0"/>
              </a:rPr>
              <a:t>Z PAŃSTW TRZECICH</a:t>
            </a:r>
          </a:p>
        </p:txBody>
      </p:sp>
      <p:sp>
        <p:nvSpPr>
          <p:cNvPr id="20488"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sp>
        <p:nvSpPr>
          <p:cNvPr id="10" name="AutoShape 5"/>
          <p:cNvSpPr>
            <a:spLocks noChangeArrowheads="1"/>
          </p:cNvSpPr>
          <p:nvPr/>
        </p:nvSpPr>
        <p:spPr bwMode="auto">
          <a:xfrm>
            <a:off x="2286000" y="1495425"/>
            <a:ext cx="2500313" cy="576263"/>
          </a:xfrm>
          <a:prstGeom prst="foldedCorner">
            <a:avLst>
              <a:gd name="adj" fmla="val 12500"/>
            </a:avLst>
          </a:prstGeom>
          <a:solidFill>
            <a:srgbClr val="FDEACF"/>
          </a:solidFill>
          <a:ln w="38100">
            <a:solidFill>
              <a:srgbClr val="FF0000"/>
            </a:solidFill>
            <a:round/>
            <a:headEnd/>
            <a:tailEnd/>
          </a:ln>
          <a:effectLst/>
        </p:spPr>
        <p:txBody>
          <a:bodyPr wrap="none" anchor="ctr"/>
          <a:lstStyle/>
          <a:p>
            <a:pPr algn="ctr">
              <a:defRPr/>
            </a:pPr>
            <a:r>
              <a:rPr lang="pl-PL" sz="2000" b="1" baseline="0" dirty="0">
                <a:solidFill>
                  <a:srgbClr val="FF0000"/>
                </a:solidFill>
                <a:effectLst>
                  <a:outerShdw blurRad="38100" dist="38100" dir="2700000" algn="tl">
                    <a:srgbClr val="000000"/>
                  </a:outerShdw>
                </a:effectLst>
                <a:latin typeface="Arial" pitchFamily="34" charset="0"/>
                <a:cs typeface="Arial" pitchFamily="34" charset="0"/>
              </a:rPr>
              <a:t>WIZOWI</a:t>
            </a:r>
            <a:endParaRPr lang="de-DE" sz="2000" b="1" baseline="0" dirty="0">
              <a:solidFill>
                <a:srgbClr val="FF0000"/>
              </a:solidFill>
              <a:effectLst>
                <a:outerShdw blurRad="38100" dist="38100" dir="2700000" algn="tl">
                  <a:srgbClr val="000000"/>
                </a:outerShdw>
              </a:effectLst>
              <a:latin typeface="Arial" pitchFamily="34" charset="0"/>
              <a:cs typeface="Arial" pitchFamily="34" charset="0"/>
            </a:endParaRPr>
          </a:p>
        </p:txBody>
      </p:sp>
      <p:sp>
        <p:nvSpPr>
          <p:cNvPr id="11" name="AutoShape 6"/>
          <p:cNvSpPr>
            <a:spLocks noChangeArrowheads="1"/>
          </p:cNvSpPr>
          <p:nvPr/>
        </p:nvSpPr>
        <p:spPr bwMode="auto">
          <a:xfrm>
            <a:off x="5715000" y="1495425"/>
            <a:ext cx="2428875" cy="576263"/>
          </a:xfrm>
          <a:prstGeom prst="foldedCorner">
            <a:avLst>
              <a:gd name="adj" fmla="val 12500"/>
            </a:avLst>
          </a:prstGeom>
          <a:solidFill>
            <a:srgbClr val="FDEACF"/>
          </a:solidFill>
          <a:ln w="38100">
            <a:solidFill>
              <a:srgbClr val="33CC33"/>
            </a:solidFill>
            <a:round/>
            <a:headEnd/>
            <a:tailEnd/>
          </a:ln>
          <a:effectLst/>
        </p:spPr>
        <p:txBody>
          <a:bodyPr wrap="none" anchor="ctr"/>
          <a:lstStyle/>
          <a:p>
            <a:pPr algn="ctr">
              <a:defRPr/>
            </a:pPr>
            <a:r>
              <a:rPr lang="pl-PL" b="1" baseline="0" dirty="0">
                <a:solidFill>
                  <a:srgbClr val="008000"/>
                </a:solidFill>
                <a:effectLst>
                  <a:outerShdw blurRad="38100" dist="38100" dir="2700000" algn="tl">
                    <a:srgbClr val="000000"/>
                  </a:outerShdw>
                </a:effectLst>
                <a:latin typeface="Arial" pitchFamily="34" charset="0"/>
                <a:cs typeface="Arial" pitchFamily="34" charset="0"/>
              </a:rPr>
              <a:t>BEZWIZOWI</a:t>
            </a:r>
            <a:endParaRPr lang="de-DE" b="1" baseline="0" dirty="0">
              <a:solidFill>
                <a:srgbClr val="008000"/>
              </a:solidFill>
              <a:effectLst>
                <a:outerShdw blurRad="38100" dist="38100" dir="2700000" algn="tl">
                  <a:srgbClr val="000000"/>
                </a:outerShdw>
              </a:effectLst>
              <a:latin typeface="Arial" pitchFamily="34" charset="0"/>
              <a:cs typeface="Arial" pitchFamily="34" charset="0"/>
            </a:endParaRPr>
          </a:p>
        </p:txBody>
      </p:sp>
      <p:sp>
        <p:nvSpPr>
          <p:cNvPr id="12" name="AutoShape 3" descr="Drewno"/>
          <p:cNvSpPr>
            <a:spLocks noChangeArrowheads="1"/>
          </p:cNvSpPr>
          <p:nvPr/>
        </p:nvSpPr>
        <p:spPr bwMode="auto">
          <a:xfrm>
            <a:off x="2286000" y="2286000"/>
            <a:ext cx="6000750" cy="1143000"/>
          </a:xfrm>
          <a:prstGeom prst="upArrowCallout">
            <a:avLst>
              <a:gd name="adj1" fmla="val 139037"/>
              <a:gd name="adj2" fmla="val 158249"/>
              <a:gd name="adj3" fmla="val 37500"/>
              <a:gd name="adj4" fmla="val 46093"/>
            </a:avLst>
          </a:prstGeom>
          <a:solidFill>
            <a:srgbClr val="FFFF99"/>
          </a:solidFill>
          <a:ln w="44450">
            <a:solidFill>
              <a:srgbClr val="FFFF00"/>
            </a:solidFill>
            <a:miter lim="800000"/>
            <a:headEnd/>
            <a:tailEnd/>
          </a:ln>
        </p:spPr>
        <p:txBody>
          <a:bodyPr wrap="none" anchor="ctr"/>
          <a:lstStyle/>
          <a:p>
            <a:pPr algn="ctr">
              <a:defRPr/>
            </a:pPr>
            <a:r>
              <a:rPr lang="pl-PL" sz="1600" i="1" baseline="0" dirty="0">
                <a:solidFill>
                  <a:srgbClr val="FF0000"/>
                </a:solidFill>
                <a:effectLst>
                  <a:outerShdw blurRad="38100" dist="38100" dir="2700000" algn="tl">
                    <a:srgbClr val="000000"/>
                  </a:outerShdw>
                </a:effectLst>
                <a:latin typeface="Arial" pitchFamily="34" charset="0"/>
              </a:rPr>
              <a:t>Wszystkie osoby nie będące obywatelami UE</a:t>
            </a:r>
            <a:endParaRPr lang="de-DE" sz="1600" i="1" baseline="0" dirty="0">
              <a:solidFill>
                <a:srgbClr val="FF0000"/>
              </a:solidFill>
              <a:effectLst>
                <a:outerShdw blurRad="38100" dist="38100" dir="2700000" algn="tl">
                  <a:srgbClr val="000000"/>
                </a:outerShdw>
              </a:effectLst>
              <a:latin typeface="Arial" pitchFamily="34" charset="0"/>
            </a:endParaRPr>
          </a:p>
        </p:txBody>
      </p:sp>
      <p:sp>
        <p:nvSpPr>
          <p:cNvPr id="13" name="AutoShape 4"/>
          <p:cNvSpPr>
            <a:spLocks noChangeArrowheads="1"/>
          </p:cNvSpPr>
          <p:nvPr/>
        </p:nvSpPr>
        <p:spPr bwMode="auto">
          <a:xfrm>
            <a:off x="2857500" y="3714750"/>
            <a:ext cx="4740275" cy="2428875"/>
          </a:xfrm>
          <a:prstGeom prst="foldedCorner">
            <a:avLst>
              <a:gd name="adj" fmla="val 12500"/>
            </a:avLst>
          </a:prstGeom>
          <a:solidFill>
            <a:srgbClr val="FDEACF"/>
          </a:solidFill>
          <a:ln w="38100">
            <a:solidFill>
              <a:srgbClr val="FFFF00"/>
            </a:solidFill>
            <a:round/>
            <a:headEnd/>
            <a:tailEnd/>
          </a:ln>
          <a:effectLst/>
        </p:spPr>
        <p:txBody>
          <a:bodyPr wrap="none" anchor="ctr"/>
          <a:lstStyle/>
          <a:p>
            <a:pPr algn="ctr">
              <a:defRPr/>
            </a:pPr>
            <a:endParaRPr lang="pl-PL" sz="2000" b="1" dirty="0">
              <a:solidFill>
                <a:srgbClr val="FF0000"/>
              </a:solidFill>
              <a:effectLst>
                <a:outerShdw blurRad="38100" dist="38100" dir="2700000" algn="tl">
                  <a:srgbClr val="000000"/>
                </a:outerShdw>
              </a:effectLst>
              <a:latin typeface="Times New Roman" pitchFamily="18" charset="0"/>
            </a:endParaRPr>
          </a:p>
          <a:p>
            <a:pPr algn="ctr">
              <a:defRPr/>
            </a:pPr>
            <a:r>
              <a:rPr lang="pl-PL" baseline="0" dirty="0">
                <a:solidFill>
                  <a:srgbClr val="FF0000"/>
                </a:solidFill>
                <a:effectLst>
                  <a:outerShdw blurRad="38100" dist="38100" dir="2700000" algn="tl">
                    <a:srgbClr val="000000"/>
                  </a:outerShdw>
                </a:effectLst>
                <a:latin typeface="Arial" pitchFamily="34" charset="0"/>
              </a:rPr>
              <a:t>Wyjątki</a:t>
            </a:r>
            <a:r>
              <a:rPr lang="de-DE" baseline="0" dirty="0">
                <a:solidFill>
                  <a:srgbClr val="FF0000"/>
                </a:solidFill>
                <a:effectLst>
                  <a:outerShdw blurRad="38100" dist="38100" dir="2700000" algn="tl">
                    <a:srgbClr val="000000"/>
                  </a:outerShdw>
                </a:effectLst>
                <a:latin typeface="Arial" pitchFamily="34" charset="0"/>
              </a:rPr>
              <a:t> </a:t>
            </a:r>
            <a:r>
              <a:rPr lang="pl-PL" baseline="0" dirty="0">
                <a:solidFill>
                  <a:srgbClr val="FF0000"/>
                </a:solidFill>
                <a:effectLst>
                  <a:outerShdw blurRad="38100" dist="38100" dir="2700000" algn="tl">
                    <a:srgbClr val="000000"/>
                  </a:outerShdw>
                </a:effectLst>
                <a:latin typeface="Arial" pitchFamily="34" charset="0"/>
              </a:rPr>
              <a:t>w stosowaniu RO - WE 539/01</a:t>
            </a:r>
            <a:r>
              <a:rPr lang="de-DE" baseline="0" dirty="0">
                <a:solidFill>
                  <a:srgbClr val="FF0000"/>
                </a:solidFill>
                <a:effectLst>
                  <a:outerShdw blurRad="38100" dist="38100" dir="2700000" algn="tl">
                    <a:srgbClr val="000000"/>
                  </a:outerShdw>
                </a:effectLst>
                <a:latin typeface="Arial" pitchFamily="34" charset="0"/>
              </a:rPr>
              <a:t>:</a:t>
            </a:r>
            <a:endParaRPr lang="pl-PL" baseline="0" dirty="0">
              <a:solidFill>
                <a:srgbClr val="FF0000"/>
              </a:solidFill>
              <a:effectLst>
                <a:outerShdw blurRad="38100" dist="38100" dir="2700000" algn="tl">
                  <a:srgbClr val="000000"/>
                </a:outerShdw>
              </a:effectLst>
              <a:latin typeface="Arial" pitchFamily="34" charset="0"/>
            </a:endParaRPr>
          </a:p>
          <a:p>
            <a:pPr algn="ctr">
              <a:defRPr/>
            </a:pPr>
            <a:endParaRPr lang="pl-PL" baseline="0" dirty="0">
              <a:solidFill>
                <a:srgbClr val="FF0000"/>
              </a:solidFill>
              <a:effectLst>
                <a:outerShdw blurRad="38100" dist="38100" dir="2700000" algn="tl">
                  <a:srgbClr val="000000"/>
                </a:outerShdw>
              </a:effectLst>
              <a:latin typeface="Arial" pitchFamily="34" charset="0"/>
            </a:endParaRPr>
          </a:p>
          <a:p>
            <a:pPr algn="ctr">
              <a:defRPr/>
            </a:pPr>
            <a:r>
              <a:rPr lang="pl-PL" baseline="0" dirty="0">
                <a:solidFill>
                  <a:srgbClr val="FF0000"/>
                </a:solidFill>
                <a:effectLst>
                  <a:outerShdw blurRad="38100" dist="38100" dir="2700000" algn="tl">
                    <a:srgbClr val="000000"/>
                  </a:outerShdw>
                </a:effectLst>
                <a:latin typeface="Arial" pitchFamily="34" charset="0"/>
                <a:cs typeface="Times New Roman" pitchFamily="18" charset="0"/>
                <a:sym typeface="Wingdings" pitchFamily="2" charset="2"/>
              </a:rPr>
              <a:t>► </a:t>
            </a:r>
            <a:r>
              <a:rPr lang="pl-PL" baseline="0" dirty="0">
                <a:effectLst>
                  <a:outerShdw blurRad="38100" dist="38100" dir="2700000" algn="tl">
                    <a:srgbClr val="FFFFFF"/>
                  </a:outerShdw>
                </a:effectLst>
                <a:latin typeface="Arial" pitchFamily="34" charset="0"/>
                <a:sym typeface="Wingdings" pitchFamily="2" charset="2"/>
              </a:rPr>
              <a:t>Osoby korzystające z prawa do  </a:t>
            </a:r>
            <a:endParaRPr lang="de-DE" baseline="0" dirty="0">
              <a:effectLst>
                <a:outerShdw blurRad="38100" dist="38100" dir="2700000" algn="tl">
                  <a:srgbClr val="FFFFFF"/>
                </a:outerShdw>
              </a:effectLst>
              <a:latin typeface="Arial" pitchFamily="34" charset="0"/>
              <a:sym typeface="Wingdings" pitchFamily="2" charset="2"/>
            </a:endParaRPr>
          </a:p>
          <a:p>
            <a:pPr algn="ctr">
              <a:defRPr/>
            </a:pPr>
            <a:r>
              <a:rPr lang="pl-PL" baseline="0" dirty="0">
                <a:effectLst>
                  <a:outerShdw blurRad="38100" dist="38100" dir="2700000" algn="tl">
                    <a:srgbClr val="FFFFFF"/>
                  </a:outerShdw>
                </a:effectLst>
                <a:latin typeface="Arial" pitchFamily="34" charset="0"/>
              </a:rPr>
              <a:t>    swobodnego przemieszczania się </a:t>
            </a:r>
          </a:p>
          <a:p>
            <a:pPr algn="ctr">
              <a:defRPr/>
            </a:pPr>
            <a:r>
              <a:rPr lang="pl-PL" baseline="0" dirty="0">
                <a:effectLst>
                  <a:outerShdw blurRad="38100" dist="38100" dir="2700000" algn="tl">
                    <a:srgbClr val="FFFFFF"/>
                  </a:outerShdw>
                </a:effectLst>
                <a:latin typeface="Arial" pitchFamily="34" charset="0"/>
              </a:rPr>
              <a:t>    w myśl prawa UE </a:t>
            </a:r>
          </a:p>
          <a:p>
            <a:pPr algn="ctr">
              <a:defRPr/>
            </a:pPr>
            <a:endParaRPr lang="pl-PL" baseline="0" dirty="0">
              <a:effectLst>
                <a:outerShdw blurRad="38100" dist="38100" dir="2700000" algn="tl">
                  <a:srgbClr val="FFFFFF"/>
                </a:outerShdw>
              </a:effectLst>
              <a:latin typeface="Arial" pitchFamily="34" charset="0"/>
            </a:endParaRPr>
          </a:p>
          <a:p>
            <a:pPr algn="ctr">
              <a:defRPr/>
            </a:pPr>
            <a:r>
              <a:rPr lang="pl-PL" baseline="0" dirty="0">
                <a:solidFill>
                  <a:srgbClr val="FF0000"/>
                </a:solidFill>
                <a:effectLst>
                  <a:outerShdw blurRad="38100" dist="38100" dir="2700000" algn="tl">
                    <a:srgbClr val="000000"/>
                  </a:outerShdw>
                </a:effectLst>
                <a:latin typeface="Arial" pitchFamily="34" charset="0"/>
                <a:sym typeface="Wingdings" pitchFamily="2" charset="2"/>
              </a:rPr>
              <a:t>►</a:t>
            </a:r>
            <a:r>
              <a:rPr lang="pl-PL" baseline="0" dirty="0">
                <a:effectLst>
                  <a:outerShdw blurRad="38100" dist="38100" dir="2700000" algn="tl">
                    <a:srgbClr val="FFFFFF"/>
                  </a:outerShdw>
                </a:effectLst>
                <a:latin typeface="Arial" pitchFamily="34" charset="0"/>
                <a:sym typeface="Wingdings" pitchFamily="2" charset="2"/>
              </a:rPr>
              <a:t> </a:t>
            </a:r>
            <a:r>
              <a:rPr lang="pl-PL" baseline="0" dirty="0">
                <a:effectLst>
                  <a:outerShdw blurRad="38100" dist="38100" dir="2700000" algn="tl">
                    <a:srgbClr val="FFFFFF"/>
                  </a:outerShdw>
                </a:effectLst>
                <a:latin typeface="Arial" pitchFamily="34" charset="0"/>
              </a:rPr>
              <a:t>Posiadacze krajowych tytułów</a:t>
            </a:r>
          </a:p>
          <a:p>
            <a:pPr algn="ctr">
              <a:defRPr/>
            </a:pPr>
            <a:r>
              <a:rPr lang="pl-PL" baseline="0" dirty="0">
                <a:effectLst>
                  <a:outerShdw blurRad="38100" dist="38100" dir="2700000" algn="tl">
                    <a:srgbClr val="FFFFFF"/>
                  </a:outerShdw>
                </a:effectLst>
                <a:latin typeface="Arial" pitchFamily="34" charset="0"/>
              </a:rPr>
              <a:t>    pobytowych / wiz</a:t>
            </a:r>
            <a:endParaRPr lang="de-DE" baseline="0" dirty="0">
              <a:effectLst>
                <a:outerShdw blurRad="38100" dist="38100" dir="2700000" algn="tl">
                  <a:srgbClr val="FFFFFF"/>
                </a:outerShdw>
              </a:effectLst>
              <a:latin typeface="Arial" pitchFamily="34" charset="0"/>
            </a:endParaRPr>
          </a:p>
        </p:txBody>
      </p:sp>
      <p:pic>
        <p:nvPicPr>
          <p:cNvPr id="14"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5" presetClass="entr" presetSubtype="1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heckerboard(across)">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1506" name="Rectangle 2"/>
          <p:cNvSpPr>
            <a:spLocks noGrp="1"/>
          </p:cNvSpPr>
          <p:nvPr>
            <p:ph type="title"/>
          </p:nvPr>
        </p:nvSpPr>
        <p:spPr>
          <a:xfrm>
            <a:off x="1571625" y="214313"/>
            <a:ext cx="7286625" cy="1928812"/>
          </a:xfrm>
        </p:spPr>
        <p:txBody>
          <a:bodyPr/>
          <a:lstStyle/>
          <a:p>
            <a:r>
              <a:rPr lang="pl-PL" sz="3200" b="1" smtClean="0">
                <a:solidFill>
                  <a:srgbClr val="008000"/>
                </a:solidFill>
                <a:latin typeface="Arial" charset="0"/>
              </a:rPr>
              <a:t>OBOWIĄZEK POSIADANIA WIZY </a:t>
            </a:r>
            <a:r>
              <a:rPr lang="pl-PL" sz="2800" b="1" smtClean="0">
                <a:solidFill>
                  <a:srgbClr val="008000"/>
                </a:solidFill>
                <a:latin typeface="Arial" charset="0"/>
              </a:rPr>
              <a:t>PRZEZ OBYWATELI PAŃSTW TRZECICH</a:t>
            </a:r>
            <a:endParaRPr lang="pl-PL" sz="3200" b="1" smtClean="0">
              <a:solidFill>
                <a:srgbClr val="008000"/>
              </a:solidFill>
              <a:latin typeface="Arial" charset="0"/>
            </a:endParaRPr>
          </a:p>
        </p:txBody>
      </p:sp>
      <p:sp>
        <p:nvSpPr>
          <p:cNvPr id="21510"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sp>
        <p:nvSpPr>
          <p:cNvPr id="14" name="Prostokąt 13"/>
          <p:cNvSpPr/>
          <p:nvPr/>
        </p:nvSpPr>
        <p:spPr>
          <a:xfrm>
            <a:off x="2714625" y="2143125"/>
            <a:ext cx="5500688" cy="2185988"/>
          </a:xfrm>
          <a:prstGeom prst="rect">
            <a:avLst/>
          </a:prstGeom>
        </p:spPr>
        <p:txBody>
          <a:bodyPr>
            <a:spAutoFit/>
          </a:bodyPr>
          <a:lstStyle/>
          <a:p>
            <a:pPr algn="ctr">
              <a:spcBef>
                <a:spcPts val="600"/>
              </a:spcBef>
              <a:defRPr/>
            </a:pPr>
            <a:r>
              <a:rPr lang="pl-PL" b="1" baseline="0" dirty="0">
                <a:solidFill>
                  <a:srgbClr val="008000"/>
                </a:solidFill>
                <a:effectLst>
                  <a:outerShdw blurRad="38100" dist="38100" dir="2700000" algn="tl">
                    <a:srgbClr val="FFFFFF"/>
                  </a:outerShdw>
                </a:effectLst>
                <a:latin typeface="Arial" pitchFamily="34" charset="0"/>
              </a:rPr>
              <a:t>Art. 1 ust. 1 </a:t>
            </a:r>
          </a:p>
          <a:p>
            <a:pPr algn="ctr">
              <a:spcBef>
                <a:spcPts val="600"/>
              </a:spcBef>
              <a:defRPr/>
            </a:pPr>
            <a:r>
              <a:rPr lang="pl-PL" b="1" baseline="0" dirty="0">
                <a:solidFill>
                  <a:srgbClr val="008000"/>
                </a:solidFill>
                <a:effectLst>
                  <a:outerShdw blurRad="38100" dist="38100" dir="2700000" algn="tl">
                    <a:srgbClr val="FFFFFF"/>
                  </a:outerShdw>
                </a:effectLst>
                <a:latin typeface="Arial" pitchFamily="34" charset="0"/>
              </a:rPr>
              <a:t>Rozporządzenia Wizowego UE nr 539/2001:</a:t>
            </a:r>
          </a:p>
          <a:p>
            <a:pPr algn="ctr">
              <a:spcBef>
                <a:spcPts val="1200"/>
              </a:spcBef>
              <a:defRPr/>
            </a:pPr>
            <a:r>
              <a:rPr lang="pl-PL" sz="2000" baseline="0" dirty="0"/>
              <a:t>przy przekraczaniu granic zewnętrznych Państw Członkowskich obowiązkiem wizowym objęci są obywatele państw trzecich figurujących na liście w załączniku I </a:t>
            </a:r>
          </a:p>
        </p:txBody>
      </p:sp>
      <p:pic>
        <p:nvPicPr>
          <p:cNvPr id="7" name="Picture 13" descr="ico_prawo1"/>
          <p:cNvPicPr>
            <a:picLocks noChangeAspect="1" noChangeArrowheads="1"/>
          </p:cNvPicPr>
          <p:nvPr/>
        </p:nvPicPr>
        <p:blipFill>
          <a:blip r:embed="rId3"/>
          <a:srcRect/>
          <a:stretch>
            <a:fillRect/>
          </a:stretch>
        </p:blipFill>
        <p:spPr bwMode="auto">
          <a:xfrm>
            <a:off x="2497138" y="2209800"/>
            <a:ext cx="574675" cy="647700"/>
          </a:xfrm>
          <a:prstGeom prst="rect">
            <a:avLst/>
          </a:prstGeom>
          <a:noFill/>
          <a:ln w="9525">
            <a:noFill/>
            <a:miter lim="800000"/>
            <a:headEnd/>
            <a:tailEnd/>
          </a:ln>
        </p:spPr>
      </p:pic>
      <p:pic>
        <p:nvPicPr>
          <p:cNvPr id="8" name="Picture 2" descr="logo intranet"/>
          <p:cNvPicPr>
            <a:picLocks noChangeAspect="1" noChangeArrowheads="1"/>
          </p:cNvPicPr>
          <p:nvPr/>
        </p:nvPicPr>
        <p:blipFill>
          <a:blip r:embed="rId4" cstate="print"/>
          <a:srcRect/>
          <a:stretch>
            <a:fillRect/>
          </a:stretch>
        </p:blipFill>
        <p:spPr bwMode="auto">
          <a:xfrm>
            <a:off x="142844" y="5072074"/>
            <a:ext cx="680362" cy="857256"/>
          </a:xfrm>
          <a:prstGeom prst="rect">
            <a:avLst/>
          </a:prstGeom>
          <a:noFill/>
        </p:spPr>
      </p:pic>
    </p:spTree>
  </p:cSld>
  <p:clrMapOvr>
    <a:masterClrMapping/>
  </p:clrMapOvr>
  <p:transition>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2533"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sp>
        <p:nvSpPr>
          <p:cNvPr id="8" name="Rectangle 2"/>
          <p:cNvSpPr txBox="1">
            <a:spLocks/>
          </p:cNvSpPr>
          <p:nvPr/>
        </p:nvSpPr>
        <p:spPr bwMode="auto">
          <a:xfrm>
            <a:off x="1785938" y="571500"/>
            <a:ext cx="6858000" cy="428625"/>
          </a:xfrm>
          <a:prstGeom prst="rect">
            <a:avLst/>
          </a:prstGeom>
          <a:noFill/>
          <a:ln w="9525">
            <a:noFill/>
            <a:miter lim="800000"/>
            <a:headEnd/>
            <a:tailEnd/>
          </a:ln>
        </p:spPr>
        <p:txBody>
          <a:bodyPr anchor="ctr"/>
          <a:lstStyle/>
          <a:p>
            <a:pPr eaLnBrk="0" hangingPunct="0">
              <a:defRPr/>
            </a:pPr>
            <a:r>
              <a:rPr lang="pl-PL" baseline="0" dirty="0">
                <a:ea typeface="+mj-ea"/>
                <a:cs typeface="+mj-cs"/>
              </a:rPr>
              <a:t>Załącznik I – lista negatywna (</a:t>
            </a:r>
            <a:r>
              <a:rPr lang="pl-PL" baseline="0" dirty="0" err="1">
                <a:ea typeface="+mj-ea"/>
                <a:cs typeface="+mj-cs"/>
              </a:rPr>
              <a:t>cz.I</a:t>
            </a:r>
            <a:r>
              <a:rPr lang="pl-PL" baseline="0" dirty="0">
                <a:ea typeface="+mj-ea"/>
                <a:cs typeface="+mj-cs"/>
              </a:rPr>
              <a:t>)</a:t>
            </a:r>
            <a:endParaRPr lang="pl-PL" sz="2000" baseline="0" dirty="0">
              <a:ea typeface="+mj-ea"/>
              <a:cs typeface="+mj-cs"/>
            </a:endParaRPr>
          </a:p>
        </p:txBody>
      </p:sp>
      <p:sp>
        <p:nvSpPr>
          <p:cNvPr id="9" name="Rectangle 2"/>
          <p:cNvSpPr txBox="1">
            <a:spLocks/>
          </p:cNvSpPr>
          <p:nvPr/>
        </p:nvSpPr>
        <p:spPr bwMode="auto">
          <a:xfrm>
            <a:off x="2428861" y="1071546"/>
            <a:ext cx="6715171" cy="4286280"/>
          </a:xfrm>
          <a:prstGeom prst="rect">
            <a:avLst/>
          </a:prstGeom>
          <a:noFill/>
          <a:ln w="9525">
            <a:noFill/>
            <a:miter lim="800000"/>
            <a:headEnd/>
            <a:tailEnd/>
          </a:ln>
        </p:spPr>
        <p:txBody>
          <a:bodyPr numCol="4" anchor="ctr"/>
          <a:lstStyle/>
          <a:p>
            <a:pPr eaLnBrk="0" hangingPunct="0">
              <a:defRPr/>
            </a:pPr>
            <a:r>
              <a:rPr lang="pl-PL" sz="1600" baseline="0" dirty="0">
                <a:ea typeface="+mj-ea"/>
                <a:cs typeface="+mj-cs"/>
              </a:rPr>
              <a:t>Afganistan</a:t>
            </a:r>
          </a:p>
          <a:p>
            <a:pPr eaLnBrk="0" hangingPunct="0">
              <a:defRPr/>
            </a:pPr>
            <a:r>
              <a:rPr lang="pl-PL" sz="1400" i="1" baseline="0" dirty="0">
                <a:ea typeface="+mj-ea"/>
                <a:cs typeface="+mj-cs"/>
              </a:rPr>
              <a:t>(skreślone) </a:t>
            </a:r>
          </a:p>
          <a:p>
            <a:pPr eaLnBrk="0" hangingPunct="0">
              <a:defRPr/>
            </a:pPr>
            <a:r>
              <a:rPr lang="pl-PL" sz="1600" baseline="0" dirty="0">
                <a:ea typeface="+mj-ea"/>
                <a:cs typeface="+mj-cs"/>
              </a:rPr>
              <a:t>Algieria </a:t>
            </a:r>
          </a:p>
          <a:p>
            <a:pPr eaLnBrk="0" hangingPunct="0">
              <a:defRPr/>
            </a:pPr>
            <a:r>
              <a:rPr lang="pl-PL" sz="1600" baseline="0" dirty="0">
                <a:ea typeface="+mj-ea"/>
                <a:cs typeface="+mj-cs"/>
              </a:rPr>
              <a:t>Angola </a:t>
            </a:r>
          </a:p>
          <a:p>
            <a:pPr eaLnBrk="0" hangingPunct="0">
              <a:defRPr/>
            </a:pPr>
            <a:r>
              <a:rPr lang="pl-PL" sz="1600" baseline="0" dirty="0">
                <a:ea typeface="+mj-ea"/>
                <a:cs typeface="+mj-cs"/>
              </a:rPr>
              <a:t>Arabia Saudyjska </a:t>
            </a:r>
          </a:p>
          <a:p>
            <a:pPr eaLnBrk="0" hangingPunct="0">
              <a:defRPr/>
            </a:pPr>
            <a:r>
              <a:rPr lang="pl-PL" sz="1600" baseline="0" dirty="0">
                <a:ea typeface="+mj-ea"/>
                <a:cs typeface="+mj-cs"/>
              </a:rPr>
              <a:t>Armenia </a:t>
            </a:r>
          </a:p>
          <a:p>
            <a:pPr eaLnBrk="0" hangingPunct="0">
              <a:defRPr/>
            </a:pPr>
            <a:r>
              <a:rPr lang="pl-PL" sz="1600" baseline="0" dirty="0">
                <a:ea typeface="+mj-ea"/>
                <a:cs typeface="+mj-cs"/>
              </a:rPr>
              <a:t>Azerbejdżan </a:t>
            </a:r>
          </a:p>
          <a:p>
            <a:pPr eaLnBrk="0" hangingPunct="0">
              <a:defRPr/>
            </a:pPr>
            <a:r>
              <a:rPr lang="pl-PL" sz="1600" baseline="0" dirty="0" err="1">
                <a:ea typeface="+mj-ea"/>
                <a:cs typeface="+mj-cs"/>
              </a:rPr>
              <a:t>Bahrain</a:t>
            </a:r>
            <a:r>
              <a:rPr lang="pl-PL" sz="1600" baseline="0" dirty="0">
                <a:ea typeface="+mj-ea"/>
                <a:cs typeface="+mj-cs"/>
              </a:rPr>
              <a:t> </a:t>
            </a:r>
          </a:p>
          <a:p>
            <a:pPr eaLnBrk="0" hangingPunct="0">
              <a:defRPr/>
            </a:pPr>
            <a:r>
              <a:rPr lang="pl-PL" sz="1600" baseline="0" dirty="0">
                <a:ea typeface="+mj-ea"/>
                <a:cs typeface="+mj-cs"/>
              </a:rPr>
              <a:t>Bangladesz </a:t>
            </a:r>
          </a:p>
          <a:p>
            <a:pPr eaLnBrk="0" hangingPunct="0">
              <a:defRPr/>
            </a:pPr>
            <a:r>
              <a:rPr lang="pl-PL" sz="1600" baseline="0" dirty="0">
                <a:ea typeface="+mj-ea"/>
                <a:cs typeface="+mj-cs"/>
              </a:rPr>
              <a:t>Belize </a:t>
            </a:r>
          </a:p>
          <a:p>
            <a:pPr eaLnBrk="0" hangingPunct="0">
              <a:defRPr/>
            </a:pPr>
            <a:r>
              <a:rPr lang="pl-PL" sz="1600" baseline="0" dirty="0">
                <a:ea typeface="+mj-ea"/>
                <a:cs typeface="+mj-cs"/>
              </a:rPr>
              <a:t>Benin </a:t>
            </a:r>
          </a:p>
          <a:p>
            <a:pPr eaLnBrk="0" hangingPunct="0">
              <a:defRPr/>
            </a:pPr>
            <a:r>
              <a:rPr lang="pl-PL" sz="1600" baseline="0" dirty="0">
                <a:ea typeface="+mj-ea"/>
                <a:cs typeface="+mj-cs"/>
              </a:rPr>
              <a:t>Bhutan </a:t>
            </a:r>
          </a:p>
          <a:p>
            <a:pPr eaLnBrk="0" hangingPunct="0">
              <a:defRPr/>
            </a:pPr>
            <a:r>
              <a:rPr lang="pl-PL" sz="1600" baseline="0" dirty="0">
                <a:ea typeface="+mj-ea"/>
                <a:cs typeface="+mj-cs"/>
              </a:rPr>
              <a:t>Białoruś </a:t>
            </a:r>
          </a:p>
          <a:p>
            <a:pPr eaLnBrk="0" hangingPunct="0">
              <a:defRPr/>
            </a:pPr>
            <a:r>
              <a:rPr lang="pl-PL" sz="1600" baseline="0" dirty="0">
                <a:ea typeface="+mj-ea"/>
                <a:cs typeface="+mj-cs"/>
              </a:rPr>
              <a:t>Birma/Myanmar </a:t>
            </a:r>
          </a:p>
          <a:p>
            <a:pPr eaLnBrk="0" hangingPunct="0">
              <a:defRPr/>
            </a:pPr>
            <a:r>
              <a:rPr lang="pl-PL" sz="1600" baseline="0" dirty="0">
                <a:ea typeface="+mj-ea"/>
                <a:cs typeface="+mj-cs"/>
              </a:rPr>
              <a:t>Boliwia</a:t>
            </a:r>
          </a:p>
          <a:p>
            <a:pPr eaLnBrk="0" hangingPunct="0">
              <a:defRPr/>
            </a:pPr>
            <a:r>
              <a:rPr lang="pl-PL" sz="1400" i="1" baseline="0" dirty="0">
                <a:ea typeface="+mj-ea"/>
                <a:cs typeface="+mj-cs"/>
              </a:rPr>
              <a:t>(skreślone) </a:t>
            </a:r>
          </a:p>
          <a:p>
            <a:pPr eaLnBrk="0" hangingPunct="0">
              <a:defRPr/>
            </a:pPr>
            <a:r>
              <a:rPr lang="pl-PL" sz="1600" baseline="0" dirty="0">
                <a:ea typeface="+mj-ea"/>
                <a:cs typeface="+mj-cs"/>
              </a:rPr>
              <a:t>Botswana </a:t>
            </a:r>
          </a:p>
          <a:p>
            <a:pPr eaLnBrk="0" hangingPunct="0">
              <a:defRPr/>
            </a:pPr>
            <a:r>
              <a:rPr lang="pl-PL" sz="1600" baseline="0" dirty="0">
                <a:ea typeface="+mj-ea"/>
                <a:cs typeface="+mj-cs"/>
              </a:rPr>
              <a:t>Burkina Faso </a:t>
            </a:r>
          </a:p>
          <a:p>
            <a:pPr eaLnBrk="0" hangingPunct="0">
              <a:defRPr/>
            </a:pPr>
            <a:r>
              <a:rPr lang="pl-PL" sz="1600" baseline="0" dirty="0">
                <a:ea typeface="+mj-ea"/>
                <a:cs typeface="+mj-cs"/>
              </a:rPr>
              <a:t>Burundi </a:t>
            </a:r>
          </a:p>
          <a:p>
            <a:pPr eaLnBrk="0" hangingPunct="0">
              <a:defRPr/>
            </a:pPr>
            <a:r>
              <a:rPr lang="pl-PL" sz="1600" baseline="0" dirty="0">
                <a:ea typeface="+mj-ea"/>
                <a:cs typeface="+mj-cs"/>
              </a:rPr>
              <a:t>Chiny </a:t>
            </a:r>
          </a:p>
          <a:p>
            <a:pPr eaLnBrk="0" hangingPunct="0">
              <a:defRPr/>
            </a:pPr>
            <a:r>
              <a:rPr lang="pl-PL" sz="1600" baseline="0" dirty="0">
                <a:ea typeface="+mj-ea"/>
                <a:cs typeface="+mj-cs"/>
              </a:rPr>
              <a:t>Czad </a:t>
            </a:r>
          </a:p>
          <a:p>
            <a:pPr eaLnBrk="0" hangingPunct="0">
              <a:defRPr/>
            </a:pPr>
            <a:r>
              <a:rPr lang="pl-PL" sz="1400" baseline="0" dirty="0">
                <a:ea typeface="+mj-ea"/>
                <a:cs typeface="+mj-cs"/>
              </a:rPr>
              <a:t>Demokratyczna Dominikana </a:t>
            </a:r>
          </a:p>
          <a:p>
            <a:pPr eaLnBrk="0" hangingPunct="0">
              <a:defRPr/>
            </a:pPr>
            <a:r>
              <a:rPr lang="pl-PL" sz="1600" baseline="0" dirty="0">
                <a:ea typeface="+mj-ea"/>
                <a:cs typeface="+mj-cs"/>
              </a:rPr>
              <a:t>Dżibuti </a:t>
            </a:r>
          </a:p>
          <a:p>
            <a:pPr eaLnBrk="0" hangingPunct="0">
              <a:defRPr/>
            </a:pPr>
            <a:r>
              <a:rPr lang="pl-PL" sz="1600" baseline="0" dirty="0">
                <a:ea typeface="+mj-ea"/>
                <a:cs typeface="+mj-cs"/>
              </a:rPr>
              <a:t>Timor Wschodni</a:t>
            </a:r>
          </a:p>
          <a:p>
            <a:pPr eaLnBrk="0" hangingPunct="0">
              <a:defRPr/>
            </a:pPr>
            <a:r>
              <a:rPr lang="pl-PL" sz="1600" baseline="0" dirty="0">
                <a:ea typeface="+mj-ea"/>
                <a:cs typeface="+mj-cs"/>
              </a:rPr>
              <a:t>Ekwador</a:t>
            </a:r>
          </a:p>
          <a:p>
            <a:pPr eaLnBrk="0" hangingPunct="0">
              <a:defRPr/>
            </a:pPr>
            <a:r>
              <a:rPr lang="pl-PL" sz="1600" baseline="0" dirty="0">
                <a:ea typeface="+mj-ea"/>
                <a:cs typeface="+mj-cs"/>
              </a:rPr>
              <a:t>Egipt </a:t>
            </a:r>
          </a:p>
          <a:p>
            <a:pPr eaLnBrk="0" hangingPunct="0">
              <a:defRPr/>
            </a:pPr>
            <a:r>
              <a:rPr lang="pl-PL" sz="1600" baseline="0" dirty="0">
                <a:ea typeface="+mj-ea"/>
                <a:cs typeface="+mj-cs"/>
              </a:rPr>
              <a:t>Erytrea </a:t>
            </a:r>
          </a:p>
          <a:p>
            <a:pPr eaLnBrk="0" hangingPunct="0">
              <a:defRPr/>
            </a:pPr>
            <a:r>
              <a:rPr lang="pl-PL" sz="1600" baseline="0" dirty="0">
                <a:ea typeface="+mj-ea"/>
                <a:cs typeface="+mj-cs"/>
              </a:rPr>
              <a:t>Etiopia </a:t>
            </a:r>
          </a:p>
          <a:p>
            <a:pPr eaLnBrk="0" hangingPunct="0">
              <a:defRPr/>
            </a:pPr>
            <a:r>
              <a:rPr lang="pl-PL" sz="1600" baseline="0" dirty="0">
                <a:ea typeface="+mj-ea"/>
                <a:cs typeface="+mj-cs"/>
              </a:rPr>
              <a:t>Fidżi </a:t>
            </a:r>
          </a:p>
          <a:p>
            <a:pPr eaLnBrk="0" hangingPunct="0">
              <a:defRPr/>
            </a:pPr>
            <a:r>
              <a:rPr lang="pl-PL" sz="1600" baseline="0" dirty="0">
                <a:ea typeface="+mj-ea"/>
                <a:cs typeface="+mj-cs"/>
              </a:rPr>
              <a:t>Filipiny </a:t>
            </a:r>
          </a:p>
          <a:p>
            <a:pPr eaLnBrk="0" hangingPunct="0">
              <a:defRPr/>
            </a:pPr>
            <a:r>
              <a:rPr lang="pl-PL" sz="1600" baseline="0" dirty="0">
                <a:ea typeface="+mj-ea"/>
                <a:cs typeface="+mj-cs"/>
              </a:rPr>
              <a:t>Gabon </a:t>
            </a:r>
          </a:p>
          <a:p>
            <a:pPr eaLnBrk="0" hangingPunct="0">
              <a:defRPr/>
            </a:pPr>
            <a:r>
              <a:rPr lang="pl-PL" sz="1600" baseline="0" dirty="0">
                <a:ea typeface="+mj-ea"/>
                <a:cs typeface="+mj-cs"/>
              </a:rPr>
              <a:t>Gambia </a:t>
            </a:r>
          </a:p>
          <a:p>
            <a:pPr eaLnBrk="0" hangingPunct="0">
              <a:defRPr/>
            </a:pPr>
            <a:r>
              <a:rPr lang="pl-PL" sz="1600" baseline="0" dirty="0">
                <a:ea typeface="+mj-ea"/>
                <a:cs typeface="+mj-cs"/>
              </a:rPr>
              <a:t>Ghana </a:t>
            </a:r>
          </a:p>
          <a:p>
            <a:pPr eaLnBrk="0" hangingPunct="0">
              <a:defRPr/>
            </a:pPr>
            <a:r>
              <a:rPr lang="pl-PL" sz="1600" baseline="0" dirty="0">
                <a:ea typeface="+mj-ea"/>
                <a:cs typeface="+mj-cs"/>
              </a:rPr>
              <a:t>Grenada </a:t>
            </a:r>
          </a:p>
          <a:p>
            <a:pPr eaLnBrk="0" hangingPunct="0">
              <a:defRPr/>
            </a:pPr>
            <a:r>
              <a:rPr lang="pl-PL" sz="1600" baseline="0" dirty="0">
                <a:ea typeface="+mj-ea"/>
                <a:cs typeface="+mj-cs"/>
              </a:rPr>
              <a:t>Gruzja </a:t>
            </a:r>
          </a:p>
          <a:p>
            <a:pPr eaLnBrk="0" hangingPunct="0">
              <a:defRPr/>
            </a:pPr>
            <a:r>
              <a:rPr lang="pl-PL" sz="1600" baseline="0" dirty="0">
                <a:ea typeface="+mj-ea"/>
                <a:cs typeface="+mj-cs"/>
              </a:rPr>
              <a:t>Gujana </a:t>
            </a:r>
          </a:p>
          <a:p>
            <a:pPr eaLnBrk="0" hangingPunct="0">
              <a:defRPr/>
            </a:pPr>
            <a:r>
              <a:rPr lang="pl-PL" sz="1600" baseline="0" dirty="0">
                <a:ea typeface="+mj-ea"/>
                <a:cs typeface="+mj-cs"/>
              </a:rPr>
              <a:t>Gwinea </a:t>
            </a:r>
          </a:p>
          <a:p>
            <a:pPr eaLnBrk="0" hangingPunct="0">
              <a:defRPr/>
            </a:pPr>
            <a:r>
              <a:rPr lang="pl-PL" sz="1400" baseline="0" dirty="0">
                <a:ea typeface="+mj-ea"/>
                <a:cs typeface="+mj-cs"/>
              </a:rPr>
              <a:t>Gwinea Równikowa </a:t>
            </a:r>
          </a:p>
          <a:p>
            <a:pPr eaLnBrk="0" hangingPunct="0">
              <a:defRPr/>
            </a:pPr>
            <a:r>
              <a:rPr lang="pl-PL" sz="1600" baseline="0" dirty="0">
                <a:ea typeface="+mj-ea"/>
                <a:cs typeface="+mj-cs"/>
              </a:rPr>
              <a:t>Gwinea-Bissau </a:t>
            </a:r>
          </a:p>
          <a:p>
            <a:pPr eaLnBrk="0" hangingPunct="0">
              <a:defRPr/>
            </a:pPr>
            <a:r>
              <a:rPr lang="pl-PL" sz="1600" baseline="0" dirty="0">
                <a:ea typeface="+mj-ea"/>
                <a:cs typeface="+mj-cs"/>
              </a:rPr>
              <a:t>Haiti </a:t>
            </a:r>
          </a:p>
          <a:p>
            <a:pPr eaLnBrk="0" hangingPunct="0">
              <a:defRPr/>
            </a:pPr>
            <a:r>
              <a:rPr lang="pl-PL" sz="1600" baseline="0" dirty="0">
                <a:ea typeface="+mj-ea"/>
                <a:cs typeface="+mj-cs"/>
              </a:rPr>
              <a:t>Indie </a:t>
            </a:r>
          </a:p>
          <a:p>
            <a:pPr eaLnBrk="0" hangingPunct="0">
              <a:defRPr/>
            </a:pPr>
            <a:r>
              <a:rPr lang="pl-PL" sz="1600" baseline="0" dirty="0">
                <a:ea typeface="+mj-ea"/>
                <a:cs typeface="+mj-cs"/>
              </a:rPr>
              <a:t>Indonezja </a:t>
            </a:r>
          </a:p>
          <a:p>
            <a:pPr eaLnBrk="0" hangingPunct="0">
              <a:defRPr/>
            </a:pPr>
            <a:r>
              <a:rPr lang="pl-PL" sz="1600" baseline="0" dirty="0">
                <a:ea typeface="+mj-ea"/>
                <a:cs typeface="+mj-cs"/>
              </a:rPr>
              <a:t>Irak </a:t>
            </a:r>
          </a:p>
          <a:p>
            <a:pPr eaLnBrk="0" hangingPunct="0">
              <a:defRPr/>
            </a:pPr>
            <a:r>
              <a:rPr lang="pl-PL" sz="1600" baseline="0" dirty="0">
                <a:ea typeface="+mj-ea"/>
                <a:cs typeface="+mj-cs"/>
              </a:rPr>
              <a:t>Iran </a:t>
            </a:r>
          </a:p>
          <a:p>
            <a:pPr eaLnBrk="0" hangingPunct="0">
              <a:defRPr/>
            </a:pPr>
            <a:r>
              <a:rPr lang="pl-PL" sz="1600" baseline="0" dirty="0">
                <a:ea typeface="+mj-ea"/>
                <a:cs typeface="+mj-cs"/>
              </a:rPr>
              <a:t>Jamajka </a:t>
            </a:r>
          </a:p>
          <a:p>
            <a:pPr eaLnBrk="0" hangingPunct="0">
              <a:defRPr/>
            </a:pPr>
            <a:r>
              <a:rPr lang="pl-PL" sz="1600" baseline="0" dirty="0">
                <a:ea typeface="+mj-ea"/>
                <a:cs typeface="+mj-cs"/>
              </a:rPr>
              <a:t>Jemen </a:t>
            </a:r>
          </a:p>
          <a:p>
            <a:pPr eaLnBrk="0" hangingPunct="0">
              <a:defRPr/>
            </a:pPr>
            <a:r>
              <a:rPr lang="pl-PL" sz="1600" baseline="0" dirty="0">
                <a:ea typeface="+mj-ea"/>
                <a:cs typeface="+mj-cs"/>
              </a:rPr>
              <a:t>Jordania </a:t>
            </a:r>
          </a:p>
          <a:p>
            <a:pPr eaLnBrk="0" hangingPunct="0">
              <a:defRPr/>
            </a:pPr>
            <a:r>
              <a:rPr lang="pl-PL" sz="1600" baseline="0" dirty="0">
                <a:ea typeface="+mj-ea"/>
                <a:cs typeface="+mj-cs"/>
              </a:rPr>
              <a:t>Kambodża </a:t>
            </a:r>
          </a:p>
          <a:p>
            <a:pPr eaLnBrk="0" hangingPunct="0">
              <a:defRPr/>
            </a:pPr>
            <a:r>
              <a:rPr lang="pl-PL" sz="1600" baseline="0" dirty="0">
                <a:ea typeface="+mj-ea"/>
                <a:cs typeface="+mj-cs"/>
              </a:rPr>
              <a:t>Kamerun </a:t>
            </a:r>
          </a:p>
          <a:p>
            <a:pPr eaLnBrk="0" hangingPunct="0">
              <a:defRPr/>
            </a:pPr>
            <a:r>
              <a:rPr lang="pl-PL" sz="1600" baseline="0" dirty="0">
                <a:ea typeface="+mj-ea"/>
                <a:cs typeface="+mj-cs"/>
              </a:rPr>
              <a:t>Katar </a:t>
            </a:r>
          </a:p>
          <a:p>
            <a:pPr eaLnBrk="0" hangingPunct="0">
              <a:defRPr/>
            </a:pPr>
            <a:r>
              <a:rPr lang="pl-PL" sz="1600" baseline="0" dirty="0">
                <a:ea typeface="+mj-ea"/>
                <a:cs typeface="+mj-cs"/>
              </a:rPr>
              <a:t>Kazachstan </a:t>
            </a:r>
          </a:p>
          <a:p>
            <a:pPr eaLnBrk="0" hangingPunct="0">
              <a:defRPr/>
            </a:pPr>
            <a:r>
              <a:rPr lang="pl-PL" sz="1600" baseline="0" dirty="0">
                <a:ea typeface="+mj-ea"/>
                <a:cs typeface="+mj-cs"/>
              </a:rPr>
              <a:t>Kenia </a:t>
            </a:r>
          </a:p>
          <a:p>
            <a:pPr eaLnBrk="0" hangingPunct="0">
              <a:defRPr/>
            </a:pPr>
            <a:r>
              <a:rPr lang="pl-PL" sz="1600" baseline="0" dirty="0">
                <a:ea typeface="+mj-ea"/>
                <a:cs typeface="+mj-cs"/>
              </a:rPr>
              <a:t>Kirgistan </a:t>
            </a:r>
          </a:p>
          <a:p>
            <a:pPr eaLnBrk="0" hangingPunct="0">
              <a:defRPr/>
            </a:pPr>
            <a:r>
              <a:rPr lang="pl-PL" sz="1600" baseline="0" dirty="0">
                <a:ea typeface="+mj-ea"/>
                <a:cs typeface="+mj-cs"/>
              </a:rPr>
              <a:t>Kiribati </a:t>
            </a:r>
          </a:p>
          <a:p>
            <a:pPr eaLnBrk="0" hangingPunct="0">
              <a:defRPr/>
            </a:pPr>
            <a:r>
              <a:rPr lang="pl-PL" sz="1600" baseline="0" dirty="0">
                <a:ea typeface="+mj-ea"/>
                <a:cs typeface="+mj-cs"/>
              </a:rPr>
              <a:t>Kolumbia </a:t>
            </a:r>
          </a:p>
          <a:p>
            <a:pPr eaLnBrk="0" hangingPunct="0">
              <a:defRPr/>
            </a:pPr>
            <a:r>
              <a:rPr lang="pl-PL" sz="1600" baseline="0" dirty="0">
                <a:ea typeface="+mj-ea"/>
                <a:cs typeface="+mj-cs"/>
              </a:rPr>
              <a:t>Komory</a:t>
            </a:r>
          </a:p>
          <a:p>
            <a:pPr eaLnBrk="0" hangingPunct="0">
              <a:defRPr/>
            </a:pPr>
            <a:r>
              <a:rPr lang="pl-PL" sz="1600" baseline="0" dirty="0">
                <a:ea typeface="+mj-ea"/>
                <a:cs typeface="+mj-cs"/>
              </a:rPr>
              <a:t>Kongo </a:t>
            </a:r>
          </a:p>
          <a:p>
            <a:pPr eaLnBrk="0" hangingPunct="0">
              <a:defRPr/>
            </a:pPr>
            <a:r>
              <a:rPr lang="pl-PL" sz="1600" baseline="0" dirty="0">
                <a:ea typeface="+mj-ea"/>
                <a:cs typeface="+mj-cs"/>
              </a:rPr>
              <a:t>Korea Północna</a:t>
            </a:r>
          </a:p>
          <a:p>
            <a:pPr eaLnBrk="0" hangingPunct="0">
              <a:defRPr/>
            </a:pPr>
            <a:r>
              <a:rPr lang="pl-PL" sz="1600" baseline="0" dirty="0">
                <a:ea typeface="+mj-ea"/>
                <a:cs typeface="+mj-cs"/>
              </a:rPr>
              <a:t>Kuba </a:t>
            </a:r>
          </a:p>
          <a:p>
            <a:pPr eaLnBrk="0" hangingPunct="0">
              <a:defRPr/>
            </a:pPr>
            <a:r>
              <a:rPr lang="pl-PL" sz="1600" baseline="0" dirty="0">
                <a:ea typeface="+mj-ea"/>
                <a:cs typeface="+mj-cs"/>
              </a:rPr>
              <a:t>Kuwejt </a:t>
            </a:r>
          </a:p>
          <a:p>
            <a:pPr eaLnBrk="0" hangingPunct="0">
              <a:defRPr/>
            </a:pPr>
            <a:r>
              <a:rPr lang="pl-PL" sz="1600" baseline="0" dirty="0">
                <a:ea typeface="+mj-ea"/>
                <a:cs typeface="+mj-cs"/>
              </a:rPr>
              <a:t>Laos </a:t>
            </a:r>
          </a:p>
          <a:p>
            <a:pPr eaLnBrk="0" hangingPunct="0">
              <a:defRPr/>
            </a:pPr>
            <a:r>
              <a:rPr lang="pl-PL" sz="1600" baseline="0" dirty="0">
                <a:ea typeface="+mj-ea"/>
                <a:cs typeface="+mj-cs"/>
              </a:rPr>
              <a:t>Lesoto </a:t>
            </a:r>
          </a:p>
          <a:p>
            <a:pPr eaLnBrk="0" hangingPunct="0">
              <a:defRPr/>
            </a:pPr>
            <a:r>
              <a:rPr lang="pl-PL" sz="1600" baseline="0" dirty="0">
                <a:ea typeface="+mj-ea"/>
                <a:cs typeface="+mj-cs"/>
              </a:rPr>
              <a:t>Liban </a:t>
            </a:r>
          </a:p>
          <a:p>
            <a:pPr eaLnBrk="0" hangingPunct="0">
              <a:defRPr/>
            </a:pPr>
            <a:endParaRPr lang="pl-PL" baseline="0" dirty="0">
              <a:ea typeface="+mj-ea"/>
              <a:cs typeface="+mj-cs"/>
            </a:endParaRPr>
          </a:p>
          <a:p>
            <a:pPr eaLnBrk="0" hangingPunct="0">
              <a:defRPr/>
            </a:pPr>
            <a:r>
              <a:rPr lang="pl-PL" baseline="0" dirty="0">
                <a:ea typeface="+mj-ea"/>
                <a:cs typeface="+mj-cs"/>
              </a:rPr>
              <a:t> </a:t>
            </a:r>
            <a:endParaRPr lang="pl-PL" sz="2000" baseline="0" dirty="0">
              <a:ea typeface="+mj-ea"/>
              <a:cs typeface="+mj-cs"/>
            </a:endParaRPr>
          </a:p>
        </p:txBody>
      </p:sp>
      <p:pic>
        <p:nvPicPr>
          <p:cNvPr id="7"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push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557"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sp>
        <p:nvSpPr>
          <p:cNvPr id="8" name="Rectangle 2"/>
          <p:cNvSpPr txBox="1">
            <a:spLocks/>
          </p:cNvSpPr>
          <p:nvPr/>
        </p:nvSpPr>
        <p:spPr bwMode="auto">
          <a:xfrm>
            <a:off x="1785938" y="571500"/>
            <a:ext cx="6858000" cy="428625"/>
          </a:xfrm>
          <a:prstGeom prst="rect">
            <a:avLst/>
          </a:prstGeom>
          <a:noFill/>
          <a:ln w="9525">
            <a:noFill/>
            <a:miter lim="800000"/>
            <a:headEnd/>
            <a:tailEnd/>
          </a:ln>
        </p:spPr>
        <p:txBody>
          <a:bodyPr anchor="ctr"/>
          <a:lstStyle/>
          <a:p>
            <a:pPr eaLnBrk="0" hangingPunct="0">
              <a:defRPr/>
            </a:pPr>
            <a:r>
              <a:rPr lang="pl-PL" baseline="0" dirty="0">
                <a:ea typeface="+mj-ea"/>
                <a:cs typeface="+mj-cs"/>
              </a:rPr>
              <a:t>Załącznik I – lista negatywna (</a:t>
            </a:r>
            <a:r>
              <a:rPr lang="pl-PL" baseline="0" dirty="0" err="1">
                <a:ea typeface="+mj-ea"/>
                <a:cs typeface="+mj-cs"/>
              </a:rPr>
              <a:t>cz.II</a:t>
            </a:r>
            <a:r>
              <a:rPr lang="pl-PL" baseline="0" dirty="0">
                <a:ea typeface="+mj-ea"/>
                <a:cs typeface="+mj-cs"/>
              </a:rPr>
              <a:t>)</a:t>
            </a:r>
            <a:endParaRPr lang="pl-PL" sz="2000" baseline="0" dirty="0">
              <a:ea typeface="+mj-ea"/>
              <a:cs typeface="+mj-cs"/>
            </a:endParaRPr>
          </a:p>
        </p:txBody>
      </p:sp>
      <p:sp>
        <p:nvSpPr>
          <p:cNvPr id="9" name="Rectangle 2"/>
          <p:cNvSpPr txBox="1">
            <a:spLocks/>
          </p:cNvSpPr>
          <p:nvPr/>
        </p:nvSpPr>
        <p:spPr bwMode="auto">
          <a:xfrm>
            <a:off x="2428861" y="1071546"/>
            <a:ext cx="6715171" cy="4857784"/>
          </a:xfrm>
          <a:prstGeom prst="rect">
            <a:avLst/>
          </a:prstGeom>
          <a:noFill/>
          <a:ln w="9525">
            <a:noFill/>
            <a:miter lim="800000"/>
            <a:headEnd/>
            <a:tailEnd/>
          </a:ln>
        </p:spPr>
        <p:txBody>
          <a:bodyPr numCol="4" anchor="ctr"/>
          <a:lstStyle/>
          <a:p>
            <a:pPr eaLnBrk="0" hangingPunct="0">
              <a:defRPr/>
            </a:pPr>
            <a:r>
              <a:rPr lang="pl-PL" sz="1600" baseline="0" dirty="0">
                <a:ea typeface="+mj-ea"/>
                <a:cs typeface="+mj-cs"/>
              </a:rPr>
              <a:t>Liberia </a:t>
            </a:r>
          </a:p>
          <a:p>
            <a:pPr eaLnBrk="0" hangingPunct="0">
              <a:defRPr/>
            </a:pPr>
            <a:r>
              <a:rPr lang="pl-PL" sz="1600" baseline="0" dirty="0">
                <a:ea typeface="+mj-ea"/>
                <a:cs typeface="+mj-cs"/>
              </a:rPr>
              <a:t>Libia </a:t>
            </a:r>
          </a:p>
          <a:p>
            <a:pPr eaLnBrk="0" hangingPunct="0">
              <a:defRPr/>
            </a:pPr>
            <a:r>
              <a:rPr lang="pl-PL" sz="1600" baseline="0" dirty="0">
                <a:ea typeface="+mj-ea"/>
                <a:cs typeface="+mj-cs"/>
              </a:rPr>
              <a:t>Madagaskar </a:t>
            </a:r>
          </a:p>
          <a:p>
            <a:pPr eaLnBrk="0" hangingPunct="0">
              <a:defRPr/>
            </a:pPr>
            <a:r>
              <a:rPr lang="pl-PL" sz="1600" baseline="0" dirty="0">
                <a:ea typeface="+mj-ea"/>
                <a:cs typeface="+mj-cs"/>
              </a:rPr>
              <a:t>Malawi </a:t>
            </a:r>
          </a:p>
          <a:p>
            <a:pPr eaLnBrk="0" hangingPunct="0">
              <a:defRPr/>
            </a:pPr>
            <a:r>
              <a:rPr lang="pl-PL" sz="1600" baseline="0" dirty="0">
                <a:ea typeface="+mj-ea"/>
                <a:cs typeface="+mj-cs"/>
              </a:rPr>
              <a:t>Malediwy </a:t>
            </a:r>
          </a:p>
          <a:p>
            <a:pPr eaLnBrk="0" hangingPunct="0">
              <a:defRPr/>
            </a:pPr>
            <a:r>
              <a:rPr lang="pl-PL" sz="1200" i="1" baseline="0" dirty="0">
                <a:ea typeface="+mj-ea"/>
                <a:cs typeface="+mj-cs"/>
              </a:rPr>
              <a:t>(skreślone) </a:t>
            </a:r>
          </a:p>
          <a:p>
            <a:pPr eaLnBrk="0" hangingPunct="0">
              <a:defRPr/>
            </a:pPr>
            <a:r>
              <a:rPr lang="pl-PL" sz="1600" baseline="0" dirty="0">
                <a:ea typeface="+mj-ea"/>
                <a:cs typeface="+mj-cs"/>
              </a:rPr>
              <a:t>Maroko </a:t>
            </a:r>
          </a:p>
          <a:p>
            <a:pPr eaLnBrk="0" hangingPunct="0">
              <a:defRPr/>
            </a:pPr>
            <a:r>
              <a:rPr lang="pl-PL" sz="1600" baseline="0" dirty="0">
                <a:ea typeface="+mj-ea"/>
                <a:cs typeface="+mj-cs"/>
              </a:rPr>
              <a:t>Mauretania </a:t>
            </a:r>
          </a:p>
          <a:p>
            <a:pPr eaLnBrk="0" hangingPunct="0">
              <a:defRPr/>
            </a:pPr>
            <a:r>
              <a:rPr lang="pl-PL" sz="1600" baseline="0" dirty="0">
                <a:ea typeface="+mj-ea"/>
                <a:cs typeface="+mj-cs"/>
              </a:rPr>
              <a:t>Mikronezja </a:t>
            </a:r>
          </a:p>
          <a:p>
            <a:pPr eaLnBrk="0" hangingPunct="0">
              <a:defRPr/>
            </a:pPr>
            <a:r>
              <a:rPr lang="pl-PL" sz="1600" baseline="0" dirty="0">
                <a:ea typeface="+mj-ea"/>
                <a:cs typeface="+mj-cs"/>
              </a:rPr>
              <a:t>Mołdawia </a:t>
            </a:r>
          </a:p>
          <a:p>
            <a:pPr eaLnBrk="0" hangingPunct="0">
              <a:defRPr/>
            </a:pPr>
            <a:r>
              <a:rPr lang="pl-PL" sz="1600" baseline="0" dirty="0">
                <a:ea typeface="+mj-ea"/>
                <a:cs typeface="+mj-cs"/>
              </a:rPr>
              <a:t>Mongolia </a:t>
            </a:r>
          </a:p>
          <a:p>
            <a:pPr eaLnBrk="0" hangingPunct="0">
              <a:defRPr/>
            </a:pPr>
            <a:r>
              <a:rPr lang="pl-PL" sz="1600" baseline="0" dirty="0">
                <a:ea typeface="+mj-ea"/>
                <a:cs typeface="+mj-cs"/>
              </a:rPr>
              <a:t>Mozambik </a:t>
            </a:r>
          </a:p>
          <a:p>
            <a:pPr eaLnBrk="0" hangingPunct="0">
              <a:defRPr/>
            </a:pPr>
            <a:r>
              <a:rPr lang="pl-PL" sz="1600" baseline="0" dirty="0">
                <a:ea typeface="+mj-ea"/>
                <a:cs typeface="+mj-cs"/>
              </a:rPr>
              <a:t>Namibia </a:t>
            </a:r>
          </a:p>
          <a:p>
            <a:pPr eaLnBrk="0" hangingPunct="0">
              <a:defRPr/>
            </a:pPr>
            <a:r>
              <a:rPr lang="pl-PL" sz="1600" baseline="0" dirty="0">
                <a:ea typeface="+mj-ea"/>
                <a:cs typeface="+mj-cs"/>
              </a:rPr>
              <a:t>Nauru </a:t>
            </a:r>
          </a:p>
          <a:p>
            <a:pPr eaLnBrk="0" hangingPunct="0">
              <a:defRPr/>
            </a:pPr>
            <a:r>
              <a:rPr lang="pl-PL" sz="1600" baseline="0" dirty="0">
                <a:ea typeface="+mj-ea"/>
                <a:cs typeface="+mj-cs"/>
              </a:rPr>
              <a:t>Nepal </a:t>
            </a:r>
          </a:p>
          <a:p>
            <a:pPr eaLnBrk="0" hangingPunct="0">
              <a:defRPr/>
            </a:pPr>
            <a:r>
              <a:rPr lang="pl-PL" sz="1600" baseline="0" dirty="0">
                <a:ea typeface="+mj-ea"/>
                <a:cs typeface="+mj-cs"/>
              </a:rPr>
              <a:t>Niger </a:t>
            </a:r>
          </a:p>
          <a:p>
            <a:pPr eaLnBrk="0" hangingPunct="0">
              <a:defRPr/>
            </a:pPr>
            <a:r>
              <a:rPr lang="pl-PL" sz="1600" baseline="0" dirty="0">
                <a:ea typeface="+mj-ea"/>
                <a:cs typeface="+mj-cs"/>
              </a:rPr>
              <a:t>Nigeria </a:t>
            </a:r>
          </a:p>
          <a:p>
            <a:pPr eaLnBrk="0" hangingPunct="0">
              <a:defRPr/>
            </a:pPr>
            <a:r>
              <a:rPr lang="pl-PL" sz="1600" baseline="0" dirty="0">
                <a:ea typeface="+mj-ea"/>
                <a:cs typeface="+mj-cs"/>
              </a:rPr>
              <a:t>Oman </a:t>
            </a:r>
          </a:p>
          <a:p>
            <a:pPr eaLnBrk="0" hangingPunct="0">
              <a:defRPr/>
            </a:pPr>
            <a:r>
              <a:rPr lang="pl-PL" sz="1600" baseline="0" dirty="0">
                <a:ea typeface="+mj-ea"/>
                <a:cs typeface="+mj-cs"/>
              </a:rPr>
              <a:t>Pakistan </a:t>
            </a:r>
          </a:p>
          <a:p>
            <a:pPr eaLnBrk="0" hangingPunct="0">
              <a:defRPr/>
            </a:pPr>
            <a:r>
              <a:rPr lang="pl-PL" sz="1600" baseline="0" dirty="0">
                <a:ea typeface="+mj-ea"/>
                <a:cs typeface="+mj-cs"/>
              </a:rPr>
              <a:t>Palau </a:t>
            </a:r>
          </a:p>
          <a:p>
            <a:pPr eaLnBrk="0" hangingPunct="0">
              <a:defRPr/>
            </a:pPr>
            <a:r>
              <a:rPr lang="pl-PL" sz="1600" baseline="0" dirty="0">
                <a:ea typeface="+mj-ea"/>
                <a:cs typeface="+mj-cs"/>
              </a:rPr>
              <a:t>Papua-Nowa Gwinea </a:t>
            </a:r>
          </a:p>
          <a:p>
            <a:pPr eaLnBrk="0" hangingPunct="0">
              <a:defRPr/>
            </a:pPr>
            <a:r>
              <a:rPr lang="pl-PL" sz="1600" baseline="0" dirty="0">
                <a:ea typeface="+mj-ea"/>
                <a:cs typeface="+mj-cs"/>
              </a:rPr>
              <a:t>Peru </a:t>
            </a:r>
          </a:p>
          <a:p>
            <a:pPr eaLnBrk="0" hangingPunct="0">
              <a:defRPr/>
            </a:pPr>
            <a:r>
              <a:rPr lang="pl-PL" sz="1400" baseline="0" dirty="0">
                <a:ea typeface="+mj-ea"/>
                <a:cs typeface="+mj-cs"/>
              </a:rPr>
              <a:t>Republika Dominikańska </a:t>
            </a:r>
          </a:p>
          <a:p>
            <a:pPr eaLnBrk="0" hangingPunct="0">
              <a:defRPr/>
            </a:pPr>
            <a:r>
              <a:rPr lang="pl-PL" sz="1600" baseline="0" dirty="0">
                <a:ea typeface="+mj-ea"/>
                <a:cs typeface="+mj-cs"/>
              </a:rPr>
              <a:t>Republika Konga </a:t>
            </a:r>
          </a:p>
          <a:p>
            <a:pPr eaLnBrk="0" hangingPunct="0">
              <a:defRPr/>
            </a:pPr>
            <a:r>
              <a:rPr lang="pl-PL" sz="1600" baseline="0" dirty="0">
                <a:ea typeface="+mj-ea"/>
                <a:cs typeface="+mj-cs"/>
              </a:rPr>
              <a:t>Republika Południowej Afryki </a:t>
            </a:r>
          </a:p>
          <a:p>
            <a:pPr eaLnBrk="0" hangingPunct="0">
              <a:defRPr/>
            </a:pPr>
            <a:r>
              <a:rPr lang="pl-PL" sz="1300" baseline="0" dirty="0">
                <a:ea typeface="+mj-ea"/>
                <a:cs typeface="+mj-cs"/>
              </a:rPr>
              <a:t>Republika Środkowoafrykańska</a:t>
            </a:r>
          </a:p>
          <a:p>
            <a:pPr eaLnBrk="0" hangingPunct="0">
              <a:defRPr/>
            </a:pPr>
            <a:r>
              <a:rPr lang="pl-PL" sz="1600" baseline="0" dirty="0">
                <a:ea typeface="+mj-ea"/>
                <a:cs typeface="+mj-cs"/>
              </a:rPr>
              <a:t>Republika Zielonego Przylądka </a:t>
            </a:r>
          </a:p>
          <a:p>
            <a:pPr eaLnBrk="0" hangingPunct="0">
              <a:defRPr/>
            </a:pPr>
            <a:r>
              <a:rPr lang="pl-PL" sz="1600" baseline="0" dirty="0">
                <a:ea typeface="+mj-ea"/>
                <a:cs typeface="+mj-cs"/>
              </a:rPr>
              <a:t>Rosja </a:t>
            </a:r>
          </a:p>
          <a:p>
            <a:pPr eaLnBrk="0" hangingPunct="0">
              <a:defRPr/>
            </a:pPr>
            <a:r>
              <a:rPr lang="pl-PL" sz="1600" baseline="0" dirty="0">
                <a:ea typeface="+mj-ea"/>
                <a:cs typeface="+mj-cs"/>
              </a:rPr>
              <a:t>Rwanda </a:t>
            </a:r>
          </a:p>
          <a:p>
            <a:pPr eaLnBrk="0" hangingPunct="0">
              <a:defRPr/>
            </a:pPr>
            <a:r>
              <a:rPr lang="pl-PL" sz="1600" baseline="0" dirty="0">
                <a:ea typeface="+mj-ea"/>
                <a:cs typeface="+mj-cs"/>
              </a:rPr>
              <a:t>Saint Lucia </a:t>
            </a:r>
          </a:p>
          <a:p>
            <a:pPr eaLnBrk="0" hangingPunct="0">
              <a:defRPr/>
            </a:pPr>
            <a:r>
              <a:rPr lang="pl-PL" sz="1400" baseline="0" dirty="0">
                <a:ea typeface="+mj-ea"/>
                <a:cs typeface="+mj-cs"/>
              </a:rPr>
              <a:t>Saint </a:t>
            </a:r>
            <a:r>
              <a:rPr lang="pl-PL" sz="1400" baseline="0" dirty="0" err="1">
                <a:ea typeface="+mj-ea"/>
                <a:cs typeface="+mj-cs"/>
              </a:rPr>
              <a:t>Vicent</a:t>
            </a:r>
            <a:r>
              <a:rPr lang="pl-PL" sz="1400" baseline="0" dirty="0">
                <a:ea typeface="+mj-ea"/>
                <a:cs typeface="+mj-cs"/>
              </a:rPr>
              <a:t> i Grenadyny </a:t>
            </a:r>
          </a:p>
          <a:p>
            <a:pPr eaLnBrk="0" hangingPunct="0">
              <a:defRPr/>
            </a:pPr>
            <a:r>
              <a:rPr lang="pl-PL" sz="1600" baseline="0" dirty="0">
                <a:ea typeface="+mj-ea"/>
                <a:cs typeface="+mj-cs"/>
              </a:rPr>
              <a:t>Samoa </a:t>
            </a:r>
          </a:p>
          <a:p>
            <a:pPr eaLnBrk="0" hangingPunct="0">
              <a:defRPr/>
            </a:pPr>
            <a:r>
              <a:rPr lang="pl-PL" sz="1600" baseline="0" dirty="0">
                <a:ea typeface="+mj-ea"/>
                <a:cs typeface="+mj-cs"/>
              </a:rPr>
              <a:t>Senegal </a:t>
            </a:r>
          </a:p>
          <a:p>
            <a:pPr eaLnBrk="0" hangingPunct="0">
              <a:defRPr/>
            </a:pPr>
            <a:r>
              <a:rPr lang="pl-PL" sz="1600" baseline="0" dirty="0">
                <a:ea typeface="+mj-ea"/>
                <a:cs typeface="+mj-cs"/>
              </a:rPr>
              <a:t>Sierra Leone </a:t>
            </a:r>
          </a:p>
          <a:p>
            <a:pPr eaLnBrk="0" hangingPunct="0">
              <a:defRPr/>
            </a:pPr>
            <a:r>
              <a:rPr lang="pl-PL" sz="1600" baseline="0" dirty="0">
                <a:ea typeface="+mj-ea"/>
                <a:cs typeface="+mj-cs"/>
              </a:rPr>
              <a:t>Somalia </a:t>
            </a:r>
          </a:p>
          <a:p>
            <a:pPr eaLnBrk="0" hangingPunct="0">
              <a:defRPr/>
            </a:pPr>
            <a:r>
              <a:rPr lang="pl-PL" sz="1600" baseline="0" dirty="0">
                <a:ea typeface="+mj-ea"/>
                <a:cs typeface="+mj-cs"/>
              </a:rPr>
              <a:t>Sri Lanka </a:t>
            </a:r>
          </a:p>
          <a:p>
            <a:pPr eaLnBrk="0" hangingPunct="0">
              <a:defRPr/>
            </a:pPr>
            <a:r>
              <a:rPr lang="pl-PL" sz="1600" baseline="0" dirty="0">
                <a:ea typeface="+mj-ea"/>
                <a:cs typeface="+mj-cs"/>
              </a:rPr>
              <a:t>Sudan </a:t>
            </a:r>
          </a:p>
          <a:p>
            <a:pPr eaLnBrk="0" hangingPunct="0">
              <a:defRPr/>
            </a:pPr>
            <a:r>
              <a:rPr lang="pl-PL" sz="1600" baseline="0" dirty="0">
                <a:ea typeface="+mj-ea"/>
                <a:cs typeface="+mj-cs"/>
              </a:rPr>
              <a:t>Surinam </a:t>
            </a:r>
          </a:p>
          <a:p>
            <a:pPr eaLnBrk="0" hangingPunct="0">
              <a:defRPr/>
            </a:pPr>
            <a:r>
              <a:rPr lang="pl-PL" sz="1600" baseline="0" dirty="0">
                <a:ea typeface="+mj-ea"/>
                <a:cs typeface="+mj-cs"/>
              </a:rPr>
              <a:t>Syria </a:t>
            </a:r>
          </a:p>
          <a:p>
            <a:pPr eaLnBrk="0" hangingPunct="0">
              <a:defRPr/>
            </a:pPr>
            <a:r>
              <a:rPr lang="pl-PL" sz="1600" baseline="0" dirty="0">
                <a:ea typeface="+mj-ea"/>
                <a:cs typeface="+mj-cs"/>
              </a:rPr>
              <a:t>Szwajcaria </a:t>
            </a:r>
          </a:p>
          <a:p>
            <a:pPr eaLnBrk="0" hangingPunct="0">
              <a:defRPr/>
            </a:pPr>
            <a:r>
              <a:rPr lang="pl-PL" sz="1600" baseline="0" dirty="0">
                <a:ea typeface="+mj-ea"/>
                <a:cs typeface="+mj-cs"/>
              </a:rPr>
              <a:t>Tadżykistan </a:t>
            </a:r>
          </a:p>
          <a:p>
            <a:pPr eaLnBrk="0" hangingPunct="0">
              <a:defRPr/>
            </a:pPr>
            <a:r>
              <a:rPr lang="pl-PL" sz="1600" baseline="0" dirty="0">
                <a:ea typeface="+mj-ea"/>
                <a:cs typeface="+mj-cs"/>
              </a:rPr>
              <a:t>Tajlandia </a:t>
            </a:r>
          </a:p>
          <a:p>
            <a:pPr eaLnBrk="0" hangingPunct="0">
              <a:defRPr/>
            </a:pPr>
            <a:r>
              <a:rPr lang="pl-PL" sz="1600" baseline="0" dirty="0">
                <a:ea typeface="+mj-ea"/>
                <a:cs typeface="+mj-cs"/>
              </a:rPr>
              <a:t>Tanzania </a:t>
            </a:r>
          </a:p>
          <a:p>
            <a:pPr eaLnBrk="0" hangingPunct="0">
              <a:defRPr/>
            </a:pPr>
            <a:r>
              <a:rPr lang="pl-PL" sz="1600" baseline="0" dirty="0">
                <a:ea typeface="+mj-ea"/>
                <a:cs typeface="+mj-cs"/>
              </a:rPr>
              <a:t>Togo </a:t>
            </a:r>
          </a:p>
          <a:p>
            <a:pPr eaLnBrk="0" hangingPunct="0">
              <a:defRPr/>
            </a:pPr>
            <a:r>
              <a:rPr lang="pl-PL" sz="1600" baseline="0" dirty="0">
                <a:ea typeface="+mj-ea"/>
                <a:cs typeface="+mj-cs"/>
              </a:rPr>
              <a:t>Tonga </a:t>
            </a:r>
          </a:p>
          <a:p>
            <a:pPr eaLnBrk="0" hangingPunct="0">
              <a:defRPr/>
            </a:pPr>
            <a:r>
              <a:rPr lang="pl-PL" sz="1600" baseline="0" dirty="0">
                <a:ea typeface="+mj-ea"/>
                <a:cs typeface="+mj-cs"/>
              </a:rPr>
              <a:t>Trinidad i Tobago </a:t>
            </a:r>
          </a:p>
          <a:p>
            <a:pPr eaLnBrk="0" hangingPunct="0">
              <a:defRPr/>
            </a:pPr>
            <a:r>
              <a:rPr lang="pl-PL" sz="1600" baseline="0" dirty="0">
                <a:ea typeface="+mj-ea"/>
                <a:cs typeface="+mj-cs"/>
              </a:rPr>
              <a:t>Tunezja </a:t>
            </a:r>
          </a:p>
          <a:p>
            <a:pPr eaLnBrk="0" hangingPunct="0">
              <a:defRPr/>
            </a:pPr>
            <a:r>
              <a:rPr lang="pl-PL" sz="1600" baseline="0" dirty="0">
                <a:ea typeface="+mj-ea"/>
                <a:cs typeface="+mj-cs"/>
              </a:rPr>
              <a:t>Turcja </a:t>
            </a:r>
          </a:p>
          <a:p>
            <a:pPr eaLnBrk="0" hangingPunct="0">
              <a:defRPr/>
            </a:pPr>
            <a:r>
              <a:rPr lang="pl-PL" sz="1600" baseline="0" dirty="0">
                <a:ea typeface="+mj-ea"/>
                <a:cs typeface="+mj-cs"/>
              </a:rPr>
              <a:t>Turkmenistan </a:t>
            </a:r>
          </a:p>
          <a:p>
            <a:pPr eaLnBrk="0" hangingPunct="0">
              <a:defRPr/>
            </a:pPr>
            <a:r>
              <a:rPr lang="pl-PL" sz="1600" baseline="0" dirty="0">
                <a:ea typeface="+mj-ea"/>
                <a:cs typeface="+mj-cs"/>
              </a:rPr>
              <a:t>Tuvalu </a:t>
            </a:r>
          </a:p>
          <a:p>
            <a:pPr eaLnBrk="0" hangingPunct="0">
              <a:defRPr/>
            </a:pPr>
            <a:r>
              <a:rPr lang="pl-PL" sz="1600" baseline="0" dirty="0">
                <a:ea typeface="+mj-ea"/>
                <a:cs typeface="+mj-cs"/>
              </a:rPr>
              <a:t>Uganda </a:t>
            </a:r>
          </a:p>
          <a:p>
            <a:pPr eaLnBrk="0" hangingPunct="0">
              <a:defRPr/>
            </a:pPr>
            <a:r>
              <a:rPr lang="pl-PL" sz="1600" baseline="0" dirty="0">
                <a:ea typeface="+mj-ea"/>
                <a:cs typeface="+mj-cs"/>
              </a:rPr>
              <a:t>Ukraina </a:t>
            </a:r>
          </a:p>
          <a:p>
            <a:pPr eaLnBrk="0" hangingPunct="0">
              <a:defRPr/>
            </a:pPr>
            <a:r>
              <a:rPr lang="pl-PL" sz="1600" baseline="0" dirty="0">
                <a:ea typeface="+mj-ea"/>
                <a:cs typeface="+mj-cs"/>
              </a:rPr>
              <a:t>Uzbekistan </a:t>
            </a:r>
          </a:p>
          <a:p>
            <a:pPr eaLnBrk="0" hangingPunct="0">
              <a:defRPr/>
            </a:pPr>
            <a:r>
              <a:rPr lang="pl-PL" sz="1600" baseline="0" dirty="0">
                <a:ea typeface="+mj-ea"/>
                <a:cs typeface="+mj-cs"/>
              </a:rPr>
              <a:t>Vanuatu </a:t>
            </a:r>
          </a:p>
          <a:p>
            <a:pPr eaLnBrk="0" hangingPunct="0">
              <a:defRPr/>
            </a:pPr>
            <a:r>
              <a:rPr lang="pl-PL" sz="1600" baseline="0" dirty="0">
                <a:ea typeface="+mj-ea"/>
                <a:cs typeface="+mj-cs"/>
              </a:rPr>
              <a:t>Wietnam </a:t>
            </a:r>
          </a:p>
          <a:p>
            <a:pPr eaLnBrk="0" hangingPunct="0">
              <a:defRPr/>
            </a:pPr>
            <a:r>
              <a:rPr lang="pl-PL" sz="1400" baseline="0" dirty="0">
                <a:ea typeface="+mj-ea"/>
                <a:cs typeface="+mj-cs"/>
              </a:rPr>
              <a:t>Wybrzeże Kości Słoniowej </a:t>
            </a:r>
          </a:p>
          <a:p>
            <a:pPr eaLnBrk="0" hangingPunct="0">
              <a:defRPr/>
            </a:pPr>
            <a:r>
              <a:rPr lang="pl-PL" sz="1600" baseline="0" dirty="0">
                <a:ea typeface="+mj-ea"/>
                <a:cs typeface="+mj-cs"/>
              </a:rPr>
              <a:t>Wyspy Marshalla </a:t>
            </a:r>
          </a:p>
          <a:p>
            <a:pPr eaLnBrk="0" hangingPunct="0">
              <a:defRPr/>
            </a:pPr>
            <a:r>
              <a:rPr lang="pl-PL" sz="1600" baseline="0" dirty="0">
                <a:ea typeface="+mj-ea"/>
                <a:cs typeface="+mj-cs"/>
              </a:rPr>
              <a:t>Wyspy Salomona </a:t>
            </a:r>
          </a:p>
          <a:p>
            <a:pPr eaLnBrk="0" hangingPunct="0">
              <a:defRPr/>
            </a:pPr>
            <a:r>
              <a:rPr lang="pl-PL" sz="1400" baseline="0" dirty="0">
                <a:ea typeface="+mj-ea"/>
                <a:cs typeface="+mj-cs"/>
              </a:rPr>
              <a:t>Wyspy Świętego Tomasza i Książęca </a:t>
            </a:r>
          </a:p>
          <a:p>
            <a:pPr eaLnBrk="0" hangingPunct="0">
              <a:defRPr/>
            </a:pPr>
            <a:r>
              <a:rPr lang="pl-PL" sz="1600" baseline="0" dirty="0">
                <a:ea typeface="+mj-ea"/>
                <a:cs typeface="+mj-cs"/>
              </a:rPr>
              <a:t>Zambia </a:t>
            </a:r>
          </a:p>
          <a:p>
            <a:pPr eaLnBrk="0" hangingPunct="0">
              <a:defRPr/>
            </a:pPr>
            <a:r>
              <a:rPr lang="pl-PL" sz="1600" baseline="0" dirty="0">
                <a:ea typeface="+mj-ea"/>
                <a:cs typeface="+mj-cs"/>
              </a:rPr>
              <a:t>Zimbabwe </a:t>
            </a:r>
          </a:p>
          <a:p>
            <a:pPr eaLnBrk="0" hangingPunct="0">
              <a:defRPr/>
            </a:pPr>
            <a:r>
              <a:rPr lang="pl-PL" sz="1400" baseline="0" dirty="0">
                <a:ea typeface="+mj-ea"/>
                <a:cs typeface="+mj-cs"/>
              </a:rPr>
              <a:t>Zjednoczone Emiraty Arabskie </a:t>
            </a:r>
          </a:p>
          <a:p>
            <a:pPr eaLnBrk="0" hangingPunct="0">
              <a:defRPr/>
            </a:pPr>
            <a:endParaRPr lang="pl-PL" baseline="0" dirty="0">
              <a:ea typeface="+mj-ea"/>
              <a:cs typeface="+mj-cs"/>
            </a:endParaRPr>
          </a:p>
          <a:p>
            <a:pPr eaLnBrk="0" hangingPunct="0">
              <a:defRPr/>
            </a:pPr>
            <a:r>
              <a:rPr lang="pl-PL" baseline="0" dirty="0">
                <a:ea typeface="+mj-ea"/>
                <a:cs typeface="+mj-cs"/>
              </a:rPr>
              <a:t> </a:t>
            </a:r>
            <a:endParaRPr lang="pl-PL" sz="2000" baseline="0" dirty="0">
              <a:ea typeface="+mj-ea"/>
              <a:cs typeface="+mj-cs"/>
            </a:endParaRPr>
          </a:p>
        </p:txBody>
      </p:sp>
      <p:pic>
        <p:nvPicPr>
          <p:cNvPr id="7"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push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p:cNvSpPr>
          <p:nvPr>
            <p:ph type="title"/>
          </p:nvPr>
        </p:nvSpPr>
        <p:spPr>
          <a:xfrm>
            <a:off x="1571625" y="142875"/>
            <a:ext cx="7286625" cy="1928813"/>
          </a:xfrm>
        </p:spPr>
        <p:txBody>
          <a:bodyPr/>
          <a:lstStyle/>
          <a:p>
            <a:r>
              <a:rPr lang="pl-PL" sz="3200" b="1" dirty="0" smtClean="0">
                <a:solidFill>
                  <a:srgbClr val="008000"/>
                </a:solidFill>
                <a:latin typeface="Arial" charset="0"/>
              </a:rPr>
              <a:t>OBYWATELE PAŃSTW TRZECICH ZWOLNIENI Z OBOWIĄZKU </a:t>
            </a:r>
            <a:br>
              <a:rPr lang="pl-PL" sz="3200" b="1" dirty="0" smtClean="0">
                <a:solidFill>
                  <a:srgbClr val="008000"/>
                </a:solidFill>
                <a:latin typeface="Arial" charset="0"/>
              </a:rPr>
            </a:br>
            <a:r>
              <a:rPr lang="pl-PL" sz="3200" b="1" dirty="0" smtClean="0">
                <a:solidFill>
                  <a:srgbClr val="008000"/>
                </a:solidFill>
                <a:latin typeface="Arial" charset="0"/>
              </a:rPr>
              <a:t>POSIADANIA WIZY:</a:t>
            </a:r>
          </a:p>
        </p:txBody>
      </p:sp>
      <p:sp>
        <p:nvSpPr>
          <p:cNvPr id="24584"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sp>
        <p:nvSpPr>
          <p:cNvPr id="14" name="Prostokąt 13"/>
          <p:cNvSpPr/>
          <p:nvPr/>
        </p:nvSpPr>
        <p:spPr>
          <a:xfrm>
            <a:off x="2714625" y="2143125"/>
            <a:ext cx="5500688" cy="2185988"/>
          </a:xfrm>
          <a:prstGeom prst="rect">
            <a:avLst/>
          </a:prstGeom>
        </p:spPr>
        <p:txBody>
          <a:bodyPr>
            <a:spAutoFit/>
          </a:bodyPr>
          <a:lstStyle/>
          <a:p>
            <a:pPr algn="ctr">
              <a:spcBef>
                <a:spcPts val="600"/>
              </a:spcBef>
              <a:defRPr/>
            </a:pPr>
            <a:r>
              <a:rPr lang="pl-PL" b="1" baseline="0" dirty="0">
                <a:solidFill>
                  <a:srgbClr val="008000"/>
                </a:solidFill>
                <a:effectLst>
                  <a:outerShdw blurRad="38100" dist="38100" dir="2700000" algn="tl">
                    <a:srgbClr val="FFFFFF"/>
                  </a:outerShdw>
                </a:effectLst>
                <a:latin typeface="Arial" pitchFamily="34" charset="0"/>
              </a:rPr>
              <a:t>Art. 1 ust. 2 </a:t>
            </a:r>
          </a:p>
          <a:p>
            <a:pPr algn="ctr">
              <a:spcBef>
                <a:spcPts val="600"/>
              </a:spcBef>
              <a:defRPr/>
            </a:pPr>
            <a:r>
              <a:rPr lang="pl-PL" b="1" baseline="0" dirty="0">
                <a:solidFill>
                  <a:srgbClr val="008000"/>
                </a:solidFill>
                <a:effectLst>
                  <a:outerShdw blurRad="38100" dist="38100" dir="2700000" algn="tl">
                    <a:srgbClr val="FFFFFF"/>
                  </a:outerShdw>
                </a:effectLst>
                <a:latin typeface="Arial" pitchFamily="34" charset="0"/>
              </a:rPr>
              <a:t>Rozporządzenia Wizowego UE nr 539/2001:</a:t>
            </a:r>
          </a:p>
          <a:p>
            <a:pPr algn="ctr">
              <a:spcBef>
                <a:spcPts val="1200"/>
              </a:spcBef>
              <a:defRPr/>
            </a:pPr>
            <a:r>
              <a:rPr lang="pl-PL" sz="2000" baseline="0" dirty="0"/>
              <a:t>Obywatele państw trzecich wymienionych w załączniku II są zwolnieni z obowiązku wizowego, gdy ich całkowity pobyt nie przekracza trzech miesięcy</a:t>
            </a:r>
          </a:p>
        </p:txBody>
      </p:sp>
      <p:sp>
        <p:nvSpPr>
          <p:cNvPr id="8" name="AutoShape 7"/>
          <p:cNvSpPr>
            <a:spLocks noChangeArrowheads="1"/>
          </p:cNvSpPr>
          <p:nvPr/>
        </p:nvSpPr>
        <p:spPr bwMode="auto">
          <a:xfrm>
            <a:off x="3244850" y="4632325"/>
            <a:ext cx="5256213" cy="582613"/>
          </a:xfrm>
          <a:prstGeom prst="downArrowCallout">
            <a:avLst>
              <a:gd name="adj1" fmla="val 104140"/>
              <a:gd name="adj2" fmla="val 109772"/>
              <a:gd name="adj3" fmla="val 19829"/>
              <a:gd name="adj4" fmla="val 68375"/>
            </a:avLst>
          </a:prstGeom>
          <a:gradFill rotWithShape="1">
            <a:gsLst>
              <a:gs pos="0">
                <a:schemeClr val="folHlink"/>
              </a:gs>
              <a:gs pos="100000">
                <a:schemeClr val="folHlink">
                  <a:gamma/>
                  <a:shade val="56078"/>
                  <a:invGamma/>
                </a:schemeClr>
              </a:gs>
            </a:gsLst>
            <a:path path="rect">
              <a:fillToRect l="50000" t="50000" r="50000" b="50000"/>
            </a:path>
          </a:gradFill>
          <a:ln w="12700" algn="ctr">
            <a:solidFill>
              <a:srgbClr val="FF0000"/>
            </a:solidFill>
            <a:miter lim="800000"/>
            <a:headEnd/>
            <a:tailEnd/>
          </a:ln>
          <a:effectLst/>
        </p:spPr>
        <p:txBody>
          <a:bodyPr anchor="ctr">
            <a:spAutoFit/>
          </a:bodyPr>
          <a:lstStyle/>
          <a:p>
            <a:pPr algn="ctr">
              <a:defRPr/>
            </a:pPr>
            <a:r>
              <a:rPr lang="pl-PL" sz="2000" b="1" baseline="0" dirty="0">
                <a:solidFill>
                  <a:srgbClr val="FFFF00"/>
                </a:solidFill>
                <a:latin typeface="Arial" pitchFamily="34" charset="0"/>
                <a:cs typeface="Arial" pitchFamily="34" charset="0"/>
              </a:rPr>
              <a:t>WYJĄTEK !!!</a:t>
            </a:r>
            <a:endParaRPr lang="pl-PL" b="1" baseline="0" dirty="0">
              <a:solidFill>
                <a:srgbClr val="FFFF00"/>
              </a:solidFill>
              <a:latin typeface="Arial" pitchFamily="34" charset="0"/>
              <a:cs typeface="Arial" pitchFamily="34" charset="0"/>
            </a:endParaRPr>
          </a:p>
        </p:txBody>
      </p:sp>
      <p:sp>
        <p:nvSpPr>
          <p:cNvPr id="9" name="Text Box 8"/>
          <p:cNvSpPr txBox="1">
            <a:spLocks noChangeArrowheads="1"/>
          </p:cNvSpPr>
          <p:nvPr/>
        </p:nvSpPr>
        <p:spPr bwMode="auto">
          <a:xfrm>
            <a:off x="3378200" y="5454650"/>
            <a:ext cx="5000625" cy="400050"/>
          </a:xfrm>
          <a:prstGeom prst="rect">
            <a:avLst/>
          </a:prstGeom>
          <a:noFill/>
          <a:ln w="38100">
            <a:solidFill>
              <a:srgbClr val="FF0000"/>
            </a:solidFill>
            <a:miter lim="800000"/>
            <a:headEnd/>
            <a:tailEnd/>
          </a:ln>
        </p:spPr>
        <p:txBody>
          <a:bodyPr>
            <a:spAutoFit/>
          </a:bodyPr>
          <a:lstStyle/>
          <a:p>
            <a:pPr marL="177800" indent="-177800" algn="ctr">
              <a:defRPr/>
            </a:pPr>
            <a:r>
              <a:rPr lang="pl-PL" sz="2000" baseline="0" dirty="0">
                <a:solidFill>
                  <a:srgbClr val="000000"/>
                </a:solidFill>
                <a:effectLst>
                  <a:outerShdw blurRad="38100" dist="38100" dir="2700000" algn="tl">
                    <a:srgbClr val="FFFFFF"/>
                  </a:outerShdw>
                </a:effectLst>
                <a:latin typeface="Arial" pitchFamily="34" charset="0"/>
              </a:rPr>
              <a:t>osoby podejmujące pracę podczas pobytu</a:t>
            </a:r>
            <a:endParaRPr lang="de-DE" sz="2000" baseline="0" dirty="0">
              <a:solidFill>
                <a:srgbClr val="000000"/>
              </a:solidFill>
              <a:effectLst>
                <a:outerShdw blurRad="38100" dist="38100" dir="2700000" algn="tl">
                  <a:srgbClr val="FFFFFF"/>
                </a:outerShdw>
              </a:effectLst>
              <a:latin typeface="Arial" pitchFamily="34" charset="0"/>
            </a:endParaRPr>
          </a:p>
        </p:txBody>
      </p:sp>
      <p:pic>
        <p:nvPicPr>
          <p:cNvPr id="10" name="Picture 13" descr="ico_prawo1"/>
          <p:cNvPicPr>
            <a:picLocks noChangeAspect="1" noChangeArrowheads="1"/>
          </p:cNvPicPr>
          <p:nvPr/>
        </p:nvPicPr>
        <p:blipFill>
          <a:blip r:embed="rId3"/>
          <a:srcRect/>
          <a:stretch>
            <a:fillRect/>
          </a:stretch>
        </p:blipFill>
        <p:spPr bwMode="auto">
          <a:xfrm>
            <a:off x="2500313" y="2209800"/>
            <a:ext cx="574675" cy="647700"/>
          </a:xfrm>
          <a:prstGeom prst="rect">
            <a:avLst/>
          </a:prstGeom>
          <a:noFill/>
          <a:ln w="9525">
            <a:noFill/>
            <a:miter lim="800000"/>
            <a:headEnd/>
            <a:tailEnd/>
          </a:ln>
        </p:spPr>
      </p:pic>
      <p:pic>
        <p:nvPicPr>
          <p:cNvPr id="11" name="Picture 2" descr="logo intranet"/>
          <p:cNvPicPr>
            <a:picLocks noChangeAspect="1" noChangeArrowheads="1"/>
          </p:cNvPicPr>
          <p:nvPr/>
        </p:nvPicPr>
        <p:blipFill>
          <a:blip r:embed="rId4" cstate="print"/>
          <a:srcRect/>
          <a:stretch>
            <a:fillRect/>
          </a:stretch>
        </p:blipFill>
        <p:spPr bwMode="auto">
          <a:xfrm>
            <a:off x="142844" y="5072074"/>
            <a:ext cx="680362" cy="857256"/>
          </a:xfrm>
          <a:prstGeom prst="rect">
            <a:avLst/>
          </a:prstGeom>
          <a:noFill/>
        </p:spPr>
      </p:pic>
    </p:spTree>
  </p:cSld>
  <p:clrMapOvr>
    <a:masterClrMapping/>
  </p:clrMapOvr>
  <p:transition>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9"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605"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sp>
        <p:nvSpPr>
          <p:cNvPr id="8" name="Rectangle 2"/>
          <p:cNvSpPr txBox="1">
            <a:spLocks/>
          </p:cNvSpPr>
          <p:nvPr/>
        </p:nvSpPr>
        <p:spPr bwMode="auto">
          <a:xfrm>
            <a:off x="1785938" y="571500"/>
            <a:ext cx="6858000" cy="428625"/>
          </a:xfrm>
          <a:prstGeom prst="rect">
            <a:avLst/>
          </a:prstGeom>
          <a:noFill/>
          <a:ln w="9525">
            <a:noFill/>
            <a:miter lim="800000"/>
            <a:headEnd/>
            <a:tailEnd/>
          </a:ln>
        </p:spPr>
        <p:txBody>
          <a:bodyPr anchor="ctr"/>
          <a:lstStyle/>
          <a:p>
            <a:pPr eaLnBrk="0" hangingPunct="0">
              <a:defRPr/>
            </a:pPr>
            <a:r>
              <a:rPr lang="pl-PL" baseline="0" dirty="0">
                <a:ea typeface="+mj-ea"/>
                <a:cs typeface="+mj-cs"/>
              </a:rPr>
              <a:t>Załącznik II – lista pozytywna: </a:t>
            </a:r>
            <a:endParaRPr lang="pl-PL" sz="2000" baseline="0" dirty="0">
              <a:ea typeface="+mj-ea"/>
              <a:cs typeface="+mj-cs"/>
            </a:endParaRPr>
          </a:p>
        </p:txBody>
      </p:sp>
      <p:sp>
        <p:nvSpPr>
          <p:cNvPr id="9" name="Rectangle 2"/>
          <p:cNvSpPr txBox="1">
            <a:spLocks/>
          </p:cNvSpPr>
          <p:nvPr/>
        </p:nvSpPr>
        <p:spPr bwMode="auto">
          <a:xfrm>
            <a:off x="2428829" y="1071546"/>
            <a:ext cx="6715171" cy="3571900"/>
          </a:xfrm>
          <a:prstGeom prst="rect">
            <a:avLst/>
          </a:prstGeom>
          <a:noFill/>
          <a:ln w="9525">
            <a:noFill/>
            <a:miter lim="800000"/>
            <a:headEnd/>
            <a:tailEnd/>
          </a:ln>
        </p:spPr>
        <p:txBody>
          <a:bodyPr numCol="3" anchor="ctr"/>
          <a:lstStyle/>
          <a:p>
            <a:pPr eaLnBrk="0" hangingPunct="0">
              <a:defRPr/>
            </a:pPr>
            <a:r>
              <a:rPr lang="pl-PL" sz="1600" baseline="0" dirty="0">
                <a:ea typeface="+mj-ea"/>
                <a:cs typeface="+mj-cs"/>
              </a:rPr>
              <a:t>Andora </a:t>
            </a:r>
          </a:p>
          <a:p>
            <a:pPr eaLnBrk="0" hangingPunct="0">
              <a:defRPr/>
            </a:pPr>
            <a:r>
              <a:rPr lang="pl-PL" sz="1600" baseline="0" dirty="0">
                <a:ea typeface="+mj-ea"/>
                <a:cs typeface="+mj-cs"/>
              </a:rPr>
              <a:t>Albania</a:t>
            </a:r>
          </a:p>
          <a:p>
            <a:pPr eaLnBrk="0" hangingPunct="0">
              <a:defRPr/>
            </a:pPr>
            <a:r>
              <a:rPr lang="pl-PL" sz="1600" baseline="0" dirty="0">
                <a:ea typeface="+mj-ea"/>
                <a:cs typeface="+mj-cs"/>
              </a:rPr>
              <a:t>Antigua i Barbuda</a:t>
            </a:r>
          </a:p>
          <a:p>
            <a:pPr eaLnBrk="0" hangingPunct="0">
              <a:defRPr/>
            </a:pPr>
            <a:r>
              <a:rPr lang="pl-PL" sz="1600" baseline="0" dirty="0" smtClean="0">
                <a:ea typeface="+mj-ea"/>
                <a:cs typeface="+mj-cs"/>
              </a:rPr>
              <a:t>Argentyna</a:t>
            </a:r>
          </a:p>
          <a:p>
            <a:pPr eaLnBrk="0" hangingPunct="0">
              <a:defRPr/>
            </a:pPr>
            <a:r>
              <a:rPr lang="pl-PL" sz="1600" baseline="0" dirty="0" smtClean="0">
                <a:ea typeface="+mj-ea"/>
                <a:cs typeface="+mj-cs"/>
              </a:rPr>
              <a:t>Australia </a:t>
            </a:r>
            <a:endParaRPr lang="pl-PL" sz="1600" baseline="0" dirty="0">
              <a:ea typeface="+mj-ea"/>
              <a:cs typeface="+mj-cs"/>
            </a:endParaRPr>
          </a:p>
          <a:p>
            <a:pPr eaLnBrk="0" hangingPunct="0">
              <a:defRPr/>
            </a:pPr>
            <a:r>
              <a:rPr lang="pl-PL" sz="1600" baseline="0" dirty="0">
                <a:ea typeface="+mj-ea"/>
                <a:cs typeface="+mj-cs"/>
              </a:rPr>
              <a:t>Bahama</a:t>
            </a:r>
          </a:p>
          <a:p>
            <a:pPr eaLnBrk="0" hangingPunct="0">
              <a:defRPr/>
            </a:pPr>
            <a:r>
              <a:rPr lang="pl-PL" sz="1600" baseline="0" dirty="0">
                <a:ea typeface="+mj-ea"/>
                <a:cs typeface="+mj-cs"/>
              </a:rPr>
              <a:t>Barbados</a:t>
            </a:r>
          </a:p>
          <a:p>
            <a:pPr eaLnBrk="0" hangingPunct="0">
              <a:defRPr/>
            </a:pPr>
            <a:r>
              <a:rPr lang="pl-PL" sz="1600" baseline="0" dirty="0">
                <a:ea typeface="+mj-ea"/>
                <a:cs typeface="+mj-cs"/>
              </a:rPr>
              <a:t>Bośnia i Hercegowina</a:t>
            </a:r>
          </a:p>
          <a:p>
            <a:pPr eaLnBrk="0" hangingPunct="0">
              <a:defRPr/>
            </a:pPr>
            <a:r>
              <a:rPr lang="pl-PL" sz="1600" baseline="0" dirty="0">
                <a:ea typeface="+mj-ea"/>
                <a:cs typeface="+mj-cs"/>
              </a:rPr>
              <a:t>Brazylia </a:t>
            </a:r>
          </a:p>
          <a:p>
            <a:pPr eaLnBrk="0" hangingPunct="0">
              <a:defRPr/>
            </a:pPr>
            <a:r>
              <a:rPr lang="pl-PL" sz="1600" baseline="0" dirty="0">
                <a:ea typeface="+mj-ea"/>
                <a:cs typeface="+mj-cs"/>
              </a:rPr>
              <a:t>Brunei Darussalam</a:t>
            </a:r>
          </a:p>
          <a:p>
            <a:pPr eaLnBrk="0" hangingPunct="0">
              <a:defRPr/>
            </a:pPr>
            <a:r>
              <a:rPr lang="pl-PL" sz="1400" baseline="0" dirty="0">
                <a:ea typeface="+mj-ea"/>
                <a:cs typeface="+mj-cs"/>
              </a:rPr>
              <a:t>Była Jugosłowiańska Republika </a:t>
            </a:r>
            <a:r>
              <a:rPr lang="pl-PL" sz="1600" baseline="0" dirty="0">
                <a:ea typeface="+mj-ea"/>
                <a:cs typeface="+mj-cs"/>
              </a:rPr>
              <a:t>Macedonii</a:t>
            </a:r>
            <a:r>
              <a:rPr lang="pl-PL" sz="1400" baseline="0" dirty="0">
                <a:ea typeface="+mj-ea"/>
                <a:cs typeface="+mj-cs"/>
              </a:rPr>
              <a:t> </a:t>
            </a:r>
          </a:p>
          <a:p>
            <a:pPr eaLnBrk="0" hangingPunct="0">
              <a:defRPr/>
            </a:pPr>
            <a:r>
              <a:rPr lang="pl-PL" sz="1600" baseline="0" dirty="0">
                <a:ea typeface="+mj-ea"/>
                <a:cs typeface="+mj-cs"/>
              </a:rPr>
              <a:t>Chile </a:t>
            </a:r>
          </a:p>
          <a:p>
            <a:pPr eaLnBrk="0" hangingPunct="0">
              <a:defRPr/>
            </a:pPr>
            <a:r>
              <a:rPr lang="pl-PL" sz="1600" baseline="0" dirty="0">
                <a:ea typeface="+mj-ea"/>
                <a:cs typeface="+mj-cs"/>
              </a:rPr>
              <a:t>Chorwacja </a:t>
            </a:r>
          </a:p>
          <a:p>
            <a:pPr eaLnBrk="0" hangingPunct="0">
              <a:defRPr/>
            </a:pPr>
            <a:r>
              <a:rPr lang="pl-PL" sz="1600" baseline="0" dirty="0">
                <a:ea typeface="+mj-ea"/>
                <a:cs typeface="+mj-cs"/>
              </a:rPr>
              <a:t>Czarnogóra</a:t>
            </a:r>
          </a:p>
          <a:p>
            <a:pPr eaLnBrk="0" hangingPunct="0">
              <a:defRPr/>
            </a:pPr>
            <a:r>
              <a:rPr lang="pl-PL" sz="1600" baseline="0" dirty="0">
                <a:ea typeface="+mj-ea"/>
                <a:cs typeface="+mj-cs"/>
              </a:rPr>
              <a:t>Gwatemala </a:t>
            </a:r>
          </a:p>
          <a:p>
            <a:pPr eaLnBrk="0" hangingPunct="0">
              <a:defRPr/>
            </a:pPr>
            <a:r>
              <a:rPr lang="pl-PL" sz="1600" baseline="0" dirty="0">
                <a:ea typeface="+mj-ea"/>
                <a:cs typeface="+mj-cs"/>
              </a:rPr>
              <a:t>Honduras </a:t>
            </a:r>
          </a:p>
          <a:p>
            <a:pPr eaLnBrk="0" hangingPunct="0">
              <a:defRPr/>
            </a:pPr>
            <a:r>
              <a:rPr lang="pl-PL" sz="1600" baseline="0" dirty="0">
                <a:ea typeface="+mj-ea"/>
                <a:cs typeface="+mj-cs"/>
              </a:rPr>
              <a:t>Izrael </a:t>
            </a:r>
          </a:p>
          <a:p>
            <a:pPr eaLnBrk="0" hangingPunct="0">
              <a:defRPr/>
            </a:pPr>
            <a:r>
              <a:rPr lang="pl-PL" sz="1600" baseline="0" dirty="0">
                <a:ea typeface="+mj-ea"/>
                <a:cs typeface="+mj-cs"/>
              </a:rPr>
              <a:t>Japonia </a:t>
            </a:r>
          </a:p>
          <a:p>
            <a:pPr eaLnBrk="0" hangingPunct="0">
              <a:defRPr/>
            </a:pPr>
            <a:r>
              <a:rPr lang="pl-PL" sz="1600" baseline="0" dirty="0">
                <a:ea typeface="+mj-ea"/>
                <a:cs typeface="+mj-cs"/>
              </a:rPr>
              <a:t>Kanada </a:t>
            </a:r>
          </a:p>
          <a:p>
            <a:pPr eaLnBrk="0" hangingPunct="0">
              <a:defRPr/>
            </a:pPr>
            <a:r>
              <a:rPr lang="pl-PL" sz="1600" baseline="0" dirty="0">
                <a:ea typeface="+mj-ea"/>
                <a:cs typeface="+mj-cs"/>
              </a:rPr>
              <a:t>Korea Południowa</a:t>
            </a:r>
          </a:p>
          <a:p>
            <a:pPr eaLnBrk="0" hangingPunct="0">
              <a:defRPr/>
            </a:pPr>
            <a:r>
              <a:rPr lang="pl-PL" sz="1600" baseline="0" dirty="0">
                <a:ea typeface="+mj-ea"/>
                <a:cs typeface="+mj-cs"/>
              </a:rPr>
              <a:t>Kostaryka </a:t>
            </a:r>
          </a:p>
          <a:p>
            <a:pPr eaLnBrk="0" hangingPunct="0">
              <a:defRPr/>
            </a:pPr>
            <a:r>
              <a:rPr lang="pl-PL" sz="1600" baseline="0" dirty="0">
                <a:ea typeface="+mj-ea"/>
                <a:cs typeface="+mj-cs"/>
              </a:rPr>
              <a:t>Malezja </a:t>
            </a:r>
          </a:p>
          <a:p>
            <a:pPr eaLnBrk="0" hangingPunct="0">
              <a:defRPr/>
            </a:pPr>
            <a:r>
              <a:rPr lang="pl-PL" sz="1600" baseline="0" dirty="0">
                <a:ea typeface="+mj-ea"/>
                <a:cs typeface="+mj-cs"/>
              </a:rPr>
              <a:t>Mauritius</a:t>
            </a:r>
          </a:p>
          <a:p>
            <a:pPr eaLnBrk="0" hangingPunct="0">
              <a:defRPr/>
            </a:pPr>
            <a:r>
              <a:rPr lang="pl-PL" sz="1600" baseline="0" dirty="0">
                <a:ea typeface="+mj-ea"/>
                <a:cs typeface="+mj-cs"/>
              </a:rPr>
              <a:t>Meksyk </a:t>
            </a:r>
          </a:p>
          <a:p>
            <a:pPr eaLnBrk="0" hangingPunct="0">
              <a:defRPr/>
            </a:pPr>
            <a:r>
              <a:rPr lang="pl-PL" sz="1600" baseline="0" dirty="0">
                <a:ea typeface="+mj-ea"/>
                <a:cs typeface="+mj-cs"/>
              </a:rPr>
              <a:t>Monako </a:t>
            </a:r>
          </a:p>
          <a:p>
            <a:pPr eaLnBrk="0" hangingPunct="0">
              <a:defRPr/>
            </a:pPr>
            <a:r>
              <a:rPr lang="pl-PL" sz="1600" baseline="0" dirty="0">
                <a:ea typeface="+mj-ea"/>
                <a:cs typeface="+mj-cs"/>
              </a:rPr>
              <a:t>Nikaragua </a:t>
            </a:r>
          </a:p>
          <a:p>
            <a:pPr eaLnBrk="0" hangingPunct="0">
              <a:defRPr/>
            </a:pPr>
            <a:r>
              <a:rPr lang="pl-PL" sz="1600" baseline="0" dirty="0">
                <a:ea typeface="+mj-ea"/>
                <a:cs typeface="+mj-cs"/>
              </a:rPr>
              <a:t>Nowa Zelandia</a:t>
            </a:r>
          </a:p>
          <a:p>
            <a:pPr eaLnBrk="0" hangingPunct="0">
              <a:defRPr/>
            </a:pPr>
            <a:r>
              <a:rPr lang="pl-PL" sz="1600" baseline="0" dirty="0">
                <a:ea typeface="+mj-ea"/>
                <a:cs typeface="+mj-cs"/>
              </a:rPr>
              <a:t>Panama </a:t>
            </a:r>
          </a:p>
          <a:p>
            <a:pPr eaLnBrk="0" hangingPunct="0">
              <a:defRPr/>
            </a:pPr>
            <a:r>
              <a:rPr lang="pl-PL" sz="1600" baseline="0" dirty="0">
                <a:ea typeface="+mj-ea"/>
                <a:cs typeface="+mj-cs"/>
              </a:rPr>
              <a:t>Paragwaj </a:t>
            </a:r>
          </a:p>
          <a:p>
            <a:pPr eaLnBrk="0" hangingPunct="0">
              <a:defRPr/>
            </a:pPr>
            <a:r>
              <a:rPr lang="pl-PL" sz="1600" baseline="0" dirty="0">
                <a:ea typeface="+mj-ea"/>
                <a:cs typeface="+mj-cs"/>
              </a:rPr>
              <a:t>Salwador </a:t>
            </a:r>
          </a:p>
          <a:p>
            <a:pPr eaLnBrk="0" hangingPunct="0">
              <a:defRPr/>
            </a:pPr>
            <a:r>
              <a:rPr lang="pl-PL" sz="1600" baseline="0" dirty="0">
                <a:ea typeface="+mj-ea"/>
                <a:cs typeface="+mj-cs"/>
              </a:rPr>
              <a:t>Saint Kitts i Nevis</a:t>
            </a:r>
          </a:p>
          <a:p>
            <a:pPr eaLnBrk="0" hangingPunct="0">
              <a:defRPr/>
            </a:pPr>
            <a:r>
              <a:rPr lang="pl-PL" sz="1600" baseline="0" dirty="0">
                <a:ea typeface="+mj-ea"/>
                <a:cs typeface="+mj-cs"/>
              </a:rPr>
              <a:t>San Marino </a:t>
            </a:r>
          </a:p>
          <a:p>
            <a:pPr eaLnBrk="0" hangingPunct="0">
              <a:defRPr/>
            </a:pPr>
            <a:r>
              <a:rPr lang="pl-PL" sz="1600" baseline="0" dirty="0">
                <a:ea typeface="+mj-ea"/>
                <a:cs typeface="+mj-cs"/>
              </a:rPr>
              <a:t>Serbia </a:t>
            </a:r>
          </a:p>
          <a:p>
            <a:pPr eaLnBrk="0" hangingPunct="0">
              <a:defRPr/>
            </a:pPr>
            <a:r>
              <a:rPr lang="pl-PL" sz="1600" baseline="0" dirty="0">
                <a:ea typeface="+mj-ea"/>
                <a:cs typeface="+mj-cs"/>
              </a:rPr>
              <a:t>Singapur </a:t>
            </a:r>
          </a:p>
          <a:p>
            <a:pPr eaLnBrk="0" hangingPunct="0">
              <a:defRPr/>
            </a:pPr>
            <a:r>
              <a:rPr lang="pl-PL" sz="1400" baseline="0" dirty="0">
                <a:ea typeface="+mj-ea"/>
                <a:cs typeface="+mj-cs"/>
              </a:rPr>
              <a:t>Stany Zjednoczone Ameryki Północnej </a:t>
            </a:r>
          </a:p>
          <a:p>
            <a:pPr eaLnBrk="0" hangingPunct="0">
              <a:defRPr/>
            </a:pPr>
            <a:r>
              <a:rPr lang="pl-PL" sz="1600" baseline="0" dirty="0">
                <a:ea typeface="+mj-ea"/>
                <a:cs typeface="+mj-cs"/>
              </a:rPr>
              <a:t>Urugwaj </a:t>
            </a:r>
          </a:p>
          <a:p>
            <a:pPr eaLnBrk="0" hangingPunct="0">
              <a:defRPr/>
            </a:pPr>
            <a:r>
              <a:rPr lang="pl-PL" sz="1600" baseline="0" dirty="0">
                <a:ea typeface="+mj-ea"/>
                <a:cs typeface="+mj-cs"/>
              </a:rPr>
              <a:t>Watykan </a:t>
            </a:r>
          </a:p>
          <a:p>
            <a:pPr eaLnBrk="0" hangingPunct="0">
              <a:defRPr/>
            </a:pPr>
            <a:r>
              <a:rPr lang="pl-PL" sz="1600" baseline="0" dirty="0">
                <a:ea typeface="+mj-ea"/>
                <a:cs typeface="+mj-cs"/>
              </a:rPr>
              <a:t>Wenezuela </a:t>
            </a:r>
          </a:p>
          <a:p>
            <a:pPr eaLnBrk="0" hangingPunct="0">
              <a:defRPr/>
            </a:pPr>
            <a:endParaRPr lang="pl-PL" sz="1600" baseline="0" dirty="0">
              <a:ea typeface="+mj-ea"/>
              <a:cs typeface="+mj-cs"/>
            </a:endParaRPr>
          </a:p>
          <a:p>
            <a:pPr eaLnBrk="0" hangingPunct="0">
              <a:defRPr/>
            </a:pPr>
            <a:endParaRPr lang="pl-PL" baseline="0" dirty="0">
              <a:ea typeface="+mj-ea"/>
              <a:cs typeface="+mj-cs"/>
            </a:endParaRPr>
          </a:p>
          <a:p>
            <a:pPr eaLnBrk="0" hangingPunct="0">
              <a:defRPr/>
            </a:pPr>
            <a:r>
              <a:rPr lang="pl-PL" baseline="0" dirty="0">
                <a:ea typeface="+mj-ea"/>
                <a:cs typeface="+mj-cs"/>
              </a:rPr>
              <a:t> </a:t>
            </a:r>
            <a:endParaRPr lang="pl-PL" sz="2000" baseline="0" dirty="0">
              <a:ea typeface="+mj-ea"/>
              <a:cs typeface="+mj-cs"/>
            </a:endParaRPr>
          </a:p>
        </p:txBody>
      </p:sp>
      <p:pic>
        <p:nvPicPr>
          <p:cNvPr id="7"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push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9701"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sp>
        <p:nvSpPr>
          <p:cNvPr id="8" name="Rectangle 6"/>
          <p:cNvSpPr txBox="1">
            <a:spLocks/>
          </p:cNvSpPr>
          <p:nvPr/>
        </p:nvSpPr>
        <p:spPr bwMode="auto">
          <a:xfrm>
            <a:off x="2214546" y="1142984"/>
            <a:ext cx="6329362" cy="26432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80000"/>
              </a:lnSpc>
              <a:spcBef>
                <a:spcPct val="20000"/>
              </a:spcBef>
              <a:spcAft>
                <a:spcPct val="0"/>
              </a:spcAft>
              <a:buClrTx/>
              <a:buSzTx/>
              <a:buFont typeface="Arial" charset="0"/>
              <a:buNone/>
              <a:tabLst/>
              <a:defRPr/>
            </a:pPr>
            <a:endParaRPr kumimoji="0" lang="pl-PL" sz="2400" b="0" i="0" u="none" strike="noStrike" kern="1200" cap="none" spc="0" normalizeH="0" baseline="0" noProof="0" dirty="0" smtClean="0">
              <a:ln>
                <a:noFill/>
              </a:ln>
              <a:solidFill>
                <a:schemeClr val="tx1"/>
              </a:solidFill>
              <a:effectLst/>
              <a:uLnTx/>
              <a:uFillTx/>
              <a:latin typeface="Arial" charset="0"/>
              <a:ea typeface="+mn-ea"/>
              <a:cs typeface="+mn-cs"/>
            </a:endParaRPr>
          </a:p>
          <a:p>
            <a:pPr marL="342900" marR="0" lvl="0" indent="-342900" algn="ctr" defTabSz="914400" rtl="0" eaLnBrk="0" fontAlgn="base" latinLnBrk="0" hangingPunct="0">
              <a:lnSpc>
                <a:spcPct val="80000"/>
              </a:lnSpc>
              <a:spcBef>
                <a:spcPct val="20000"/>
              </a:spcBef>
              <a:spcAft>
                <a:spcPct val="0"/>
              </a:spcAft>
              <a:buClrTx/>
              <a:buSzTx/>
              <a:buFont typeface="Arial" charset="0"/>
              <a:buNone/>
              <a:tabLst/>
              <a:defRPr/>
            </a:pPr>
            <a:r>
              <a:rPr kumimoji="0" lang="pl-PL" sz="2800" b="1" i="0" u="none" strike="noStrike" kern="1200" cap="none" spc="0" normalizeH="0" baseline="0" noProof="0" dirty="0" smtClean="0">
                <a:ln>
                  <a:noFill/>
                </a:ln>
                <a:solidFill>
                  <a:schemeClr val="tx1"/>
                </a:solidFill>
                <a:effectLst/>
                <a:uLnTx/>
                <a:uFillTx/>
                <a:latin typeface="+mn-lt"/>
                <a:ea typeface="+mn-ea"/>
                <a:cs typeface="+mn-cs"/>
              </a:rPr>
              <a:t>WYJĄTEK: </a:t>
            </a:r>
          </a:p>
          <a:p>
            <a:pPr indent="-360000" algn="ctr" eaLnBrk="0" hangingPunct="0">
              <a:lnSpc>
                <a:spcPct val="80000"/>
              </a:lnSpc>
              <a:spcBef>
                <a:spcPct val="20000"/>
              </a:spcBef>
            </a:pPr>
            <a:r>
              <a:rPr lang="pl-PL" sz="2400" b="1" baseline="0" dirty="0" smtClean="0">
                <a:latin typeface="+mn-lt"/>
              </a:rPr>
              <a:t>obywatele państw trzecich, z którymi Państwo Członkowskie grupy Schengen zawarło przed przystąpieniem do strefy Schengen umowę bilateralną o odrębnych zasadach ruchu bezwizowego i umowy tej nie wypowiedziało</a:t>
            </a:r>
            <a:endParaRPr kumimoji="0" lang="pl-PL" sz="24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914400" rtl="0" eaLnBrk="0" fontAlgn="base" latinLnBrk="0" hangingPunct="0">
              <a:lnSpc>
                <a:spcPct val="80000"/>
              </a:lnSpc>
              <a:spcBef>
                <a:spcPct val="20000"/>
              </a:spcBef>
              <a:spcAft>
                <a:spcPct val="0"/>
              </a:spcAft>
              <a:buClrTx/>
              <a:buSzTx/>
              <a:buFont typeface="Arial" charset="0"/>
              <a:buNone/>
              <a:tabLst/>
              <a:defRPr/>
            </a:pPr>
            <a:endParaRPr kumimoji="0" lang="pl-PL" sz="24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6"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push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6626" name="Rectangle 2"/>
          <p:cNvSpPr>
            <a:spLocks noGrp="1"/>
          </p:cNvSpPr>
          <p:nvPr>
            <p:ph type="title"/>
          </p:nvPr>
        </p:nvSpPr>
        <p:spPr>
          <a:xfrm>
            <a:off x="2909893" y="357188"/>
            <a:ext cx="3733809" cy="642937"/>
          </a:xfrm>
        </p:spPr>
        <p:txBody>
          <a:bodyPr/>
          <a:lstStyle/>
          <a:p>
            <a:r>
              <a:rPr lang="pl-PL" sz="3200" b="1" dirty="0" smtClean="0">
                <a:solidFill>
                  <a:srgbClr val="008000"/>
                </a:solidFill>
                <a:latin typeface="Arial" charset="0"/>
              </a:rPr>
              <a:t>Warunki wjazdu</a:t>
            </a:r>
          </a:p>
        </p:txBody>
      </p:sp>
      <p:sp>
        <p:nvSpPr>
          <p:cNvPr id="26627" name="Rectangle 11"/>
          <p:cNvSpPr>
            <a:spLocks/>
          </p:cNvSpPr>
          <p:nvPr/>
        </p:nvSpPr>
        <p:spPr bwMode="auto">
          <a:xfrm>
            <a:off x="2620997" y="1341438"/>
            <a:ext cx="6951663" cy="444500"/>
          </a:xfrm>
          <a:prstGeom prst="rect">
            <a:avLst/>
          </a:prstGeom>
          <a:noFill/>
          <a:ln w="9525">
            <a:noFill/>
            <a:miter lim="800000"/>
            <a:headEnd/>
            <a:tailEnd/>
          </a:ln>
        </p:spPr>
        <p:txBody>
          <a:bodyPr/>
          <a:lstStyle/>
          <a:p>
            <a:pPr marL="342900" indent="-342900" eaLnBrk="0" hangingPunct="0">
              <a:spcBef>
                <a:spcPct val="20000"/>
              </a:spcBef>
              <a:buFont typeface="Arial" charset="0"/>
              <a:buNone/>
            </a:pPr>
            <a:r>
              <a:rPr lang="pl-PL" sz="2000" baseline="0" dirty="0">
                <a:solidFill>
                  <a:srgbClr val="008000"/>
                </a:solidFill>
              </a:rPr>
              <a:t>	art. 5 ust. 1 KWUS, art.5 ust.1 KGS</a:t>
            </a:r>
          </a:p>
        </p:txBody>
      </p:sp>
      <p:sp>
        <p:nvSpPr>
          <p:cNvPr id="26631"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sp>
        <p:nvSpPr>
          <p:cNvPr id="9" name="Rectangle 11"/>
          <p:cNvSpPr>
            <a:spLocks/>
          </p:cNvSpPr>
          <p:nvPr/>
        </p:nvSpPr>
        <p:spPr bwMode="auto">
          <a:xfrm>
            <a:off x="1692275" y="1912938"/>
            <a:ext cx="6951663" cy="2873375"/>
          </a:xfrm>
          <a:prstGeom prst="rect">
            <a:avLst/>
          </a:prstGeom>
          <a:noFill/>
          <a:ln w="9525">
            <a:noFill/>
            <a:miter lim="800000"/>
            <a:headEnd/>
            <a:tailEnd/>
          </a:ln>
        </p:spPr>
        <p:txBody>
          <a:bodyPr/>
          <a:lstStyle/>
          <a:p>
            <a:pPr marL="457200" indent="-457200" eaLnBrk="0" hangingPunct="0">
              <a:spcBef>
                <a:spcPct val="20000"/>
              </a:spcBef>
              <a:buFont typeface="+mj-lt"/>
              <a:buAutoNum type="alphaLcParenR"/>
              <a:defRPr/>
            </a:pPr>
            <a:r>
              <a:rPr lang="pl-PL" sz="2000" baseline="0" dirty="0"/>
              <a:t>ważne dokumenty uprawniające do przekraczania granic,</a:t>
            </a:r>
          </a:p>
          <a:p>
            <a:pPr marL="457200" indent="-457200" eaLnBrk="0" hangingPunct="0">
              <a:spcBef>
                <a:spcPct val="20000"/>
              </a:spcBef>
              <a:buFont typeface="+mj-lt"/>
              <a:buAutoNum type="alphaLcParenR"/>
              <a:defRPr/>
            </a:pPr>
            <a:r>
              <a:rPr lang="pl-PL" sz="2000" baseline="0" dirty="0"/>
              <a:t>ważna wiza / dokument pobytowy,</a:t>
            </a:r>
          </a:p>
          <a:p>
            <a:pPr marL="457200" indent="-457200" eaLnBrk="0" hangingPunct="0">
              <a:spcBef>
                <a:spcPct val="20000"/>
              </a:spcBef>
              <a:buFont typeface="+mj-lt"/>
              <a:buAutoNum type="alphaLcParenR"/>
              <a:defRPr/>
            </a:pPr>
            <a:r>
              <a:rPr lang="pl-PL" sz="2000" baseline="0" dirty="0"/>
              <a:t>dowód celu podróży / posiadania środków finansowych,</a:t>
            </a:r>
          </a:p>
          <a:p>
            <a:pPr marL="457200" indent="-457200" eaLnBrk="0" hangingPunct="0">
              <a:spcBef>
                <a:spcPct val="20000"/>
              </a:spcBef>
              <a:buFont typeface="+mj-lt"/>
              <a:buAutoNum type="alphaLcParenR"/>
              <a:defRPr/>
            </a:pPr>
            <a:r>
              <a:rPr lang="pl-PL" sz="2000" baseline="0" dirty="0"/>
              <a:t>brak zastrzeżenia na wjazd w SIS,</a:t>
            </a:r>
          </a:p>
          <a:p>
            <a:pPr marL="457200" indent="-457200" eaLnBrk="0" hangingPunct="0">
              <a:spcBef>
                <a:spcPct val="20000"/>
              </a:spcBef>
              <a:buFont typeface="+mj-lt"/>
              <a:buAutoNum type="alphaLcParenR"/>
              <a:defRPr/>
            </a:pPr>
            <a:r>
              <a:rPr lang="pl-PL" sz="2000" baseline="0" dirty="0"/>
              <a:t>brak zagrożenia dla porządku, bezpieczeństwa i zdrowia publicznego, w tym brak zastrzeżenia na wjazd w rejestrze krajowym.</a:t>
            </a:r>
          </a:p>
          <a:p>
            <a:pPr marL="342900" indent="-342900" eaLnBrk="0" hangingPunct="0">
              <a:spcBef>
                <a:spcPct val="20000"/>
              </a:spcBef>
              <a:buFont typeface="Arial" charset="0"/>
              <a:buNone/>
              <a:defRPr/>
            </a:pPr>
            <a:endParaRPr lang="pl-PL" sz="2000" baseline="0" dirty="0"/>
          </a:p>
        </p:txBody>
      </p:sp>
      <p:pic>
        <p:nvPicPr>
          <p:cNvPr id="8" name="Picture 13" descr="ico_prawo1"/>
          <p:cNvPicPr>
            <a:picLocks noChangeAspect="1" noChangeArrowheads="1"/>
          </p:cNvPicPr>
          <p:nvPr/>
        </p:nvPicPr>
        <p:blipFill>
          <a:blip r:embed="rId3"/>
          <a:srcRect/>
          <a:stretch>
            <a:fillRect/>
          </a:stretch>
        </p:blipFill>
        <p:spPr bwMode="auto">
          <a:xfrm>
            <a:off x="2285984" y="1250950"/>
            <a:ext cx="574675" cy="647700"/>
          </a:xfrm>
          <a:prstGeom prst="rect">
            <a:avLst/>
          </a:prstGeom>
          <a:noFill/>
          <a:ln w="9525">
            <a:noFill/>
            <a:miter lim="800000"/>
            <a:headEnd/>
            <a:tailEnd/>
          </a:ln>
        </p:spPr>
      </p:pic>
      <p:pic>
        <p:nvPicPr>
          <p:cNvPr id="10" name="Picture 2" descr="logo intranet"/>
          <p:cNvPicPr>
            <a:picLocks noChangeAspect="1" noChangeArrowheads="1"/>
          </p:cNvPicPr>
          <p:nvPr/>
        </p:nvPicPr>
        <p:blipFill>
          <a:blip r:embed="rId4" cstate="print"/>
          <a:srcRect/>
          <a:stretch>
            <a:fillRect/>
          </a:stretch>
        </p:blipFill>
        <p:spPr bwMode="auto">
          <a:xfrm>
            <a:off x="142844" y="5072074"/>
            <a:ext cx="680362" cy="857256"/>
          </a:xfrm>
          <a:prstGeom prst="rect">
            <a:avLst/>
          </a:prstGeom>
          <a:noFill/>
        </p:spPr>
      </p:pic>
    </p:spTree>
  </p:cSld>
  <p:clrMapOvr>
    <a:masterClrMapping/>
  </p:clrMapOvr>
  <p:transition>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2946" name="AutoShape 2" descr="Papier z makulatury"/>
          <p:cNvSpPr>
            <a:spLocks noChangeArrowheads="1"/>
          </p:cNvSpPr>
          <p:nvPr/>
        </p:nvSpPr>
        <p:spPr bwMode="auto">
          <a:xfrm>
            <a:off x="2339975" y="1676400"/>
            <a:ext cx="4248150" cy="609600"/>
          </a:xfrm>
          <a:prstGeom prst="roundRect">
            <a:avLst>
              <a:gd name="adj" fmla="val 16667"/>
            </a:avLst>
          </a:prstGeom>
          <a:blipFill dpi="0" rotWithShape="1">
            <a:blip r:embed="rId3"/>
            <a:srcRect/>
            <a:tile tx="0" ty="0" sx="100000" sy="100000" flip="none" algn="tl"/>
          </a:blipFill>
          <a:ln w="19050">
            <a:solidFill>
              <a:srgbClr val="0000FF"/>
            </a:solidFill>
            <a:round/>
            <a:headEnd/>
            <a:tailEnd/>
          </a:ln>
        </p:spPr>
        <p:txBody>
          <a:bodyPr wrap="none" anchor="ctr"/>
          <a:lstStyle/>
          <a:p>
            <a:pPr algn="ctr"/>
            <a:r>
              <a:rPr lang="pl-PL" sz="2000" b="1" baseline="0">
                <a:solidFill>
                  <a:srgbClr val="000000"/>
                </a:solidFill>
                <a:latin typeface="Arial Narrow" pitchFamily="34" charset="0"/>
              </a:rPr>
              <a:t>Kodeks Wizowy</a:t>
            </a:r>
            <a:r>
              <a:rPr lang="de-DE" sz="2000" b="1" baseline="0">
                <a:solidFill>
                  <a:srgbClr val="000000"/>
                </a:solidFill>
                <a:latin typeface="Arial Narrow" pitchFamily="34" charset="0"/>
              </a:rPr>
              <a:t> </a:t>
            </a:r>
            <a:r>
              <a:rPr lang="pl-PL" sz="2000" b="1" baseline="0">
                <a:solidFill>
                  <a:srgbClr val="000000"/>
                </a:solidFill>
                <a:latin typeface="Arial Narrow" pitchFamily="34" charset="0"/>
              </a:rPr>
              <a:t>i art. 19 KWUS</a:t>
            </a:r>
            <a:endParaRPr lang="de-DE" sz="2000" b="1" baseline="0">
              <a:solidFill>
                <a:srgbClr val="000000"/>
              </a:solidFill>
              <a:latin typeface="Arial Narrow" pitchFamily="34" charset="0"/>
            </a:endParaRPr>
          </a:p>
        </p:txBody>
      </p:sp>
      <p:sp>
        <p:nvSpPr>
          <p:cNvPr id="27651" name="Line 4"/>
          <p:cNvSpPr>
            <a:spLocks noChangeShapeType="1"/>
          </p:cNvSpPr>
          <p:nvPr/>
        </p:nvSpPr>
        <p:spPr bwMode="auto">
          <a:xfrm>
            <a:off x="496888" y="3429000"/>
            <a:ext cx="762000" cy="0"/>
          </a:xfrm>
          <a:prstGeom prst="line">
            <a:avLst/>
          </a:prstGeom>
          <a:noFill/>
          <a:ln w="76200">
            <a:solidFill>
              <a:schemeClr val="tx1"/>
            </a:solidFill>
            <a:prstDash val="sysDot"/>
            <a:round/>
            <a:headEnd/>
            <a:tailEnd/>
          </a:ln>
        </p:spPr>
        <p:txBody>
          <a:bodyPr wrap="none" anchor="ctr"/>
          <a:lstStyle/>
          <a:p>
            <a:endParaRPr lang="pl-PL"/>
          </a:p>
        </p:txBody>
      </p:sp>
      <p:sp>
        <p:nvSpPr>
          <p:cNvPr id="27652" name="Line 5"/>
          <p:cNvSpPr>
            <a:spLocks noChangeShapeType="1"/>
          </p:cNvSpPr>
          <p:nvPr/>
        </p:nvSpPr>
        <p:spPr bwMode="auto">
          <a:xfrm>
            <a:off x="3381375" y="3429000"/>
            <a:ext cx="762000" cy="0"/>
          </a:xfrm>
          <a:prstGeom prst="line">
            <a:avLst/>
          </a:prstGeom>
          <a:noFill/>
          <a:ln w="76200">
            <a:solidFill>
              <a:schemeClr val="tx1"/>
            </a:solidFill>
            <a:prstDash val="sysDot"/>
            <a:round/>
            <a:headEnd/>
            <a:tailEnd/>
          </a:ln>
        </p:spPr>
        <p:txBody>
          <a:bodyPr wrap="none" anchor="ctr"/>
          <a:lstStyle/>
          <a:p>
            <a:endParaRPr lang="pl-PL"/>
          </a:p>
        </p:txBody>
      </p:sp>
      <p:sp>
        <p:nvSpPr>
          <p:cNvPr id="27653" name="Line 6"/>
          <p:cNvSpPr>
            <a:spLocks noChangeShapeType="1"/>
          </p:cNvSpPr>
          <p:nvPr/>
        </p:nvSpPr>
        <p:spPr bwMode="auto">
          <a:xfrm>
            <a:off x="4881563" y="3429000"/>
            <a:ext cx="762000" cy="0"/>
          </a:xfrm>
          <a:prstGeom prst="line">
            <a:avLst/>
          </a:prstGeom>
          <a:noFill/>
          <a:ln w="76200">
            <a:solidFill>
              <a:schemeClr val="tx1"/>
            </a:solidFill>
            <a:prstDash val="sysDot"/>
            <a:round/>
            <a:headEnd/>
            <a:tailEnd/>
          </a:ln>
        </p:spPr>
        <p:txBody>
          <a:bodyPr wrap="none" anchor="ctr"/>
          <a:lstStyle/>
          <a:p>
            <a:endParaRPr lang="pl-PL"/>
          </a:p>
        </p:txBody>
      </p:sp>
      <p:sp>
        <p:nvSpPr>
          <p:cNvPr id="27654" name="Line 7"/>
          <p:cNvSpPr>
            <a:spLocks noChangeShapeType="1"/>
          </p:cNvSpPr>
          <p:nvPr/>
        </p:nvSpPr>
        <p:spPr bwMode="auto">
          <a:xfrm>
            <a:off x="7391400" y="3429000"/>
            <a:ext cx="1752600" cy="0"/>
          </a:xfrm>
          <a:prstGeom prst="line">
            <a:avLst/>
          </a:prstGeom>
          <a:noFill/>
          <a:ln w="76200">
            <a:solidFill>
              <a:schemeClr val="tx1"/>
            </a:solidFill>
            <a:round/>
            <a:headEnd/>
            <a:tailEnd/>
          </a:ln>
        </p:spPr>
        <p:txBody>
          <a:bodyPr wrap="none" anchor="ctr"/>
          <a:lstStyle/>
          <a:p>
            <a:endParaRPr lang="pl-PL"/>
          </a:p>
        </p:txBody>
      </p:sp>
      <p:sp>
        <p:nvSpPr>
          <p:cNvPr id="27655" name="Text Box 8"/>
          <p:cNvSpPr txBox="1">
            <a:spLocks noChangeArrowheads="1"/>
          </p:cNvSpPr>
          <p:nvPr/>
        </p:nvSpPr>
        <p:spPr bwMode="auto">
          <a:xfrm>
            <a:off x="323850" y="3721100"/>
            <a:ext cx="1152525" cy="355600"/>
          </a:xfrm>
          <a:prstGeom prst="rect">
            <a:avLst/>
          </a:prstGeom>
          <a:solidFill>
            <a:schemeClr val="tx1"/>
          </a:solidFill>
          <a:ln w="19050">
            <a:solidFill>
              <a:srgbClr val="FF3300"/>
            </a:solidFill>
            <a:miter lim="800000"/>
            <a:headEnd/>
            <a:tailEnd/>
          </a:ln>
        </p:spPr>
        <p:txBody>
          <a:bodyPr>
            <a:spAutoFit/>
          </a:bodyPr>
          <a:lstStyle/>
          <a:p>
            <a:pPr>
              <a:spcBef>
                <a:spcPct val="50000"/>
              </a:spcBef>
            </a:pPr>
            <a:r>
              <a:rPr lang="pl-PL" sz="1600" b="1">
                <a:solidFill>
                  <a:srgbClr val="FFFFFF"/>
                </a:solidFill>
                <a:latin typeface="Arial Narrow" pitchFamily="34" charset="0"/>
              </a:rPr>
              <a:t>5, I a KWUS</a:t>
            </a:r>
            <a:endParaRPr lang="de-DE" sz="1600" b="1">
              <a:solidFill>
                <a:srgbClr val="FFFFFF"/>
              </a:solidFill>
              <a:latin typeface="Arial Narrow" pitchFamily="34" charset="0"/>
            </a:endParaRPr>
          </a:p>
        </p:txBody>
      </p:sp>
      <p:sp>
        <p:nvSpPr>
          <p:cNvPr id="27656" name="Text Box 9"/>
          <p:cNvSpPr txBox="1">
            <a:spLocks noChangeArrowheads="1"/>
          </p:cNvSpPr>
          <p:nvPr/>
        </p:nvSpPr>
        <p:spPr bwMode="auto">
          <a:xfrm>
            <a:off x="3205163" y="3721100"/>
            <a:ext cx="1152525" cy="355600"/>
          </a:xfrm>
          <a:prstGeom prst="rect">
            <a:avLst/>
          </a:prstGeom>
          <a:solidFill>
            <a:schemeClr val="tx1"/>
          </a:solidFill>
          <a:ln w="19050">
            <a:solidFill>
              <a:srgbClr val="FF3300"/>
            </a:solidFill>
            <a:miter lim="800000"/>
            <a:headEnd/>
            <a:tailEnd/>
          </a:ln>
        </p:spPr>
        <p:txBody>
          <a:bodyPr>
            <a:spAutoFit/>
          </a:bodyPr>
          <a:lstStyle/>
          <a:p>
            <a:pPr>
              <a:spcBef>
                <a:spcPct val="50000"/>
              </a:spcBef>
            </a:pPr>
            <a:r>
              <a:rPr lang="pl-PL" sz="1600" b="1">
                <a:solidFill>
                  <a:srgbClr val="FFFFFF"/>
                </a:solidFill>
                <a:latin typeface="Arial Narrow" pitchFamily="34" charset="0"/>
              </a:rPr>
              <a:t>5, I c KWUS</a:t>
            </a:r>
            <a:endParaRPr lang="de-DE" sz="1600" b="1">
              <a:solidFill>
                <a:srgbClr val="FFFFFF"/>
              </a:solidFill>
              <a:latin typeface="Arial Narrow" pitchFamily="34" charset="0"/>
            </a:endParaRPr>
          </a:p>
        </p:txBody>
      </p:sp>
      <p:sp>
        <p:nvSpPr>
          <p:cNvPr id="27657" name="Text Box 10"/>
          <p:cNvSpPr txBox="1">
            <a:spLocks noChangeArrowheads="1"/>
          </p:cNvSpPr>
          <p:nvPr/>
        </p:nvSpPr>
        <p:spPr bwMode="auto">
          <a:xfrm>
            <a:off x="4633913" y="3721100"/>
            <a:ext cx="1152525" cy="355600"/>
          </a:xfrm>
          <a:prstGeom prst="rect">
            <a:avLst/>
          </a:prstGeom>
          <a:solidFill>
            <a:schemeClr val="tx1"/>
          </a:solidFill>
          <a:ln w="19050">
            <a:solidFill>
              <a:srgbClr val="FF3300"/>
            </a:solidFill>
            <a:miter lim="800000"/>
            <a:headEnd/>
            <a:tailEnd/>
          </a:ln>
        </p:spPr>
        <p:txBody>
          <a:bodyPr>
            <a:spAutoFit/>
          </a:bodyPr>
          <a:lstStyle/>
          <a:p>
            <a:pPr>
              <a:spcBef>
                <a:spcPct val="50000"/>
              </a:spcBef>
            </a:pPr>
            <a:r>
              <a:rPr lang="pl-PL" sz="1600" b="1">
                <a:solidFill>
                  <a:srgbClr val="FFFFFF"/>
                </a:solidFill>
                <a:latin typeface="Arial Narrow" pitchFamily="34" charset="0"/>
              </a:rPr>
              <a:t>5, I d KWUS</a:t>
            </a:r>
            <a:endParaRPr lang="de-DE" sz="1600" b="1">
              <a:solidFill>
                <a:srgbClr val="FFFFFF"/>
              </a:solidFill>
              <a:latin typeface="Arial Narrow" pitchFamily="34" charset="0"/>
            </a:endParaRPr>
          </a:p>
        </p:txBody>
      </p:sp>
      <p:sp>
        <p:nvSpPr>
          <p:cNvPr id="27658" name="Text Box 11"/>
          <p:cNvSpPr txBox="1">
            <a:spLocks noChangeArrowheads="1"/>
          </p:cNvSpPr>
          <p:nvPr/>
        </p:nvSpPr>
        <p:spPr bwMode="auto">
          <a:xfrm>
            <a:off x="6062663" y="3721100"/>
            <a:ext cx="1152525" cy="355600"/>
          </a:xfrm>
          <a:prstGeom prst="rect">
            <a:avLst/>
          </a:prstGeom>
          <a:solidFill>
            <a:schemeClr val="tx1"/>
          </a:solidFill>
          <a:ln w="19050">
            <a:solidFill>
              <a:srgbClr val="FF3300"/>
            </a:solidFill>
            <a:miter lim="800000"/>
            <a:headEnd/>
            <a:tailEnd/>
          </a:ln>
        </p:spPr>
        <p:txBody>
          <a:bodyPr>
            <a:spAutoFit/>
          </a:bodyPr>
          <a:lstStyle/>
          <a:p>
            <a:pPr>
              <a:spcBef>
                <a:spcPct val="50000"/>
              </a:spcBef>
            </a:pPr>
            <a:r>
              <a:rPr lang="pl-PL" sz="1600" b="1">
                <a:solidFill>
                  <a:srgbClr val="FFFFFF"/>
                </a:solidFill>
                <a:latin typeface="Arial Narrow" pitchFamily="34" charset="0"/>
              </a:rPr>
              <a:t>5, I e KWUS</a:t>
            </a:r>
            <a:endParaRPr lang="de-DE" sz="1600" b="1">
              <a:solidFill>
                <a:srgbClr val="FFFFFF"/>
              </a:solidFill>
              <a:latin typeface="Arial Narrow" pitchFamily="34" charset="0"/>
            </a:endParaRPr>
          </a:p>
        </p:txBody>
      </p:sp>
      <p:sp>
        <p:nvSpPr>
          <p:cNvPr id="27659" name="AutoShape 12" descr="Papier z makulatury"/>
          <p:cNvSpPr>
            <a:spLocks noChangeArrowheads="1"/>
          </p:cNvSpPr>
          <p:nvPr/>
        </p:nvSpPr>
        <p:spPr bwMode="auto">
          <a:xfrm>
            <a:off x="214313" y="5157788"/>
            <a:ext cx="8750300" cy="1209675"/>
          </a:xfrm>
          <a:prstGeom prst="roundRect">
            <a:avLst>
              <a:gd name="adj" fmla="val 16667"/>
            </a:avLst>
          </a:prstGeom>
          <a:blipFill dpi="0" rotWithShape="1">
            <a:blip r:embed="rId3"/>
            <a:srcRect/>
            <a:tile tx="0" ty="0" sx="100000" sy="100000" flip="none" algn="tl"/>
          </a:blipFill>
          <a:ln w="28575">
            <a:solidFill>
              <a:srgbClr val="0000FF"/>
            </a:solidFill>
            <a:round/>
            <a:headEnd/>
            <a:tailEnd/>
          </a:ln>
        </p:spPr>
        <p:txBody>
          <a:bodyPr wrap="none" anchor="ctr"/>
          <a:lstStyle/>
          <a:p>
            <a:pPr algn="ctr"/>
            <a:r>
              <a:rPr lang="pl-PL" sz="2000" b="1" baseline="0">
                <a:solidFill>
                  <a:srgbClr val="000000"/>
                </a:solidFill>
                <a:latin typeface="Arial Narrow" pitchFamily="34" charset="0"/>
              </a:rPr>
              <a:t>Swoboda przemieszczania się po terytorium wszystkich Państw </a:t>
            </a:r>
          </a:p>
          <a:p>
            <a:pPr algn="ctr"/>
            <a:r>
              <a:rPr lang="pl-PL" sz="2000" b="1" baseline="0">
                <a:solidFill>
                  <a:srgbClr val="000000"/>
                </a:solidFill>
                <a:latin typeface="Arial Narrow" pitchFamily="34" charset="0"/>
              </a:rPr>
              <a:t>Członkowskich w okresie ważności wizy</a:t>
            </a:r>
            <a:endParaRPr lang="de-DE" sz="2000" b="1" baseline="0">
              <a:solidFill>
                <a:srgbClr val="000000"/>
              </a:solidFill>
              <a:latin typeface="Arial Narrow" pitchFamily="34" charset="0"/>
            </a:endParaRPr>
          </a:p>
        </p:txBody>
      </p:sp>
      <p:sp>
        <p:nvSpPr>
          <p:cNvPr id="27660" name="AutoShape 13" descr="Papier z makulatury"/>
          <p:cNvSpPr>
            <a:spLocks noChangeArrowheads="1"/>
          </p:cNvSpPr>
          <p:nvPr/>
        </p:nvSpPr>
        <p:spPr bwMode="auto">
          <a:xfrm>
            <a:off x="412750" y="180975"/>
            <a:ext cx="8374063" cy="1104900"/>
          </a:xfrm>
          <a:prstGeom prst="bevel">
            <a:avLst>
              <a:gd name="adj" fmla="val 12500"/>
            </a:avLst>
          </a:prstGeom>
          <a:solidFill>
            <a:srgbClr val="CC99FF"/>
          </a:solidFill>
          <a:ln w="9525">
            <a:solidFill>
              <a:schemeClr val="tx1"/>
            </a:solidFill>
            <a:miter lim="800000"/>
            <a:headEnd/>
            <a:tailEnd/>
          </a:ln>
        </p:spPr>
        <p:txBody>
          <a:bodyPr anchor="ctr">
            <a:spAutoFit/>
          </a:bodyPr>
          <a:lstStyle/>
          <a:p>
            <a:pPr algn="ctr"/>
            <a:r>
              <a:rPr lang="pl-PL" sz="2400" b="1" baseline="0">
                <a:solidFill>
                  <a:srgbClr val="000000"/>
                </a:solidFill>
              </a:rPr>
              <a:t>Przekraczanie granicy przez cudzoziemców </a:t>
            </a:r>
          </a:p>
          <a:p>
            <a:pPr algn="ctr"/>
            <a:r>
              <a:rPr lang="pl-PL" sz="2400" b="1" baseline="0">
                <a:solidFill>
                  <a:srgbClr val="000000"/>
                </a:solidFill>
              </a:rPr>
              <a:t>zobowiązanych do posiadania wizy</a:t>
            </a:r>
          </a:p>
        </p:txBody>
      </p:sp>
      <p:pic>
        <p:nvPicPr>
          <p:cNvPr id="82959" name="Picture 15" descr="j0078715"/>
          <p:cNvPicPr>
            <a:picLocks noChangeAspect="1" noChangeArrowheads="1"/>
          </p:cNvPicPr>
          <p:nvPr/>
        </p:nvPicPr>
        <p:blipFill>
          <a:blip r:embed="rId4"/>
          <a:srcRect/>
          <a:stretch>
            <a:fillRect/>
          </a:stretch>
        </p:blipFill>
        <p:spPr bwMode="auto">
          <a:xfrm>
            <a:off x="-769938" y="2471738"/>
            <a:ext cx="769938" cy="957262"/>
          </a:xfrm>
          <a:prstGeom prst="rect">
            <a:avLst/>
          </a:prstGeom>
          <a:noFill/>
          <a:ln w="9525">
            <a:noFill/>
            <a:miter lim="800000"/>
            <a:headEnd/>
            <a:tailEnd/>
          </a:ln>
        </p:spPr>
      </p:pic>
      <p:grpSp>
        <p:nvGrpSpPr>
          <p:cNvPr id="2" name="Group 16"/>
          <p:cNvGrpSpPr>
            <a:grpSpLocks/>
          </p:cNvGrpSpPr>
          <p:nvPr/>
        </p:nvGrpSpPr>
        <p:grpSpPr bwMode="auto">
          <a:xfrm>
            <a:off x="7956550" y="1771650"/>
            <a:ext cx="1060450" cy="1512888"/>
            <a:chOff x="1383" y="1500"/>
            <a:chExt cx="986" cy="1320"/>
          </a:xfrm>
        </p:grpSpPr>
        <p:pic>
          <p:nvPicPr>
            <p:cNvPr id="27671" name="Picture 17" descr="j0198606"/>
            <p:cNvPicPr>
              <a:picLocks noChangeAspect="1" noChangeArrowheads="1"/>
            </p:cNvPicPr>
            <p:nvPr/>
          </p:nvPicPr>
          <p:blipFill>
            <a:blip r:embed="rId5"/>
            <a:srcRect/>
            <a:stretch>
              <a:fillRect/>
            </a:stretch>
          </p:blipFill>
          <p:spPr bwMode="auto">
            <a:xfrm flipH="1">
              <a:off x="1383" y="1500"/>
              <a:ext cx="986" cy="1320"/>
            </a:xfrm>
            <a:prstGeom prst="rect">
              <a:avLst/>
            </a:prstGeom>
            <a:noFill/>
            <a:ln w="9525">
              <a:noFill/>
              <a:miter lim="800000"/>
              <a:headEnd/>
              <a:tailEnd/>
            </a:ln>
          </p:spPr>
        </p:pic>
        <p:pic>
          <p:nvPicPr>
            <p:cNvPr id="27672" name="Picture 18" descr="j0189242"/>
            <p:cNvPicPr>
              <a:picLocks noChangeAspect="1" noChangeArrowheads="1" noCrop="1"/>
            </p:cNvPicPr>
            <p:nvPr/>
          </p:nvPicPr>
          <p:blipFill>
            <a:blip r:embed="rId6"/>
            <a:srcRect/>
            <a:stretch>
              <a:fillRect/>
            </a:stretch>
          </p:blipFill>
          <p:spPr bwMode="auto">
            <a:xfrm>
              <a:off x="1565" y="2024"/>
              <a:ext cx="534" cy="540"/>
            </a:xfrm>
            <a:prstGeom prst="rect">
              <a:avLst/>
            </a:prstGeom>
            <a:noFill/>
            <a:ln w="9525">
              <a:noFill/>
              <a:miter lim="800000"/>
              <a:headEnd/>
              <a:tailEnd/>
            </a:ln>
          </p:spPr>
        </p:pic>
      </p:grpSp>
      <p:sp>
        <p:nvSpPr>
          <p:cNvPr id="27663" name="Line 19"/>
          <p:cNvSpPr>
            <a:spLocks noChangeShapeType="1"/>
          </p:cNvSpPr>
          <p:nvPr/>
        </p:nvSpPr>
        <p:spPr bwMode="auto">
          <a:xfrm>
            <a:off x="6310313" y="3429000"/>
            <a:ext cx="762000" cy="0"/>
          </a:xfrm>
          <a:prstGeom prst="line">
            <a:avLst/>
          </a:prstGeom>
          <a:noFill/>
          <a:ln w="76200">
            <a:solidFill>
              <a:schemeClr val="tx1"/>
            </a:solidFill>
            <a:prstDash val="sysDot"/>
            <a:round/>
            <a:headEnd/>
            <a:tailEnd/>
          </a:ln>
        </p:spPr>
        <p:txBody>
          <a:bodyPr wrap="none" anchor="ctr"/>
          <a:lstStyle/>
          <a:p>
            <a:endParaRPr lang="pl-PL"/>
          </a:p>
        </p:txBody>
      </p:sp>
      <p:sp>
        <p:nvSpPr>
          <p:cNvPr id="82966" name="Line 22"/>
          <p:cNvSpPr>
            <a:spLocks noChangeShapeType="1"/>
          </p:cNvSpPr>
          <p:nvPr/>
        </p:nvSpPr>
        <p:spPr bwMode="auto">
          <a:xfrm flipH="1">
            <a:off x="5929313" y="2925763"/>
            <a:ext cx="0" cy="1150937"/>
          </a:xfrm>
          <a:prstGeom prst="line">
            <a:avLst/>
          </a:prstGeom>
          <a:noFill/>
          <a:ln w="76200">
            <a:solidFill>
              <a:srgbClr val="FF3300"/>
            </a:solidFill>
            <a:round/>
            <a:headEnd/>
            <a:tailEnd/>
          </a:ln>
        </p:spPr>
        <p:txBody>
          <a:bodyPr wrap="none" anchor="ctr"/>
          <a:lstStyle/>
          <a:p>
            <a:endParaRPr lang="pl-PL"/>
          </a:p>
        </p:txBody>
      </p:sp>
      <p:sp>
        <p:nvSpPr>
          <p:cNvPr id="82967" name="Line 23"/>
          <p:cNvSpPr>
            <a:spLocks noChangeShapeType="1"/>
          </p:cNvSpPr>
          <p:nvPr/>
        </p:nvSpPr>
        <p:spPr bwMode="auto">
          <a:xfrm flipH="1">
            <a:off x="7308850" y="2925763"/>
            <a:ext cx="0" cy="1150937"/>
          </a:xfrm>
          <a:prstGeom prst="line">
            <a:avLst/>
          </a:prstGeom>
          <a:noFill/>
          <a:ln w="76200">
            <a:solidFill>
              <a:srgbClr val="FF3300"/>
            </a:solidFill>
            <a:round/>
            <a:headEnd/>
            <a:tailEnd/>
          </a:ln>
        </p:spPr>
        <p:txBody>
          <a:bodyPr wrap="none" anchor="ctr"/>
          <a:lstStyle/>
          <a:p>
            <a:endParaRPr lang="pl-PL"/>
          </a:p>
        </p:txBody>
      </p:sp>
      <p:sp>
        <p:nvSpPr>
          <p:cNvPr id="82965" name="Line 21"/>
          <p:cNvSpPr>
            <a:spLocks noChangeShapeType="1"/>
          </p:cNvSpPr>
          <p:nvPr/>
        </p:nvSpPr>
        <p:spPr bwMode="auto">
          <a:xfrm flipH="1">
            <a:off x="4500563" y="2925763"/>
            <a:ext cx="0" cy="1150937"/>
          </a:xfrm>
          <a:prstGeom prst="line">
            <a:avLst/>
          </a:prstGeom>
          <a:noFill/>
          <a:ln w="76200">
            <a:solidFill>
              <a:srgbClr val="FF3300"/>
            </a:solidFill>
            <a:round/>
            <a:headEnd/>
            <a:tailEnd/>
          </a:ln>
        </p:spPr>
        <p:txBody>
          <a:bodyPr wrap="none" anchor="ctr"/>
          <a:lstStyle/>
          <a:p>
            <a:endParaRPr lang="pl-PL"/>
          </a:p>
        </p:txBody>
      </p:sp>
      <p:sp>
        <p:nvSpPr>
          <p:cNvPr id="82947" name="Line 3"/>
          <p:cNvSpPr>
            <a:spLocks noChangeShapeType="1"/>
          </p:cNvSpPr>
          <p:nvPr/>
        </p:nvSpPr>
        <p:spPr bwMode="auto">
          <a:xfrm flipH="1">
            <a:off x="1619250" y="2925763"/>
            <a:ext cx="0" cy="1150937"/>
          </a:xfrm>
          <a:prstGeom prst="line">
            <a:avLst/>
          </a:prstGeom>
          <a:noFill/>
          <a:ln w="76200">
            <a:solidFill>
              <a:srgbClr val="FF3300"/>
            </a:solidFill>
            <a:round/>
            <a:headEnd/>
            <a:tailEnd/>
          </a:ln>
        </p:spPr>
        <p:txBody>
          <a:bodyPr wrap="none" anchor="ctr"/>
          <a:lstStyle/>
          <a:p>
            <a:endParaRPr lang="pl-PL"/>
          </a:p>
        </p:txBody>
      </p:sp>
      <p:sp>
        <p:nvSpPr>
          <p:cNvPr id="27668" name="Line 4"/>
          <p:cNvSpPr>
            <a:spLocks noChangeShapeType="1"/>
          </p:cNvSpPr>
          <p:nvPr/>
        </p:nvSpPr>
        <p:spPr bwMode="auto">
          <a:xfrm>
            <a:off x="1928813" y="3429000"/>
            <a:ext cx="762000" cy="0"/>
          </a:xfrm>
          <a:prstGeom prst="line">
            <a:avLst/>
          </a:prstGeom>
          <a:noFill/>
          <a:ln w="76200">
            <a:solidFill>
              <a:schemeClr val="tx1"/>
            </a:solidFill>
            <a:prstDash val="sysDot"/>
            <a:round/>
            <a:headEnd/>
            <a:tailEnd/>
          </a:ln>
        </p:spPr>
        <p:txBody>
          <a:bodyPr wrap="none" anchor="ctr"/>
          <a:lstStyle/>
          <a:p>
            <a:endParaRPr lang="pl-PL"/>
          </a:p>
        </p:txBody>
      </p:sp>
      <p:sp>
        <p:nvSpPr>
          <p:cNvPr id="25" name="Line 3"/>
          <p:cNvSpPr>
            <a:spLocks noChangeShapeType="1"/>
          </p:cNvSpPr>
          <p:nvPr/>
        </p:nvSpPr>
        <p:spPr bwMode="auto">
          <a:xfrm flipH="1">
            <a:off x="3059113" y="2925763"/>
            <a:ext cx="0" cy="1150937"/>
          </a:xfrm>
          <a:prstGeom prst="line">
            <a:avLst/>
          </a:prstGeom>
          <a:noFill/>
          <a:ln w="76200">
            <a:solidFill>
              <a:srgbClr val="FF3300"/>
            </a:solidFill>
            <a:round/>
            <a:headEnd/>
            <a:tailEnd/>
          </a:ln>
        </p:spPr>
        <p:txBody>
          <a:bodyPr wrap="none" anchor="ctr"/>
          <a:lstStyle/>
          <a:p>
            <a:endParaRPr lang="pl-PL"/>
          </a:p>
        </p:txBody>
      </p:sp>
      <p:sp>
        <p:nvSpPr>
          <p:cNvPr id="27670" name="Text Box 9"/>
          <p:cNvSpPr txBox="1">
            <a:spLocks noChangeArrowheads="1"/>
          </p:cNvSpPr>
          <p:nvPr/>
        </p:nvSpPr>
        <p:spPr bwMode="auto">
          <a:xfrm>
            <a:off x="1763713" y="3721100"/>
            <a:ext cx="1152525" cy="355600"/>
          </a:xfrm>
          <a:prstGeom prst="rect">
            <a:avLst/>
          </a:prstGeom>
          <a:solidFill>
            <a:schemeClr val="tx1"/>
          </a:solidFill>
          <a:ln w="19050">
            <a:solidFill>
              <a:srgbClr val="FF3300"/>
            </a:solidFill>
            <a:miter lim="800000"/>
            <a:headEnd/>
            <a:tailEnd/>
          </a:ln>
        </p:spPr>
        <p:txBody>
          <a:bodyPr>
            <a:spAutoFit/>
          </a:bodyPr>
          <a:lstStyle/>
          <a:p>
            <a:pPr>
              <a:spcBef>
                <a:spcPct val="50000"/>
              </a:spcBef>
            </a:pPr>
            <a:r>
              <a:rPr lang="pl-PL" sz="1600" b="1">
                <a:solidFill>
                  <a:srgbClr val="FFFFFF"/>
                </a:solidFill>
                <a:latin typeface="Arial Narrow" pitchFamily="34" charset="0"/>
              </a:rPr>
              <a:t>5, I b KWUS</a:t>
            </a:r>
            <a:endParaRPr lang="de-DE" sz="1600" b="1">
              <a:solidFill>
                <a:srgbClr val="FFFFFF"/>
              </a:solidFill>
              <a:latin typeface="Arial Narrow" pitchFamily="34" charset="0"/>
            </a:endParaRPr>
          </a:p>
        </p:txBody>
      </p:sp>
    </p:spTree>
  </p:cSld>
  <p:clrMapOvr>
    <a:masterClrMapping/>
  </p:clrMapOvr>
  <p:transition>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2946"/>
                                        </p:tgtEl>
                                        <p:attrNameLst>
                                          <p:attrName>style.visibility</p:attrName>
                                        </p:attrNameLst>
                                      </p:cBhvr>
                                      <p:to>
                                        <p:strVal val="visible"/>
                                      </p:to>
                                    </p:set>
                                    <p:animEffect transition="in" filter="slide(fromLeft)">
                                      <p:cBhvr>
                                        <p:cTn id="7" dur="1000"/>
                                        <p:tgtEl>
                                          <p:spTgt spid="82946"/>
                                        </p:tgtEl>
                                      </p:cBhvr>
                                    </p:animEffect>
                                  </p:childTnLst>
                                </p:cTn>
                              </p:par>
                            </p:childTnLst>
                          </p:cTn>
                        </p:par>
                        <p:par>
                          <p:cTn id="8" fill="hold">
                            <p:stCondLst>
                              <p:cond delay="1000"/>
                            </p:stCondLst>
                            <p:childTnLst>
                              <p:par>
                                <p:cTn id="9" presetID="63" presetClass="path" presetSubtype="0" accel="50000" decel="50000" fill="hold" nodeType="afterEffect">
                                  <p:stCondLst>
                                    <p:cond delay="0"/>
                                  </p:stCondLst>
                                  <p:childTnLst>
                                    <p:animMotion origin="layout" path="M 3.88889E-6 -2.59259E-6 L 0.15607 -0.0037 " pathEditMode="fixed" rAng="0" ptsTypes="AA">
                                      <p:cBhvr>
                                        <p:cTn id="10" dur="2000" fill="hold"/>
                                        <p:tgtEl>
                                          <p:spTgt spid="82959"/>
                                        </p:tgtEl>
                                        <p:attrNameLst>
                                          <p:attrName>ppt_x</p:attrName>
                                          <p:attrName>ppt_y</p:attrName>
                                        </p:attrNameLst>
                                      </p:cBhvr>
                                      <p:rCtr x="78" y="-2"/>
                                    </p:animMotion>
                                  </p:childTnLst>
                                </p:cTn>
                              </p:par>
                            </p:childTnLst>
                          </p:cTn>
                        </p:par>
                        <p:par>
                          <p:cTn id="11" fill="hold">
                            <p:stCondLst>
                              <p:cond delay="3000"/>
                            </p:stCondLst>
                            <p:childTnLst>
                              <p:par>
                                <p:cTn id="12" presetID="8" presetClass="emph" presetSubtype="0" fill="hold" grpId="0" nodeType="afterEffect">
                                  <p:stCondLst>
                                    <p:cond delay="0"/>
                                  </p:stCondLst>
                                  <p:childTnLst>
                                    <p:animRot by="5400000">
                                      <p:cBhvr>
                                        <p:cTn id="13" dur="1000" fill="hold"/>
                                        <p:tgtEl>
                                          <p:spTgt spid="82947"/>
                                        </p:tgtEl>
                                        <p:attrNameLst>
                                          <p:attrName>r</p:attrName>
                                        </p:attrNameLst>
                                      </p:cBhvr>
                                    </p:animRot>
                                  </p:childTnLst>
                                </p:cTn>
                              </p:par>
                            </p:childTnLst>
                          </p:cTn>
                        </p:par>
                        <p:par>
                          <p:cTn id="14" fill="hold">
                            <p:stCondLst>
                              <p:cond delay="4000"/>
                            </p:stCondLst>
                            <p:childTnLst>
                              <p:par>
                                <p:cTn id="15" presetID="63" presetClass="path" presetSubtype="0" accel="50000" decel="50000" fill="hold" nodeType="afterEffect">
                                  <p:stCondLst>
                                    <p:cond delay="0"/>
                                  </p:stCondLst>
                                  <p:childTnLst>
                                    <p:animMotion origin="layout" path="M 0.15608 -0.0037 L 0.32153 -0.0037 " pathEditMode="relative" rAng="0" ptsTypes="AA">
                                      <p:cBhvr>
                                        <p:cTn id="16" dur="2000" fill="hold"/>
                                        <p:tgtEl>
                                          <p:spTgt spid="82959"/>
                                        </p:tgtEl>
                                        <p:attrNameLst>
                                          <p:attrName>ppt_x</p:attrName>
                                          <p:attrName>ppt_y</p:attrName>
                                        </p:attrNameLst>
                                      </p:cBhvr>
                                      <p:rCtr x="83" y="0"/>
                                    </p:animMotion>
                                  </p:childTnLst>
                                </p:cTn>
                              </p:par>
                            </p:childTnLst>
                          </p:cTn>
                        </p:par>
                        <p:par>
                          <p:cTn id="17" fill="hold">
                            <p:stCondLst>
                              <p:cond delay="6000"/>
                            </p:stCondLst>
                            <p:childTnLst>
                              <p:par>
                                <p:cTn id="18" presetID="8" presetClass="emph" presetSubtype="0" fill="hold" grpId="0" nodeType="afterEffect">
                                  <p:stCondLst>
                                    <p:cond delay="0"/>
                                  </p:stCondLst>
                                  <p:childTnLst>
                                    <p:animRot by="5400000">
                                      <p:cBhvr>
                                        <p:cTn id="19" dur="1000" fill="hold"/>
                                        <p:tgtEl>
                                          <p:spTgt spid="25"/>
                                        </p:tgtEl>
                                        <p:attrNameLst>
                                          <p:attrName>r</p:attrName>
                                        </p:attrNameLst>
                                      </p:cBhvr>
                                    </p:animRot>
                                  </p:childTnLst>
                                </p:cTn>
                              </p:par>
                            </p:childTnLst>
                          </p:cTn>
                        </p:par>
                        <p:par>
                          <p:cTn id="20" fill="hold">
                            <p:stCondLst>
                              <p:cond delay="7000"/>
                            </p:stCondLst>
                            <p:childTnLst>
                              <p:par>
                                <p:cTn id="21" presetID="63" presetClass="path" presetSubtype="0" accel="50000" decel="50000" fill="hold" nodeType="afterEffect">
                                  <p:stCondLst>
                                    <p:cond delay="0"/>
                                  </p:stCondLst>
                                  <p:childTnLst>
                                    <p:animMotion origin="layout" path="M 0.32152 -2.59259E-6 L 0.47118 -0.0037 " pathEditMode="relative" rAng="0" ptsTypes="AA">
                                      <p:cBhvr>
                                        <p:cTn id="22" dur="2000" fill="hold"/>
                                        <p:tgtEl>
                                          <p:spTgt spid="82959"/>
                                        </p:tgtEl>
                                        <p:attrNameLst>
                                          <p:attrName>ppt_x</p:attrName>
                                          <p:attrName>ppt_y</p:attrName>
                                        </p:attrNameLst>
                                      </p:cBhvr>
                                      <p:rCtr x="75" y="-2"/>
                                    </p:animMotion>
                                  </p:childTnLst>
                                </p:cTn>
                              </p:par>
                            </p:childTnLst>
                          </p:cTn>
                        </p:par>
                        <p:par>
                          <p:cTn id="23" fill="hold">
                            <p:stCondLst>
                              <p:cond delay="9000"/>
                            </p:stCondLst>
                            <p:childTnLst>
                              <p:par>
                                <p:cTn id="24" presetID="8" presetClass="emph" presetSubtype="0" fill="hold" grpId="0" nodeType="afterEffect">
                                  <p:stCondLst>
                                    <p:cond delay="0"/>
                                  </p:stCondLst>
                                  <p:childTnLst>
                                    <p:animRot by="5400000">
                                      <p:cBhvr>
                                        <p:cTn id="25" dur="1000" fill="hold"/>
                                        <p:tgtEl>
                                          <p:spTgt spid="82965"/>
                                        </p:tgtEl>
                                        <p:attrNameLst>
                                          <p:attrName>r</p:attrName>
                                        </p:attrNameLst>
                                      </p:cBhvr>
                                    </p:animRot>
                                  </p:childTnLst>
                                </p:cTn>
                              </p:par>
                              <p:par>
                                <p:cTn id="26" presetID="63" presetClass="path" presetSubtype="0" accel="50000" decel="50000" fill="hold" nodeType="withEffect">
                                  <p:stCondLst>
                                    <p:cond delay="0"/>
                                  </p:stCondLst>
                                  <p:childTnLst>
                                    <p:animMotion origin="layout" path="M 0.47118 -0.0037 L 0.62864 -0.0037 " pathEditMode="relative" rAng="0" ptsTypes="AA">
                                      <p:cBhvr>
                                        <p:cTn id="27" dur="2000" fill="hold"/>
                                        <p:tgtEl>
                                          <p:spTgt spid="82959"/>
                                        </p:tgtEl>
                                        <p:attrNameLst>
                                          <p:attrName>ppt_x</p:attrName>
                                          <p:attrName>ppt_y</p:attrName>
                                        </p:attrNameLst>
                                      </p:cBhvr>
                                      <p:rCtr x="79" y="0"/>
                                    </p:animMotion>
                                  </p:childTnLst>
                                </p:cTn>
                              </p:par>
                            </p:childTnLst>
                          </p:cTn>
                        </p:par>
                        <p:par>
                          <p:cTn id="28" fill="hold">
                            <p:stCondLst>
                              <p:cond delay="11000"/>
                            </p:stCondLst>
                            <p:childTnLst>
                              <p:par>
                                <p:cTn id="29" presetID="8" presetClass="emph" presetSubtype="0" fill="hold" grpId="0" nodeType="afterEffect">
                                  <p:stCondLst>
                                    <p:cond delay="0"/>
                                  </p:stCondLst>
                                  <p:childTnLst>
                                    <p:animRot by="5400000">
                                      <p:cBhvr>
                                        <p:cTn id="30" dur="1000" fill="hold"/>
                                        <p:tgtEl>
                                          <p:spTgt spid="82966"/>
                                        </p:tgtEl>
                                        <p:attrNameLst>
                                          <p:attrName>r</p:attrName>
                                        </p:attrNameLst>
                                      </p:cBhvr>
                                    </p:animRot>
                                  </p:childTnLst>
                                </p:cTn>
                              </p:par>
                            </p:childTnLst>
                          </p:cTn>
                        </p:par>
                        <p:par>
                          <p:cTn id="31" fill="hold">
                            <p:stCondLst>
                              <p:cond delay="12000"/>
                            </p:stCondLst>
                            <p:childTnLst>
                              <p:par>
                                <p:cTn id="32" presetID="63" presetClass="path" presetSubtype="0" accel="50000" decel="50000" fill="hold" nodeType="afterEffect">
                                  <p:stCondLst>
                                    <p:cond delay="0"/>
                                  </p:stCondLst>
                                  <p:childTnLst>
                                    <p:animMotion origin="layout" path="M 0.62864 -0.0037 L 0.79409 -0.0037 " pathEditMode="relative" rAng="0" ptsTypes="AA">
                                      <p:cBhvr>
                                        <p:cTn id="33" dur="2000" fill="hold"/>
                                        <p:tgtEl>
                                          <p:spTgt spid="82959"/>
                                        </p:tgtEl>
                                        <p:attrNameLst>
                                          <p:attrName>ppt_x</p:attrName>
                                          <p:attrName>ppt_y</p:attrName>
                                        </p:attrNameLst>
                                      </p:cBhvr>
                                      <p:rCtr x="83" y="0"/>
                                    </p:animMotion>
                                  </p:childTnLst>
                                </p:cTn>
                              </p:par>
                            </p:childTnLst>
                          </p:cTn>
                        </p:par>
                        <p:par>
                          <p:cTn id="34" fill="hold">
                            <p:stCondLst>
                              <p:cond delay="14000"/>
                            </p:stCondLst>
                            <p:childTnLst>
                              <p:par>
                                <p:cTn id="35" presetID="8" presetClass="emph" presetSubtype="0" fill="hold" grpId="0" nodeType="afterEffect">
                                  <p:stCondLst>
                                    <p:cond delay="0"/>
                                  </p:stCondLst>
                                  <p:childTnLst>
                                    <p:animRot by="5400000">
                                      <p:cBhvr>
                                        <p:cTn id="36" dur="1000" fill="hold"/>
                                        <p:tgtEl>
                                          <p:spTgt spid="82967"/>
                                        </p:tgtEl>
                                        <p:attrNameLst>
                                          <p:attrName>r</p:attrName>
                                        </p:attrNameLst>
                                      </p:cBhvr>
                                    </p:animRot>
                                  </p:childTnLst>
                                </p:cTn>
                              </p:par>
                              <p:par>
                                <p:cTn id="37" presetID="17" presetClass="exit" presetSubtype="10" fill="hold" nodeType="withEffect">
                                  <p:stCondLst>
                                    <p:cond delay="0"/>
                                  </p:stCondLst>
                                  <p:childTnLst>
                                    <p:anim calcmode="lin" valueType="num">
                                      <p:cBhvr>
                                        <p:cTn id="38" dur="2000"/>
                                        <p:tgtEl>
                                          <p:spTgt spid="2"/>
                                        </p:tgtEl>
                                        <p:attrNameLst>
                                          <p:attrName>ppt_w</p:attrName>
                                        </p:attrNameLst>
                                      </p:cBhvr>
                                      <p:tavLst>
                                        <p:tav tm="0">
                                          <p:val>
                                            <p:strVal val="ppt_w"/>
                                          </p:val>
                                        </p:tav>
                                        <p:tav tm="100000">
                                          <p:val>
                                            <p:fltVal val="0"/>
                                          </p:val>
                                        </p:tav>
                                      </p:tavLst>
                                    </p:anim>
                                    <p:anim calcmode="lin" valueType="num">
                                      <p:cBhvr>
                                        <p:cTn id="39" dur="2000"/>
                                        <p:tgtEl>
                                          <p:spTgt spid="2"/>
                                        </p:tgtEl>
                                        <p:attrNameLst>
                                          <p:attrName>ppt_h</p:attrName>
                                        </p:attrNameLst>
                                      </p:cBhvr>
                                      <p:tavLst>
                                        <p:tav tm="0">
                                          <p:val>
                                            <p:strVal val="ppt_h"/>
                                          </p:val>
                                        </p:tav>
                                        <p:tav tm="100000">
                                          <p:val>
                                            <p:strVal val="ppt_h"/>
                                          </p:val>
                                        </p:tav>
                                      </p:tavLst>
                                    </p:anim>
                                    <p:set>
                                      <p:cBhvr>
                                        <p:cTn id="40" dur="1" fill="hold">
                                          <p:stCondLst>
                                            <p:cond delay="1999"/>
                                          </p:stCondLst>
                                        </p:cTn>
                                        <p:tgtEl>
                                          <p:spTgt spid="2"/>
                                        </p:tgtEl>
                                        <p:attrNameLst>
                                          <p:attrName>style.visibility</p:attrName>
                                        </p:attrNameLst>
                                      </p:cBhvr>
                                      <p:to>
                                        <p:strVal val="hidden"/>
                                      </p:to>
                                    </p:set>
                                  </p:childTnLst>
                                </p:cTn>
                              </p:par>
                            </p:childTnLst>
                          </p:cTn>
                        </p:par>
                        <p:par>
                          <p:cTn id="41" fill="hold">
                            <p:stCondLst>
                              <p:cond delay="16000"/>
                            </p:stCondLst>
                            <p:childTnLst>
                              <p:par>
                                <p:cTn id="42" presetID="63" presetClass="path" presetSubtype="0" accel="50000" decel="50000" fill="hold" nodeType="afterEffect">
                                  <p:stCondLst>
                                    <p:cond delay="0"/>
                                  </p:stCondLst>
                                  <p:childTnLst>
                                    <p:animMotion origin="layout" path="M 0.79409 -0.0037 L 1.14045 -0.0037 " pathEditMode="relative" rAng="0" ptsTypes="AA">
                                      <p:cBhvr>
                                        <p:cTn id="43" dur="2000" fill="hold"/>
                                        <p:tgtEl>
                                          <p:spTgt spid="82959"/>
                                        </p:tgtEl>
                                        <p:attrNameLst>
                                          <p:attrName>ppt_x</p:attrName>
                                          <p:attrName>ppt_y</p:attrName>
                                        </p:attrNameLst>
                                      </p:cBhvr>
                                      <p:rCtr x="17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animBg="1"/>
      <p:bldP spid="82966" grpId="0" animBg="1"/>
      <p:bldP spid="82967" grpId="0" animBg="1"/>
      <p:bldP spid="82965" grpId="0" animBg="1"/>
      <p:bldP spid="82947"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4000" r="-4000"/>
          </a:stretch>
        </a:blipFill>
        <a:effectLst/>
      </p:bgPr>
    </p:bg>
    <p:spTree>
      <p:nvGrpSpPr>
        <p:cNvPr id="1" name=""/>
        <p:cNvGrpSpPr/>
        <p:nvPr/>
      </p:nvGrpSpPr>
      <p:grpSpPr>
        <a:xfrm>
          <a:off x="0" y="0"/>
          <a:ext cx="0" cy="0"/>
          <a:chOff x="0" y="0"/>
          <a:chExt cx="0" cy="0"/>
        </a:xfrm>
      </p:grpSpPr>
      <p:sp>
        <p:nvSpPr>
          <p:cNvPr id="16386" name="Rectangle 3"/>
          <p:cNvSpPr>
            <a:spLocks noGrp="1"/>
          </p:cNvSpPr>
          <p:nvPr>
            <p:ph type="body" idx="1"/>
          </p:nvPr>
        </p:nvSpPr>
        <p:spPr>
          <a:xfrm>
            <a:off x="1714481" y="857233"/>
            <a:ext cx="7500990" cy="4500594"/>
          </a:xfrm>
        </p:spPr>
        <p:txBody>
          <a:bodyPr/>
          <a:lstStyle/>
          <a:p>
            <a:pPr marL="0" indent="0">
              <a:spcBef>
                <a:spcPct val="0"/>
              </a:spcBef>
              <a:spcAft>
                <a:spcPts val="600"/>
              </a:spcAft>
              <a:buNone/>
            </a:pPr>
            <a:r>
              <a:rPr lang="pl-PL" sz="1900" dirty="0" smtClean="0">
                <a:solidFill>
                  <a:schemeClr val="bg1"/>
                </a:solidFill>
                <a:latin typeface="Arial" pitchFamily="34" charset="0"/>
                <a:cs typeface="Arial" pitchFamily="34" charset="0"/>
              </a:rPr>
              <a:t>W szczególności po zniesieniu kontroli na granicach wewnętrznych UE, spowodowanym przystąpieniem Rzeczypospolitej Polskiej        z dniem 21 grudnia 2007 r. do Układu z Schengen, pojawiła się potrzeba wzmocnienia zakresu uprawnień Straży Granicznej, aby   w sposób optymalny dokonywać </a:t>
            </a:r>
            <a:r>
              <a:rPr lang="pl-PL" sz="2000" b="1" dirty="0" smtClean="0">
                <a:solidFill>
                  <a:srgbClr val="FFFF00"/>
                </a:solidFill>
                <a:latin typeface="Arial" pitchFamily="34" charset="0"/>
                <a:cs typeface="Arial" pitchFamily="34" charset="0"/>
              </a:rPr>
              <a:t>kontroli kompensacyjnej </a:t>
            </a:r>
            <a:r>
              <a:rPr lang="pl-PL" sz="1900" dirty="0" smtClean="0">
                <a:solidFill>
                  <a:schemeClr val="bg1"/>
                </a:solidFill>
                <a:latin typeface="Arial" pitchFamily="34" charset="0"/>
                <a:cs typeface="Arial" pitchFamily="34" charset="0"/>
              </a:rPr>
              <a:t>na terytorium kraju. </a:t>
            </a:r>
          </a:p>
          <a:p>
            <a:pPr marL="0" indent="0">
              <a:spcBef>
                <a:spcPct val="0"/>
              </a:spcBef>
              <a:spcAft>
                <a:spcPts val="600"/>
              </a:spcAft>
              <a:buNone/>
            </a:pPr>
            <a:r>
              <a:rPr lang="pl-PL" sz="1900" dirty="0" smtClean="0">
                <a:solidFill>
                  <a:schemeClr val="bg1"/>
                </a:solidFill>
                <a:latin typeface="Arial" pitchFamily="34" charset="0"/>
                <a:cs typeface="Arial" pitchFamily="34" charset="0"/>
              </a:rPr>
              <a:t>W dążeniu do poprawienia skuteczności działań Straży Granicznej nastąpiło </a:t>
            </a:r>
            <a:r>
              <a:rPr lang="pl-PL" sz="2000" b="1" dirty="0" smtClean="0">
                <a:solidFill>
                  <a:srgbClr val="FFFF00"/>
                </a:solidFill>
                <a:latin typeface="Arial" pitchFamily="34" charset="0"/>
                <a:cs typeface="Arial" pitchFamily="34" charset="0"/>
              </a:rPr>
              <a:t>rozszerzenie</a:t>
            </a:r>
            <a:r>
              <a:rPr lang="pl-PL" sz="1900" b="1" dirty="0" smtClean="0">
                <a:solidFill>
                  <a:schemeClr val="bg1"/>
                </a:solidFill>
                <a:latin typeface="Arial" pitchFamily="34" charset="0"/>
                <a:cs typeface="Arial" pitchFamily="34" charset="0"/>
              </a:rPr>
              <a:t> </a:t>
            </a:r>
            <a:r>
              <a:rPr lang="pl-PL" sz="1900" dirty="0" smtClean="0">
                <a:solidFill>
                  <a:schemeClr val="bg1"/>
                </a:solidFill>
                <a:latin typeface="Arial" pitchFamily="34" charset="0"/>
                <a:cs typeface="Arial" pitchFamily="34" charset="0"/>
              </a:rPr>
              <a:t>jej </a:t>
            </a:r>
            <a:r>
              <a:rPr lang="pl-PL" sz="2000" b="1" dirty="0" smtClean="0">
                <a:solidFill>
                  <a:srgbClr val="FFFF00"/>
                </a:solidFill>
                <a:latin typeface="Arial" pitchFamily="34" charset="0"/>
                <a:cs typeface="Arial" pitchFamily="34" charset="0"/>
              </a:rPr>
              <a:t>uprawnień</a:t>
            </a:r>
            <a:r>
              <a:rPr lang="pl-PL" sz="1900" b="1" dirty="0" smtClean="0">
                <a:solidFill>
                  <a:schemeClr val="bg1"/>
                </a:solidFill>
                <a:latin typeface="Arial" pitchFamily="34" charset="0"/>
                <a:cs typeface="Arial" pitchFamily="34" charset="0"/>
              </a:rPr>
              <a:t> </a:t>
            </a:r>
            <a:r>
              <a:rPr lang="pl-PL" sz="1900" dirty="0" smtClean="0">
                <a:solidFill>
                  <a:schemeClr val="bg1"/>
                </a:solidFill>
                <a:latin typeface="Arial" pitchFamily="34" charset="0"/>
                <a:cs typeface="Arial" pitchFamily="34" charset="0"/>
              </a:rPr>
              <a:t>poprzez umożliwienie przeprowadzania kontroli zarówno w obszarze legalności pobytu, jak i </a:t>
            </a:r>
            <a:r>
              <a:rPr lang="pl-PL" sz="2000" b="1" dirty="0" smtClean="0">
                <a:solidFill>
                  <a:srgbClr val="FFFF00"/>
                </a:solidFill>
                <a:latin typeface="Arial" pitchFamily="34" charset="0"/>
                <a:cs typeface="Arial" pitchFamily="34" charset="0"/>
              </a:rPr>
              <a:t>zatrudnienia cudzoziemców </a:t>
            </a:r>
            <a:r>
              <a:rPr lang="pl-PL" sz="1900" dirty="0" smtClean="0">
                <a:solidFill>
                  <a:schemeClr val="bg1"/>
                </a:solidFill>
                <a:latin typeface="Arial" pitchFamily="34" charset="0"/>
                <a:cs typeface="Arial" pitchFamily="34" charset="0"/>
              </a:rPr>
              <a:t>(do dnia 1 stycznia 2009 r. działania te były realizowane wyłącznie poprzez współdziałanie       z Państwową Inspekcją Pracy oraz Służbą Celną, która z dniem    31 października 2009 r. utraciła uprawnienia do przeprowadzania przedmiotowych kontroli). </a:t>
            </a:r>
          </a:p>
        </p:txBody>
      </p:sp>
      <p:sp>
        <p:nvSpPr>
          <p:cNvPr id="12" name="pole tekstowe 10"/>
          <p:cNvSpPr txBox="1">
            <a:spLocks noChangeArrowheads="1"/>
          </p:cNvSpPr>
          <p:nvPr/>
        </p:nvSpPr>
        <p:spPr bwMode="auto">
          <a:xfrm>
            <a:off x="107950" y="5911861"/>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pic>
        <p:nvPicPr>
          <p:cNvPr id="6" name="Picture 2" descr="logo intranet"/>
          <p:cNvPicPr>
            <a:picLocks noChangeAspect="1" noChangeArrowheads="1"/>
          </p:cNvPicPr>
          <p:nvPr/>
        </p:nvPicPr>
        <p:blipFill>
          <a:blip r:embed="rId3" cstate="print"/>
          <a:srcRect/>
          <a:stretch>
            <a:fillRect/>
          </a:stretch>
        </p:blipFill>
        <p:spPr bwMode="auto">
          <a:xfrm>
            <a:off x="214282" y="5000636"/>
            <a:ext cx="680362" cy="857256"/>
          </a:xfrm>
          <a:prstGeom prst="rect">
            <a:avLst/>
          </a:prstGeom>
          <a:noFill/>
        </p:spPr>
      </p:pic>
    </p:spTree>
  </p:cSld>
  <p:clrMapOvr>
    <a:masterClrMapping/>
  </p:clrMapOvr>
  <p:transition>
    <p:newsflash/>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9698" name="Rectangle 2"/>
          <p:cNvSpPr>
            <a:spLocks noGrp="1"/>
          </p:cNvSpPr>
          <p:nvPr>
            <p:ph type="title"/>
          </p:nvPr>
        </p:nvSpPr>
        <p:spPr>
          <a:xfrm>
            <a:off x="1928794" y="714356"/>
            <a:ext cx="6346825" cy="1143000"/>
          </a:xfrm>
        </p:spPr>
        <p:txBody>
          <a:bodyPr/>
          <a:lstStyle/>
          <a:p>
            <a:r>
              <a:rPr lang="pl-PL" sz="3600" b="1" dirty="0" smtClean="0">
                <a:solidFill>
                  <a:srgbClr val="008000"/>
                </a:solidFill>
                <a:latin typeface="Arial" charset="0"/>
              </a:rPr>
              <a:t>WJAZD I POBYT KRÓTKOTERMINOWY</a:t>
            </a:r>
          </a:p>
        </p:txBody>
      </p:sp>
      <p:sp>
        <p:nvSpPr>
          <p:cNvPr id="29699" name="Rectangle 6"/>
          <p:cNvSpPr>
            <a:spLocks noGrp="1"/>
          </p:cNvSpPr>
          <p:nvPr>
            <p:ph type="body" idx="1"/>
          </p:nvPr>
        </p:nvSpPr>
        <p:spPr>
          <a:xfrm>
            <a:off x="1785918" y="2627314"/>
            <a:ext cx="6758007" cy="1016000"/>
          </a:xfrm>
          <a:noFill/>
        </p:spPr>
        <p:txBody>
          <a:bodyPr/>
          <a:lstStyle/>
          <a:p>
            <a:pPr algn="ctr">
              <a:lnSpc>
                <a:spcPct val="80000"/>
              </a:lnSpc>
              <a:buFont typeface="Arial" charset="0"/>
              <a:buNone/>
            </a:pPr>
            <a:endParaRPr lang="pl-PL" sz="2000" dirty="0" smtClean="0">
              <a:latin typeface="Arial" charset="0"/>
            </a:endParaRPr>
          </a:p>
          <a:p>
            <a:pPr algn="ctr">
              <a:lnSpc>
                <a:spcPct val="80000"/>
              </a:lnSpc>
              <a:buNone/>
            </a:pPr>
            <a:r>
              <a:rPr lang="pl-PL" sz="2800" b="1" dirty="0" smtClean="0"/>
              <a:t>90 dni w dowolnym okresie 180-dniowym</a:t>
            </a:r>
          </a:p>
          <a:p>
            <a:pPr algn="ctr">
              <a:lnSpc>
                <a:spcPct val="80000"/>
              </a:lnSpc>
              <a:buFont typeface="Arial" charset="0"/>
              <a:buNone/>
            </a:pPr>
            <a:endParaRPr lang="pl-PL" sz="2000" dirty="0" smtClean="0"/>
          </a:p>
        </p:txBody>
      </p:sp>
      <p:sp>
        <p:nvSpPr>
          <p:cNvPr id="29701"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pic>
        <p:nvPicPr>
          <p:cNvPr id="7"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plus/>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63491" name="Text Box 3"/>
          <p:cNvSpPr txBox="1">
            <a:spLocks noChangeArrowheads="1"/>
          </p:cNvSpPr>
          <p:nvPr/>
        </p:nvSpPr>
        <p:spPr bwMode="auto">
          <a:xfrm>
            <a:off x="746125" y="549275"/>
            <a:ext cx="5040313" cy="1077913"/>
          </a:xfrm>
          <a:prstGeom prst="rect">
            <a:avLst/>
          </a:prstGeom>
          <a:noFill/>
          <a:ln w="12700" algn="ctr">
            <a:noFill/>
            <a:miter lim="800000"/>
            <a:headEnd/>
            <a:tailEnd/>
          </a:ln>
        </p:spPr>
        <p:txBody>
          <a:bodyPr>
            <a:spAutoFit/>
          </a:bodyPr>
          <a:lstStyle/>
          <a:p>
            <a:pPr algn="ctr"/>
            <a:r>
              <a:rPr lang="pl-PL" sz="3600" b="1" baseline="0" dirty="0">
                <a:solidFill>
                  <a:srgbClr val="008000"/>
                </a:solidFill>
                <a:cs typeface="Arial" charset="0"/>
              </a:rPr>
              <a:t>WIZA </a:t>
            </a:r>
            <a:r>
              <a:rPr lang="pl-PL" sz="2800" b="1" i="1" baseline="0" dirty="0">
                <a:solidFill>
                  <a:srgbClr val="008000"/>
                </a:solidFill>
                <a:cs typeface="Arial" charset="0"/>
              </a:rPr>
              <a:t> </a:t>
            </a:r>
          </a:p>
          <a:p>
            <a:pPr algn="ctr"/>
            <a:r>
              <a:rPr lang="pl-PL" sz="2800" b="1" i="1" baseline="0" dirty="0">
                <a:solidFill>
                  <a:srgbClr val="008000"/>
                </a:solidFill>
                <a:cs typeface="Arial" charset="0"/>
              </a:rPr>
              <a:t>JEDNOLITA, SCHENGEN</a:t>
            </a:r>
          </a:p>
        </p:txBody>
      </p:sp>
      <p:pic>
        <p:nvPicPr>
          <p:cNvPr id="63492" name="Picture 4" descr="Schengen-Visum-Foto"/>
          <p:cNvPicPr>
            <a:picLocks noGrp="1" noChangeAspect="1" noChangeArrowheads="1"/>
          </p:cNvPicPr>
          <p:nvPr>
            <p:ph sz="half" idx="2"/>
          </p:nvPr>
        </p:nvPicPr>
        <p:blipFill>
          <a:blip r:embed="rId4"/>
          <a:srcRect/>
          <a:stretch>
            <a:fillRect/>
          </a:stretch>
        </p:blipFill>
        <p:spPr>
          <a:xfrm>
            <a:off x="5613400" y="714375"/>
            <a:ext cx="3062288" cy="2017713"/>
          </a:xfrm>
          <a:noFill/>
          <a:ln w="38100">
            <a:solidFill>
              <a:srgbClr val="FF0000"/>
            </a:solidFill>
          </a:ln>
        </p:spPr>
      </p:pic>
      <p:sp>
        <p:nvSpPr>
          <p:cNvPr id="12297" name="Text Box 9"/>
          <p:cNvSpPr txBox="1">
            <a:spLocks noChangeArrowheads="1"/>
          </p:cNvSpPr>
          <p:nvPr/>
        </p:nvSpPr>
        <p:spPr bwMode="auto">
          <a:xfrm>
            <a:off x="1357313" y="1924050"/>
            <a:ext cx="4286250" cy="708025"/>
          </a:xfrm>
          <a:prstGeom prst="rect">
            <a:avLst/>
          </a:prstGeom>
          <a:noFill/>
          <a:ln w="9525" algn="ctr">
            <a:noFill/>
            <a:miter lim="800000"/>
            <a:headEnd/>
            <a:tailEnd/>
          </a:ln>
        </p:spPr>
        <p:txBody>
          <a:bodyPr>
            <a:spAutoFit/>
          </a:bodyPr>
          <a:lstStyle/>
          <a:p>
            <a:pPr marL="342900" indent="-342900">
              <a:spcBef>
                <a:spcPct val="50000"/>
              </a:spcBef>
            </a:pPr>
            <a:r>
              <a:rPr lang="pl-PL" sz="2000" b="1" baseline="0">
                <a:solidFill>
                  <a:srgbClr val="008000"/>
                </a:solidFill>
                <a:cs typeface="Arial" charset="0"/>
              </a:rPr>
              <a:t>art. 10 KWUS, </a:t>
            </a:r>
          </a:p>
          <a:p>
            <a:pPr marL="342900" indent="-342900"/>
            <a:r>
              <a:rPr lang="en-US" sz="2000" b="1" baseline="0">
                <a:solidFill>
                  <a:srgbClr val="008000"/>
                </a:solidFill>
                <a:cs typeface="Arial" charset="0"/>
              </a:rPr>
              <a:t>art. 2 pkt 2 lit. a</a:t>
            </a:r>
            <a:r>
              <a:rPr lang="pl-PL" sz="2000" b="1" baseline="0">
                <a:solidFill>
                  <a:srgbClr val="008000"/>
                </a:solidFill>
                <a:cs typeface="Arial" charset="0"/>
              </a:rPr>
              <a:t> </a:t>
            </a:r>
            <a:r>
              <a:rPr lang="pl-PL" sz="2000" b="1" baseline="0">
                <a:solidFill>
                  <a:srgbClr val="008000"/>
                </a:solidFill>
                <a:latin typeface="Arial Narrow" pitchFamily="34" charset="0"/>
                <a:cs typeface="Arial" charset="0"/>
              </a:rPr>
              <a:t>kodeksu wizowego</a:t>
            </a:r>
          </a:p>
        </p:txBody>
      </p:sp>
      <p:sp>
        <p:nvSpPr>
          <p:cNvPr id="12298" name="Text Box 10"/>
          <p:cNvSpPr txBox="1">
            <a:spLocks noChangeArrowheads="1"/>
          </p:cNvSpPr>
          <p:nvPr/>
        </p:nvSpPr>
        <p:spPr bwMode="auto">
          <a:xfrm>
            <a:off x="785813" y="3000375"/>
            <a:ext cx="8143875" cy="2924175"/>
          </a:xfrm>
          <a:prstGeom prst="rect">
            <a:avLst/>
          </a:prstGeom>
          <a:noFill/>
          <a:ln w="9525" algn="ctr">
            <a:noFill/>
            <a:miter lim="800000"/>
            <a:headEnd/>
            <a:tailEnd/>
          </a:ln>
        </p:spPr>
        <p:txBody>
          <a:bodyPr>
            <a:spAutoFit/>
          </a:bodyPr>
          <a:lstStyle/>
          <a:p>
            <a:pPr>
              <a:spcBef>
                <a:spcPct val="50000"/>
              </a:spcBef>
            </a:pPr>
            <a:r>
              <a:rPr lang="pl-PL" sz="2000" b="1" baseline="0" dirty="0">
                <a:cs typeface="Arial" charset="0"/>
              </a:rPr>
              <a:t>WIZA oznacza zezwolenie wydawane przez państwo członkowskie na:</a:t>
            </a:r>
          </a:p>
          <a:p>
            <a:pPr>
              <a:spcBef>
                <a:spcPct val="50000"/>
              </a:spcBef>
            </a:pPr>
            <a:r>
              <a:rPr lang="pl-PL" sz="2000" b="1" baseline="0" dirty="0">
                <a:cs typeface="Arial" charset="0"/>
              </a:rPr>
              <a:t>- tranzyt</a:t>
            </a:r>
            <a:r>
              <a:rPr lang="pl-PL" sz="2000" baseline="0" dirty="0">
                <a:cs typeface="Arial" charset="0"/>
              </a:rPr>
              <a:t> przez terytorium państw członkowskich lub planowany </a:t>
            </a:r>
            <a:r>
              <a:rPr lang="pl-PL" sz="2000" b="1" baseline="0" dirty="0">
                <a:cs typeface="Arial" charset="0"/>
              </a:rPr>
              <a:t>pobyt </a:t>
            </a:r>
            <a:r>
              <a:rPr lang="pl-PL" sz="2000" baseline="0" dirty="0">
                <a:cs typeface="Arial" charset="0"/>
              </a:rPr>
              <a:t>na terytorium państw członkowskich nieprzekraczający trzech miesięcy w dowolnym sześciomiesięcznym okresie, licząc od dnia pierwszego wjazdu na terytorium państw członkowskich (typ C); </a:t>
            </a:r>
          </a:p>
          <a:p>
            <a:pPr>
              <a:spcBef>
                <a:spcPct val="50000"/>
              </a:spcBef>
            </a:pPr>
            <a:r>
              <a:rPr lang="pl-PL" sz="2000" baseline="0" dirty="0">
                <a:cs typeface="Arial" charset="0"/>
              </a:rPr>
              <a:t>- tranzyt przez międzynarodową strefę tranzytową portów lotniczych państw członkowskich (typ A). </a:t>
            </a:r>
          </a:p>
        </p:txBody>
      </p:sp>
      <p:pic>
        <p:nvPicPr>
          <p:cNvPr id="12301" name="Picture 13" descr="ico_prawo1"/>
          <p:cNvPicPr>
            <a:picLocks noChangeAspect="1" noChangeArrowheads="1"/>
          </p:cNvPicPr>
          <p:nvPr/>
        </p:nvPicPr>
        <p:blipFill>
          <a:blip r:embed="rId5"/>
          <a:srcRect/>
          <a:stretch>
            <a:fillRect/>
          </a:stretch>
        </p:blipFill>
        <p:spPr bwMode="auto">
          <a:xfrm>
            <a:off x="827088" y="1995488"/>
            <a:ext cx="574675" cy="647700"/>
          </a:xfrm>
          <a:prstGeom prst="rect">
            <a:avLst/>
          </a:prstGeom>
          <a:noFill/>
          <a:ln w="9525">
            <a:noFill/>
            <a:miter lim="800000"/>
            <a:headEnd/>
            <a:tailEnd/>
          </a:ln>
        </p:spPr>
      </p:pic>
      <p:sp>
        <p:nvSpPr>
          <p:cNvPr id="30727" name="Prostokąt 10"/>
          <p:cNvSpPr>
            <a:spLocks noChangeArrowheads="1"/>
          </p:cNvSpPr>
          <p:nvPr/>
        </p:nvSpPr>
        <p:spPr bwMode="auto">
          <a:xfrm>
            <a:off x="785813" y="6000750"/>
            <a:ext cx="8072437" cy="307975"/>
          </a:xfrm>
          <a:prstGeom prst="rect">
            <a:avLst/>
          </a:prstGeom>
          <a:noFill/>
          <a:ln w="9525">
            <a:noFill/>
            <a:miter lim="800000"/>
            <a:headEnd/>
            <a:tailEnd/>
          </a:ln>
        </p:spPr>
        <p:txBody>
          <a:bodyPr>
            <a:spAutoFit/>
          </a:bodyPr>
          <a:lstStyle/>
          <a:p>
            <a:r>
              <a:rPr lang="pl-PL" sz="1400" i="1" baseline="0" dirty="0"/>
              <a:t>W przypadku tranzytu długość dozwolonego pobytu odpowiada czasowi potrzebnemu na tranzyt. </a:t>
            </a:r>
          </a:p>
        </p:txBody>
      </p:sp>
    </p:spTree>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0-#ppt_w/2"/>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par>
                                <p:cTn id="9" presetID="12" presetClass="entr" presetSubtype="4" fill="hold" nodeType="withEffect">
                                  <p:stCondLst>
                                    <p:cond delay="0"/>
                                  </p:stCondLst>
                                  <p:childTnLst>
                                    <p:set>
                                      <p:cBhvr>
                                        <p:cTn id="10" dur="1" fill="hold">
                                          <p:stCondLst>
                                            <p:cond delay="0"/>
                                          </p:stCondLst>
                                        </p:cTn>
                                        <p:tgtEl>
                                          <p:spTgt spid="63492"/>
                                        </p:tgtEl>
                                        <p:attrNameLst>
                                          <p:attrName>style.visibility</p:attrName>
                                        </p:attrNameLst>
                                      </p:cBhvr>
                                      <p:to>
                                        <p:strVal val="visible"/>
                                      </p:to>
                                    </p:set>
                                    <p:animEffect transition="in" filter="slide(fromBottom)">
                                      <p:cBhvr>
                                        <p:cTn id="11" dur="500"/>
                                        <p:tgtEl>
                                          <p:spTgt spid="63492"/>
                                        </p:tgtEl>
                                      </p:cBhvr>
                                    </p:animEffect>
                                  </p:childTnLst>
                                </p:cTn>
                              </p:par>
                            </p:childTnLst>
                          </p:cTn>
                        </p:par>
                        <p:par>
                          <p:cTn id="12" fill="hold">
                            <p:stCondLst>
                              <p:cond delay="500"/>
                            </p:stCondLst>
                            <p:childTnLst>
                              <p:par>
                                <p:cTn id="13" presetID="9" presetClass="entr" presetSubtype="0" fill="hold" grpId="0" nodeType="afterEffect">
                                  <p:stCondLst>
                                    <p:cond delay="0"/>
                                  </p:stCondLst>
                                  <p:childTnLst>
                                    <p:set>
                                      <p:cBhvr>
                                        <p:cTn id="14" dur="1" fill="hold">
                                          <p:stCondLst>
                                            <p:cond delay="0"/>
                                          </p:stCondLst>
                                        </p:cTn>
                                        <p:tgtEl>
                                          <p:spTgt spid="12297"/>
                                        </p:tgtEl>
                                        <p:attrNameLst>
                                          <p:attrName>style.visibility</p:attrName>
                                        </p:attrNameLst>
                                      </p:cBhvr>
                                      <p:to>
                                        <p:strVal val="visible"/>
                                      </p:to>
                                    </p:set>
                                    <p:animEffect transition="in" filter="dissolve">
                                      <p:cBhvr>
                                        <p:cTn id="15" dur="500"/>
                                        <p:tgtEl>
                                          <p:spTgt spid="12297"/>
                                        </p:tgtEl>
                                      </p:cBhvr>
                                    </p:animEffect>
                                  </p:childTnLst>
                                </p:cTn>
                              </p:par>
                              <p:par>
                                <p:cTn id="16" presetID="9" presetClass="entr" presetSubtype="0" fill="hold" nodeType="withEffect">
                                  <p:stCondLst>
                                    <p:cond delay="0"/>
                                  </p:stCondLst>
                                  <p:childTnLst>
                                    <p:set>
                                      <p:cBhvr>
                                        <p:cTn id="17" dur="1" fill="hold">
                                          <p:stCondLst>
                                            <p:cond delay="0"/>
                                          </p:stCondLst>
                                        </p:cTn>
                                        <p:tgtEl>
                                          <p:spTgt spid="12301"/>
                                        </p:tgtEl>
                                        <p:attrNameLst>
                                          <p:attrName>style.visibility</p:attrName>
                                        </p:attrNameLst>
                                      </p:cBhvr>
                                      <p:to>
                                        <p:strVal val="visible"/>
                                      </p:to>
                                    </p:set>
                                    <p:animEffect transition="in" filter="dissolve">
                                      <p:cBhvr>
                                        <p:cTn id="18" dur="500"/>
                                        <p:tgtEl>
                                          <p:spTgt spid="12301"/>
                                        </p:tgtEl>
                                      </p:cBhvr>
                                    </p:animEffect>
                                  </p:childTnLst>
                                </p:cTn>
                              </p:par>
                            </p:childTnLst>
                          </p:cTn>
                        </p:par>
                        <p:par>
                          <p:cTn id="19" fill="hold">
                            <p:stCondLst>
                              <p:cond delay="1000"/>
                            </p:stCondLst>
                            <p:childTnLst>
                              <p:par>
                                <p:cTn id="20" presetID="47" presetClass="entr" presetSubtype="0" fill="hold" grpId="0" nodeType="afterEffect">
                                  <p:stCondLst>
                                    <p:cond delay="0"/>
                                  </p:stCondLst>
                                  <p:childTnLst>
                                    <p:set>
                                      <p:cBhvr>
                                        <p:cTn id="21" dur="1" fill="hold">
                                          <p:stCondLst>
                                            <p:cond delay="0"/>
                                          </p:stCondLst>
                                        </p:cTn>
                                        <p:tgtEl>
                                          <p:spTgt spid="12298"/>
                                        </p:tgtEl>
                                        <p:attrNameLst>
                                          <p:attrName>style.visibility</p:attrName>
                                        </p:attrNameLst>
                                      </p:cBhvr>
                                      <p:to>
                                        <p:strVal val="visible"/>
                                      </p:to>
                                    </p:set>
                                    <p:animEffect transition="in" filter="fade">
                                      <p:cBhvr>
                                        <p:cTn id="22" dur="1000"/>
                                        <p:tgtEl>
                                          <p:spTgt spid="12298"/>
                                        </p:tgtEl>
                                      </p:cBhvr>
                                    </p:animEffect>
                                    <p:anim calcmode="lin" valueType="num">
                                      <p:cBhvr>
                                        <p:cTn id="23" dur="1000" fill="hold"/>
                                        <p:tgtEl>
                                          <p:spTgt spid="12298"/>
                                        </p:tgtEl>
                                        <p:attrNameLst>
                                          <p:attrName>ppt_x</p:attrName>
                                        </p:attrNameLst>
                                      </p:cBhvr>
                                      <p:tavLst>
                                        <p:tav tm="0">
                                          <p:val>
                                            <p:strVal val="#ppt_x"/>
                                          </p:val>
                                        </p:tav>
                                        <p:tav tm="100000">
                                          <p:val>
                                            <p:strVal val="#ppt_x"/>
                                          </p:val>
                                        </p:tav>
                                      </p:tavLst>
                                    </p:anim>
                                    <p:anim calcmode="lin" valueType="num">
                                      <p:cBhvr>
                                        <p:cTn id="24" dur="1000" fill="hold"/>
                                        <p:tgtEl>
                                          <p:spTgt spid="122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p:bldP spid="12297" grpId="0"/>
      <p:bldP spid="12298"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857250" y="285750"/>
            <a:ext cx="7772400" cy="1600200"/>
          </a:xfrm>
        </p:spPr>
        <p:txBody>
          <a:bodyPr/>
          <a:lstStyle/>
          <a:p>
            <a:r>
              <a:rPr lang="pl-PL" sz="3600" b="1" dirty="0" smtClean="0">
                <a:solidFill>
                  <a:srgbClr val="008000"/>
                </a:solidFill>
                <a:latin typeface="Arial" pitchFamily="34" charset="0"/>
                <a:cs typeface="Arial" pitchFamily="34" charset="0"/>
              </a:rPr>
              <a:t>WJAZD NA POBYT </a:t>
            </a:r>
            <a:br>
              <a:rPr lang="pl-PL" sz="3600" b="1" dirty="0" smtClean="0">
                <a:solidFill>
                  <a:srgbClr val="008000"/>
                </a:solidFill>
                <a:latin typeface="Arial" pitchFamily="34" charset="0"/>
                <a:cs typeface="Arial" pitchFamily="34" charset="0"/>
              </a:rPr>
            </a:br>
            <a:r>
              <a:rPr lang="pl-PL" sz="3600" b="1" dirty="0" smtClean="0">
                <a:solidFill>
                  <a:srgbClr val="008000"/>
                </a:solidFill>
                <a:latin typeface="Arial" pitchFamily="34" charset="0"/>
                <a:cs typeface="Arial" pitchFamily="34" charset="0"/>
              </a:rPr>
              <a:t>DŁUGOTERMINOWY</a:t>
            </a:r>
          </a:p>
        </p:txBody>
      </p:sp>
      <p:sp>
        <p:nvSpPr>
          <p:cNvPr id="3" name="Podtytuł 2"/>
          <p:cNvSpPr>
            <a:spLocks noGrp="1"/>
          </p:cNvSpPr>
          <p:nvPr>
            <p:ph type="subTitle" idx="1"/>
          </p:nvPr>
        </p:nvSpPr>
        <p:spPr>
          <a:xfrm>
            <a:off x="1227138" y="2571750"/>
            <a:ext cx="7416800" cy="1571625"/>
          </a:xfrm>
        </p:spPr>
        <p:txBody>
          <a:bodyPr/>
          <a:lstStyle/>
          <a:p>
            <a:r>
              <a:rPr lang="pl-PL" sz="2000" smtClean="0">
                <a:solidFill>
                  <a:schemeClr val="tx1"/>
                </a:solidFill>
                <a:latin typeface="Arial" charset="0"/>
              </a:rPr>
              <a:t>uprawnia do wjazdu i nieprzerwanego pobytu na terytorium RP, lub kilku pobytów następujących po sobie, trwających przez okres nie przekraczający łącznie roku</a:t>
            </a:r>
          </a:p>
          <a:p>
            <a:r>
              <a:rPr lang="pl-PL" sz="2000" smtClean="0">
                <a:solidFill>
                  <a:schemeClr val="tx1"/>
                </a:solidFill>
                <a:latin typeface="Arial" charset="0"/>
              </a:rPr>
              <a:t>w okresie ważności wizy</a:t>
            </a:r>
          </a:p>
        </p:txBody>
      </p:sp>
      <p:sp>
        <p:nvSpPr>
          <p:cNvPr id="4" name="Podtytuł 2"/>
          <p:cNvSpPr txBox="1">
            <a:spLocks/>
          </p:cNvSpPr>
          <p:nvPr/>
        </p:nvSpPr>
        <p:spPr bwMode="auto">
          <a:xfrm>
            <a:off x="395288" y="1928813"/>
            <a:ext cx="4248150" cy="500062"/>
          </a:xfrm>
          <a:prstGeom prst="rect">
            <a:avLst/>
          </a:prstGeom>
          <a:noFill/>
          <a:ln w="9525">
            <a:noFill/>
            <a:miter lim="800000"/>
            <a:headEnd/>
            <a:tailEnd/>
          </a:ln>
          <a:effectLst/>
        </p:spPr>
        <p:txBody>
          <a:bodyPr/>
          <a:lstStyle/>
          <a:p>
            <a:pPr algn="ctr">
              <a:defRPr/>
            </a:pPr>
            <a:r>
              <a:rPr lang="pl-PL" sz="2000" b="1" baseline="0" dirty="0">
                <a:effectLst>
                  <a:outerShdw blurRad="38100" dist="38100" dir="2700000" algn="tl">
                    <a:srgbClr val="FFFFFF"/>
                  </a:outerShdw>
                </a:effectLst>
              </a:rPr>
              <a:t>Wiza krajowa -  typ D</a:t>
            </a:r>
          </a:p>
        </p:txBody>
      </p:sp>
      <p:sp>
        <p:nvSpPr>
          <p:cNvPr id="5" name="Podtytuł 2"/>
          <p:cNvSpPr txBox="1">
            <a:spLocks/>
          </p:cNvSpPr>
          <p:nvPr/>
        </p:nvSpPr>
        <p:spPr bwMode="auto">
          <a:xfrm>
            <a:off x="785813" y="4572000"/>
            <a:ext cx="7416800" cy="2000250"/>
          </a:xfrm>
          <a:prstGeom prst="rect">
            <a:avLst/>
          </a:prstGeom>
          <a:noFill/>
          <a:ln w="9525">
            <a:noFill/>
            <a:miter lim="800000"/>
            <a:headEnd/>
            <a:tailEnd/>
          </a:ln>
          <a:effectLst/>
        </p:spPr>
        <p:txBody>
          <a:bodyPr/>
          <a:lstStyle/>
          <a:p>
            <a:pPr algn="ctr">
              <a:defRPr/>
            </a:pPr>
            <a:endParaRPr lang="pl-PL" sz="2400" kern="0" dirty="0">
              <a:effectLst>
                <a:outerShdw blurRad="38100" dist="38100" dir="2700000" algn="tl">
                  <a:srgbClr val="FFFFFF"/>
                </a:outerShdw>
              </a:effectLst>
              <a:latin typeface="+mn-lt"/>
            </a:endParaRPr>
          </a:p>
        </p:txBody>
      </p:sp>
      <p:sp>
        <p:nvSpPr>
          <p:cNvPr id="7" name="Podtytuł 2"/>
          <p:cNvSpPr txBox="1">
            <a:spLocks/>
          </p:cNvSpPr>
          <p:nvPr/>
        </p:nvSpPr>
        <p:spPr bwMode="auto">
          <a:xfrm>
            <a:off x="1227138" y="4143375"/>
            <a:ext cx="7416800" cy="1071563"/>
          </a:xfrm>
          <a:prstGeom prst="rect">
            <a:avLst/>
          </a:prstGeom>
          <a:noFill/>
          <a:ln w="9525">
            <a:noFill/>
            <a:miter lim="800000"/>
            <a:headEnd/>
            <a:tailEnd/>
          </a:ln>
        </p:spPr>
        <p:txBody>
          <a:bodyPr/>
          <a:lstStyle/>
          <a:p>
            <a:pPr algn="ctr"/>
            <a:r>
              <a:rPr lang="pl-PL" i="1" baseline="0"/>
              <a:t>Jeżeli państwo członkowskie zezwala na pobyt cudzoziemca przez okres przekraczający jeden rok, wizę długoterminową zastępuje się przed upływem okresu jej ważności dokumentem pobytowym.</a:t>
            </a:r>
          </a:p>
        </p:txBody>
      </p:sp>
      <p:sp>
        <p:nvSpPr>
          <p:cNvPr id="9"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pic>
        <p:nvPicPr>
          <p:cNvPr id="11"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2"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grpId="0" nodeType="afterEffect" nodePh="1">
                                  <p:stCondLst>
                                    <p:cond delay="0"/>
                                  </p:stCondLst>
                                  <p:endCondLst>
                                    <p:cond evt="begin" delay="0">
                                      <p:tn val="26"/>
                                    </p:cond>
                                  </p:endCondLst>
                                  <p:childTnLst>
                                    <p:set>
                                      <p:cBhvr>
                                        <p:cTn id="27" dur="1" fill="hold">
                                          <p:stCondLst>
                                            <p:cond delay="0"/>
                                          </p:stCondLst>
                                        </p:cTn>
                                        <p:tgtEl>
                                          <p:spTgt spid="5">
                                            <p:txEl>
                                              <p:pRg st="0" end="0"/>
                                            </p:txEl>
                                          </p:spTgt>
                                        </p:tgtEl>
                                        <p:attrNameLst>
                                          <p:attrName>style.visibility</p:attrName>
                                        </p:attrNameLst>
                                      </p:cBhvr>
                                      <p:to>
                                        <p:strVal val="visible"/>
                                      </p:to>
                                    </p:set>
                                    <p:anim calcmode="lin" valueType="num">
                                      <p:cBhvr additive="base">
                                        <p:cTn id="28"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grpId="0" nodeType="after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 calcmode="lin" valueType="num">
                                      <p:cBhvr additive="base">
                                        <p:cTn id="33"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build="p"/>
      <p:bldP spid="7"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2770" name="Text Box 3"/>
          <p:cNvSpPr txBox="1">
            <a:spLocks noChangeArrowheads="1"/>
          </p:cNvSpPr>
          <p:nvPr/>
        </p:nvSpPr>
        <p:spPr bwMode="auto">
          <a:xfrm>
            <a:off x="1127125" y="1489075"/>
            <a:ext cx="184150" cy="457200"/>
          </a:xfrm>
          <a:prstGeom prst="rect">
            <a:avLst/>
          </a:prstGeom>
          <a:noFill/>
          <a:ln w="9525">
            <a:noFill/>
            <a:miter lim="800000"/>
            <a:headEnd/>
            <a:tailEnd/>
          </a:ln>
        </p:spPr>
        <p:txBody>
          <a:bodyPr wrap="none" lIns="92075" tIns="46038" rIns="92075" bIns="46038">
            <a:spAutoFit/>
          </a:bodyPr>
          <a:lstStyle/>
          <a:p>
            <a:pPr algn="ctr"/>
            <a:endParaRPr lang="pl-PL" sz="2400"/>
          </a:p>
        </p:txBody>
      </p:sp>
      <p:sp>
        <p:nvSpPr>
          <p:cNvPr id="19462" name="Text Box 6"/>
          <p:cNvSpPr txBox="1">
            <a:spLocks noChangeArrowheads="1"/>
          </p:cNvSpPr>
          <p:nvPr/>
        </p:nvSpPr>
        <p:spPr bwMode="auto">
          <a:xfrm>
            <a:off x="2071688" y="1700213"/>
            <a:ext cx="6677025" cy="519112"/>
          </a:xfrm>
          <a:prstGeom prst="rect">
            <a:avLst/>
          </a:prstGeom>
          <a:noFill/>
          <a:ln w="9525">
            <a:noFill/>
            <a:miter lim="800000"/>
            <a:headEnd/>
            <a:tailEnd/>
          </a:ln>
        </p:spPr>
        <p:txBody>
          <a:bodyPr lIns="92075" tIns="46038" rIns="92075" bIns="46038">
            <a:spAutoFit/>
          </a:bodyPr>
          <a:lstStyle/>
          <a:p>
            <a:pPr algn="ctr"/>
            <a:r>
              <a:rPr lang="pl-PL" sz="2800" u="sng" baseline="0">
                <a:solidFill>
                  <a:srgbClr val="008000"/>
                </a:solidFill>
              </a:rPr>
              <a:t>szczególna forma pozwolenia na pobyt</a:t>
            </a:r>
            <a:endParaRPr lang="de-DE" sz="2800" u="sng" baseline="0">
              <a:solidFill>
                <a:srgbClr val="008000"/>
              </a:solidFill>
            </a:endParaRPr>
          </a:p>
        </p:txBody>
      </p:sp>
      <p:sp>
        <p:nvSpPr>
          <p:cNvPr id="32772" name="Text Box 20"/>
          <p:cNvSpPr txBox="1">
            <a:spLocks noChangeArrowheads="1"/>
          </p:cNvSpPr>
          <p:nvPr/>
        </p:nvSpPr>
        <p:spPr bwMode="auto">
          <a:xfrm>
            <a:off x="1752600" y="3276600"/>
            <a:ext cx="184150" cy="457200"/>
          </a:xfrm>
          <a:prstGeom prst="rect">
            <a:avLst/>
          </a:prstGeom>
          <a:noFill/>
          <a:ln w="9525">
            <a:noFill/>
            <a:miter lim="800000"/>
            <a:headEnd/>
            <a:tailEnd/>
          </a:ln>
        </p:spPr>
        <p:txBody>
          <a:bodyPr wrap="none" lIns="92075" tIns="46038" rIns="92075" bIns="46038">
            <a:spAutoFit/>
          </a:bodyPr>
          <a:lstStyle/>
          <a:p>
            <a:pPr algn="ctr"/>
            <a:endParaRPr lang="pl-PL" sz="2400"/>
          </a:p>
        </p:txBody>
      </p:sp>
      <p:sp>
        <p:nvSpPr>
          <p:cNvPr id="18444" name="AutoShape 12"/>
          <p:cNvSpPr>
            <a:spLocks noChangeArrowheads="1"/>
          </p:cNvSpPr>
          <p:nvPr/>
        </p:nvSpPr>
        <p:spPr bwMode="auto">
          <a:xfrm rot="5400000">
            <a:off x="452438" y="3024194"/>
            <a:ext cx="2305050" cy="504825"/>
          </a:xfrm>
          <a:custGeom>
            <a:avLst/>
            <a:gdLst>
              <a:gd name="T0" fmla="*/ 155231882 w 21600"/>
              <a:gd name="T1" fmla="*/ 0 h 21600"/>
              <a:gd name="T2" fmla="*/ 0 w 21600"/>
              <a:gd name="T3" fmla="*/ 5899277 h 21600"/>
              <a:gd name="T4" fmla="*/ 155231882 w 21600"/>
              <a:gd name="T5" fmla="*/ 11798530 h 21600"/>
              <a:gd name="T6" fmla="*/ 245984069 w 21600"/>
              <a:gd name="T7" fmla="*/ 5899277 h 21600"/>
              <a:gd name="T8" fmla="*/ 17694720 60000 65536"/>
              <a:gd name="T9" fmla="*/ 11796480 60000 65536"/>
              <a:gd name="T10" fmla="*/ 5898240 60000 65536"/>
              <a:gd name="T11" fmla="*/ 0 60000 65536"/>
              <a:gd name="T12" fmla="*/ 3375 w 21600"/>
              <a:gd name="T13" fmla="*/ 5400 h 21600"/>
              <a:gd name="T14" fmla="*/ 17616 w 21600"/>
              <a:gd name="T15" fmla="*/ 16200 h 21600"/>
            </a:gdLst>
            <a:ahLst/>
            <a:cxnLst>
              <a:cxn ang="T8">
                <a:pos x="T0" y="T1"/>
              </a:cxn>
              <a:cxn ang="T9">
                <a:pos x="T2" y="T3"/>
              </a:cxn>
              <a:cxn ang="T10">
                <a:pos x="T4" y="T5"/>
              </a:cxn>
              <a:cxn ang="T11">
                <a:pos x="T6" y="T7"/>
              </a:cxn>
            </a:cxnLst>
            <a:rect l="T12" t="T13" r="T14" b="T15"/>
            <a:pathLst>
              <a:path w="21600" h="21600">
                <a:moveTo>
                  <a:pt x="13631" y="0"/>
                </a:moveTo>
                <a:lnTo>
                  <a:pt x="13631" y="5400"/>
                </a:lnTo>
                <a:lnTo>
                  <a:pt x="3375" y="5400"/>
                </a:lnTo>
                <a:lnTo>
                  <a:pt x="3375" y="16200"/>
                </a:lnTo>
                <a:lnTo>
                  <a:pt x="13631" y="16200"/>
                </a:lnTo>
                <a:lnTo>
                  <a:pt x="13631"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C99FF"/>
          </a:solidFill>
          <a:ln w="9525" algn="ctr">
            <a:solidFill>
              <a:schemeClr val="tx1"/>
            </a:solidFill>
            <a:miter lim="800000"/>
            <a:headEnd/>
            <a:tailEnd/>
          </a:ln>
        </p:spPr>
        <p:txBody>
          <a:bodyPr wrap="none" anchor="ctr"/>
          <a:lstStyle/>
          <a:p>
            <a:endParaRPr lang="pl-PL"/>
          </a:p>
        </p:txBody>
      </p:sp>
      <p:sp>
        <p:nvSpPr>
          <p:cNvPr id="18445" name="Text Box 13"/>
          <p:cNvSpPr txBox="1">
            <a:spLocks noChangeArrowheads="1"/>
          </p:cNvSpPr>
          <p:nvPr/>
        </p:nvSpPr>
        <p:spPr bwMode="auto">
          <a:xfrm>
            <a:off x="2286000" y="3214688"/>
            <a:ext cx="6143625" cy="1477962"/>
          </a:xfrm>
          <a:prstGeom prst="rect">
            <a:avLst/>
          </a:prstGeom>
          <a:noFill/>
          <a:ln w="9525" algn="ctr">
            <a:noFill/>
            <a:miter lim="800000"/>
            <a:headEnd/>
            <a:tailEnd/>
          </a:ln>
          <a:effectLst/>
        </p:spPr>
        <p:txBody>
          <a:bodyPr lIns="0" rIns="0">
            <a:spAutoFit/>
          </a:bodyPr>
          <a:lstStyle/>
          <a:p>
            <a:pPr marL="342900" indent="-342900">
              <a:spcBef>
                <a:spcPct val="50000"/>
              </a:spcBef>
              <a:buFont typeface="Wingdings" pitchFamily="2" charset="2"/>
              <a:buChar char="§"/>
              <a:defRPr/>
            </a:pPr>
            <a:r>
              <a:rPr lang="pl-PL" sz="2000" baseline="0" dirty="0">
                <a:effectLst>
                  <a:outerShdw blurRad="38100" dist="38100" dir="2700000" algn="tl">
                    <a:srgbClr val="FFFFFF"/>
                  </a:outerShdw>
                </a:effectLst>
              </a:rPr>
              <a:t>Regulowanie napływu cudzoziemców leży w gestii każdego państwa członkowskiego osobno.</a:t>
            </a:r>
          </a:p>
          <a:p>
            <a:pPr marL="342900" indent="-342900">
              <a:spcBef>
                <a:spcPct val="50000"/>
              </a:spcBef>
              <a:buFont typeface="Wingdings" pitchFamily="2" charset="2"/>
              <a:buChar char="§"/>
              <a:defRPr/>
            </a:pPr>
            <a:r>
              <a:rPr lang="pl-PL" sz="2000" baseline="0" dirty="0">
                <a:effectLst>
                  <a:outerShdw blurRad="38100" dist="38100" dir="2700000" algn="tl">
                    <a:srgbClr val="FFFFFF"/>
                  </a:outerShdw>
                </a:effectLst>
              </a:rPr>
              <a:t>Wydanie wizy na gruncie prawa krajowego, nie </a:t>
            </a:r>
            <a:r>
              <a:rPr lang="pl-PL" sz="2000" baseline="0" dirty="0" err="1">
                <a:effectLst>
                  <a:outerShdw blurRad="38100" dist="38100" dir="2700000" algn="tl">
                    <a:srgbClr val="FFFFFF"/>
                  </a:outerShdw>
                </a:effectLst>
              </a:rPr>
              <a:t>schengeńskiego</a:t>
            </a:r>
            <a:r>
              <a:rPr lang="pl-PL" sz="2000" baseline="0" dirty="0">
                <a:effectLst>
                  <a:outerShdw blurRad="38100" dist="38100" dir="2700000" algn="tl">
                    <a:srgbClr val="FFFFFF"/>
                  </a:outerShdw>
                </a:effectLst>
              </a:rPr>
              <a:t>,</a:t>
            </a:r>
          </a:p>
        </p:txBody>
      </p:sp>
      <p:sp>
        <p:nvSpPr>
          <p:cNvPr id="18446" name="Text Box 14"/>
          <p:cNvSpPr txBox="1">
            <a:spLocks noChangeArrowheads="1"/>
          </p:cNvSpPr>
          <p:nvPr/>
        </p:nvSpPr>
        <p:spPr bwMode="auto">
          <a:xfrm>
            <a:off x="2357438" y="925513"/>
            <a:ext cx="6072187" cy="646112"/>
          </a:xfrm>
          <a:prstGeom prst="rect">
            <a:avLst/>
          </a:prstGeom>
          <a:noFill/>
          <a:ln w="9525" algn="ctr">
            <a:noFill/>
            <a:miter lim="800000"/>
            <a:headEnd/>
            <a:tailEnd/>
          </a:ln>
        </p:spPr>
        <p:txBody>
          <a:bodyPr>
            <a:spAutoFit/>
          </a:bodyPr>
          <a:lstStyle/>
          <a:p>
            <a:pPr marL="342900" indent="-342900" algn="ctr"/>
            <a:r>
              <a:rPr lang="pl-PL" sz="3600" b="1" baseline="0">
                <a:solidFill>
                  <a:srgbClr val="008000"/>
                </a:solidFill>
              </a:rPr>
              <a:t>WIZA typu „D”</a:t>
            </a:r>
          </a:p>
        </p:txBody>
      </p:sp>
      <p:sp>
        <p:nvSpPr>
          <p:cNvPr id="9"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pic>
        <p:nvPicPr>
          <p:cNvPr id="11"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18446"/>
                                        </p:tgtEl>
                                        <p:attrNameLst>
                                          <p:attrName>style.visibility</p:attrName>
                                        </p:attrNameLst>
                                      </p:cBhvr>
                                      <p:to>
                                        <p:strVal val="visible"/>
                                      </p:to>
                                    </p:set>
                                    <p:anim calcmode="lin" valueType="num">
                                      <p:cBhvr>
                                        <p:cTn id="7" dur="1000" fill="hold"/>
                                        <p:tgtEl>
                                          <p:spTgt spid="18446"/>
                                        </p:tgtEl>
                                        <p:attrNameLst>
                                          <p:attrName>ppt_w</p:attrName>
                                        </p:attrNameLst>
                                      </p:cBhvr>
                                      <p:tavLst>
                                        <p:tav tm="0" fmla="#ppt_w*sin(2.5*pi*$)">
                                          <p:val>
                                            <p:fltVal val="0"/>
                                          </p:val>
                                        </p:tav>
                                        <p:tav tm="100000">
                                          <p:val>
                                            <p:fltVal val="1"/>
                                          </p:val>
                                        </p:tav>
                                      </p:tavLst>
                                    </p:anim>
                                    <p:anim calcmode="lin" valueType="num">
                                      <p:cBhvr>
                                        <p:cTn id="8" dur="1000" fill="hold"/>
                                        <p:tgtEl>
                                          <p:spTgt spid="18446"/>
                                        </p:tgtEl>
                                        <p:attrNameLst>
                                          <p:attrName>ppt_h</p:attrName>
                                        </p:attrNameLst>
                                      </p:cBhvr>
                                      <p:tavLst>
                                        <p:tav tm="0">
                                          <p:val>
                                            <p:strVal val="#ppt_h"/>
                                          </p:val>
                                        </p:tav>
                                        <p:tav tm="100000">
                                          <p:val>
                                            <p:strVal val="#ppt_h"/>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19462"/>
                                        </p:tgtEl>
                                        <p:attrNameLst>
                                          <p:attrName>style.visibility</p:attrName>
                                        </p:attrNameLst>
                                      </p:cBhvr>
                                      <p:to>
                                        <p:strVal val="visible"/>
                                      </p:to>
                                    </p:set>
                                    <p:anim calcmode="lin" valueType="num">
                                      <p:cBhvr>
                                        <p:cTn id="12" dur="1000" fill="hold"/>
                                        <p:tgtEl>
                                          <p:spTgt spid="19462"/>
                                        </p:tgtEl>
                                        <p:attrNameLst>
                                          <p:attrName>ppt_w</p:attrName>
                                        </p:attrNameLst>
                                      </p:cBhvr>
                                      <p:tavLst>
                                        <p:tav tm="0">
                                          <p:val>
                                            <p:strVal val="#ppt_w+.3"/>
                                          </p:val>
                                        </p:tav>
                                        <p:tav tm="100000">
                                          <p:val>
                                            <p:strVal val="#ppt_w"/>
                                          </p:val>
                                        </p:tav>
                                      </p:tavLst>
                                    </p:anim>
                                    <p:anim calcmode="lin" valueType="num">
                                      <p:cBhvr>
                                        <p:cTn id="13" dur="1000" fill="hold"/>
                                        <p:tgtEl>
                                          <p:spTgt spid="19462"/>
                                        </p:tgtEl>
                                        <p:attrNameLst>
                                          <p:attrName>ppt_h</p:attrName>
                                        </p:attrNameLst>
                                      </p:cBhvr>
                                      <p:tavLst>
                                        <p:tav tm="0">
                                          <p:val>
                                            <p:strVal val="#ppt_h"/>
                                          </p:val>
                                        </p:tav>
                                        <p:tav tm="100000">
                                          <p:val>
                                            <p:strVal val="#ppt_h"/>
                                          </p:val>
                                        </p:tav>
                                      </p:tavLst>
                                    </p:anim>
                                    <p:animEffect transition="in" filter="fade">
                                      <p:cBhvr>
                                        <p:cTn id="14" dur="1000"/>
                                        <p:tgtEl>
                                          <p:spTgt spid="19462"/>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8444"/>
                                        </p:tgtEl>
                                        <p:attrNameLst>
                                          <p:attrName>style.visibility</p:attrName>
                                        </p:attrNameLst>
                                      </p:cBhvr>
                                      <p:to>
                                        <p:strVal val="visible"/>
                                      </p:to>
                                    </p:set>
                                    <p:anim calcmode="lin" valueType="num">
                                      <p:cBhvr>
                                        <p:cTn id="17" dur="1000" fill="hold"/>
                                        <p:tgtEl>
                                          <p:spTgt spid="18444"/>
                                        </p:tgtEl>
                                        <p:attrNameLst>
                                          <p:attrName>ppt_w</p:attrName>
                                        </p:attrNameLst>
                                      </p:cBhvr>
                                      <p:tavLst>
                                        <p:tav tm="0">
                                          <p:val>
                                            <p:strVal val="#ppt_w+.3"/>
                                          </p:val>
                                        </p:tav>
                                        <p:tav tm="100000">
                                          <p:val>
                                            <p:strVal val="#ppt_w"/>
                                          </p:val>
                                        </p:tav>
                                      </p:tavLst>
                                    </p:anim>
                                    <p:anim calcmode="lin" valueType="num">
                                      <p:cBhvr>
                                        <p:cTn id="18" dur="1000" fill="hold"/>
                                        <p:tgtEl>
                                          <p:spTgt spid="18444"/>
                                        </p:tgtEl>
                                        <p:attrNameLst>
                                          <p:attrName>ppt_h</p:attrName>
                                        </p:attrNameLst>
                                      </p:cBhvr>
                                      <p:tavLst>
                                        <p:tav tm="0">
                                          <p:val>
                                            <p:strVal val="#ppt_h"/>
                                          </p:val>
                                        </p:tav>
                                        <p:tav tm="100000">
                                          <p:val>
                                            <p:strVal val="#ppt_h"/>
                                          </p:val>
                                        </p:tav>
                                      </p:tavLst>
                                    </p:anim>
                                    <p:animEffect transition="in" filter="fade">
                                      <p:cBhvr>
                                        <p:cTn id="19" dur="1000"/>
                                        <p:tgtEl>
                                          <p:spTgt spid="18444"/>
                                        </p:tgtEl>
                                      </p:cBhvr>
                                    </p:animEffect>
                                  </p:childTnLst>
                                </p:cTn>
                              </p:par>
                            </p:childTnLst>
                          </p:cTn>
                        </p:par>
                        <p:par>
                          <p:cTn id="20" fill="hold">
                            <p:stCondLst>
                              <p:cond delay="2000"/>
                            </p:stCondLst>
                            <p:childTnLst>
                              <p:par>
                                <p:cTn id="21" presetID="12" presetClass="entr" presetSubtype="1" fill="hold" grpId="0" nodeType="afterEffect">
                                  <p:stCondLst>
                                    <p:cond delay="0"/>
                                  </p:stCondLst>
                                  <p:childTnLst>
                                    <p:set>
                                      <p:cBhvr>
                                        <p:cTn id="22" dur="1" fill="hold">
                                          <p:stCondLst>
                                            <p:cond delay="0"/>
                                          </p:stCondLst>
                                        </p:cTn>
                                        <p:tgtEl>
                                          <p:spTgt spid="18445">
                                            <p:txEl>
                                              <p:pRg st="0" end="0"/>
                                            </p:txEl>
                                          </p:spTgt>
                                        </p:tgtEl>
                                        <p:attrNameLst>
                                          <p:attrName>style.visibility</p:attrName>
                                        </p:attrNameLst>
                                      </p:cBhvr>
                                      <p:to>
                                        <p:strVal val="visible"/>
                                      </p:to>
                                    </p:set>
                                    <p:animEffect transition="in" filter="slide(fromTop)">
                                      <p:cBhvr>
                                        <p:cTn id="23" dur="500"/>
                                        <p:tgtEl>
                                          <p:spTgt spid="18445">
                                            <p:txEl>
                                              <p:pRg st="0" end="0"/>
                                            </p:txEl>
                                          </p:spTgt>
                                        </p:tgtEl>
                                      </p:cBhvr>
                                    </p:animEffect>
                                  </p:childTnLst>
                                </p:cTn>
                              </p:par>
                            </p:childTnLst>
                          </p:cTn>
                        </p:par>
                        <p:par>
                          <p:cTn id="24" fill="hold">
                            <p:stCondLst>
                              <p:cond delay="2500"/>
                            </p:stCondLst>
                            <p:childTnLst>
                              <p:par>
                                <p:cTn id="25" presetID="12" presetClass="entr" presetSubtype="2" fill="hold" grpId="0" nodeType="afterEffect">
                                  <p:stCondLst>
                                    <p:cond delay="0"/>
                                  </p:stCondLst>
                                  <p:childTnLst>
                                    <p:set>
                                      <p:cBhvr>
                                        <p:cTn id="26" dur="1" fill="hold">
                                          <p:stCondLst>
                                            <p:cond delay="0"/>
                                          </p:stCondLst>
                                        </p:cTn>
                                        <p:tgtEl>
                                          <p:spTgt spid="18445">
                                            <p:txEl>
                                              <p:pRg st="1" end="1"/>
                                            </p:txEl>
                                          </p:spTgt>
                                        </p:tgtEl>
                                        <p:attrNameLst>
                                          <p:attrName>style.visibility</p:attrName>
                                        </p:attrNameLst>
                                      </p:cBhvr>
                                      <p:to>
                                        <p:strVal val="visible"/>
                                      </p:to>
                                    </p:set>
                                    <p:animEffect transition="in" filter="slide(fromRight)">
                                      <p:cBhvr>
                                        <p:cTn id="27" dur="500"/>
                                        <p:tgtEl>
                                          <p:spTgt spid="184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8444" grpId="0" animBg="1"/>
      <p:bldP spid="18445" grpId="0" build="p"/>
      <p:bldP spid="18446"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1500188" y="452438"/>
            <a:ext cx="7500937" cy="1077912"/>
          </a:xfrm>
          <a:prstGeom prst="rect">
            <a:avLst/>
          </a:prstGeom>
          <a:noFill/>
          <a:ln w="57150">
            <a:noFill/>
            <a:miter lim="800000"/>
            <a:headEnd/>
            <a:tailEnd/>
          </a:ln>
        </p:spPr>
        <p:txBody>
          <a:bodyPr lIns="92075" tIns="46038" rIns="92075" bIns="46038">
            <a:spAutoFit/>
          </a:bodyPr>
          <a:lstStyle/>
          <a:p>
            <a:pPr algn="ctr"/>
            <a:r>
              <a:rPr lang="pl-PL" sz="3200" b="1" baseline="0">
                <a:solidFill>
                  <a:srgbClr val="008000"/>
                </a:solidFill>
              </a:rPr>
              <a:t>Prawo do wjazdu </a:t>
            </a:r>
            <a:r>
              <a:rPr lang="de-DE" sz="3200" b="1" baseline="0">
                <a:solidFill>
                  <a:srgbClr val="008000"/>
                </a:solidFill>
              </a:rPr>
              <a:t>/ </a:t>
            </a:r>
            <a:r>
              <a:rPr lang="pl-PL" sz="3200" b="1" baseline="0">
                <a:solidFill>
                  <a:srgbClr val="008000"/>
                </a:solidFill>
              </a:rPr>
              <a:t>tranzytu </a:t>
            </a:r>
          </a:p>
          <a:p>
            <a:pPr algn="ctr"/>
            <a:r>
              <a:rPr lang="pl-PL" sz="3200" b="1" baseline="0">
                <a:solidFill>
                  <a:srgbClr val="008000"/>
                </a:solidFill>
              </a:rPr>
              <a:t>dla posiadaczy wiz krajowych</a:t>
            </a:r>
            <a:endParaRPr lang="de-DE" sz="3200" b="1" baseline="0">
              <a:solidFill>
                <a:srgbClr val="008000"/>
              </a:solidFill>
            </a:endParaRPr>
          </a:p>
        </p:txBody>
      </p:sp>
      <p:sp>
        <p:nvSpPr>
          <p:cNvPr id="33795" name="Text Box 4"/>
          <p:cNvSpPr txBox="1">
            <a:spLocks noChangeArrowheads="1"/>
          </p:cNvSpPr>
          <p:nvPr/>
        </p:nvSpPr>
        <p:spPr bwMode="auto">
          <a:xfrm>
            <a:off x="1279525" y="1336675"/>
            <a:ext cx="184150" cy="457200"/>
          </a:xfrm>
          <a:prstGeom prst="rect">
            <a:avLst/>
          </a:prstGeom>
          <a:noFill/>
          <a:ln w="9525">
            <a:noFill/>
            <a:miter lim="800000"/>
            <a:headEnd/>
            <a:tailEnd/>
          </a:ln>
        </p:spPr>
        <p:txBody>
          <a:bodyPr wrap="none" lIns="92075" tIns="46038" rIns="92075" bIns="46038">
            <a:spAutoFit/>
          </a:bodyPr>
          <a:lstStyle/>
          <a:p>
            <a:pPr algn="ctr"/>
            <a:endParaRPr lang="pl-PL" sz="2400"/>
          </a:p>
        </p:txBody>
      </p:sp>
      <p:sp>
        <p:nvSpPr>
          <p:cNvPr id="33796" name="Text Box 5"/>
          <p:cNvSpPr txBox="1">
            <a:spLocks noChangeArrowheads="1"/>
          </p:cNvSpPr>
          <p:nvPr/>
        </p:nvSpPr>
        <p:spPr bwMode="auto">
          <a:xfrm>
            <a:off x="3810000" y="1524000"/>
            <a:ext cx="184150" cy="457200"/>
          </a:xfrm>
          <a:prstGeom prst="rect">
            <a:avLst/>
          </a:prstGeom>
          <a:noFill/>
          <a:ln w="9525">
            <a:noFill/>
            <a:miter lim="800000"/>
            <a:headEnd/>
            <a:tailEnd/>
          </a:ln>
        </p:spPr>
        <p:txBody>
          <a:bodyPr wrap="none" lIns="92075" tIns="46038" rIns="92075" bIns="46038">
            <a:spAutoFit/>
          </a:bodyPr>
          <a:lstStyle/>
          <a:p>
            <a:pPr algn="ctr"/>
            <a:endParaRPr lang="pl-PL" sz="2400"/>
          </a:p>
        </p:txBody>
      </p:sp>
      <p:sp>
        <p:nvSpPr>
          <p:cNvPr id="33797" name="Prostokąt 9"/>
          <p:cNvSpPr>
            <a:spLocks noChangeArrowheads="1"/>
          </p:cNvSpPr>
          <p:nvPr/>
        </p:nvSpPr>
        <p:spPr bwMode="auto">
          <a:xfrm>
            <a:off x="1500188" y="1785938"/>
            <a:ext cx="7500937" cy="1938992"/>
          </a:xfrm>
          <a:prstGeom prst="rect">
            <a:avLst/>
          </a:prstGeom>
          <a:noFill/>
          <a:ln w="9525">
            <a:noFill/>
            <a:miter lim="800000"/>
            <a:headEnd/>
            <a:tailEnd/>
          </a:ln>
        </p:spPr>
        <p:txBody>
          <a:bodyPr>
            <a:spAutoFit/>
          </a:bodyPr>
          <a:lstStyle/>
          <a:p>
            <a:pPr algn="ctr"/>
            <a:r>
              <a:rPr lang="pl-PL" sz="2400" baseline="0" dirty="0"/>
              <a:t>Cudzoziemcy posiadający ważny dokument podróży oraz </a:t>
            </a:r>
            <a:r>
              <a:rPr lang="pl-PL" sz="2400" b="1" baseline="0" dirty="0"/>
              <a:t>ważną wizę D</a:t>
            </a:r>
            <a:r>
              <a:rPr lang="pl-PL" sz="2400" baseline="0" dirty="0"/>
              <a:t> mogą </a:t>
            </a:r>
            <a:r>
              <a:rPr lang="pl-PL" sz="2400" b="1" baseline="0" dirty="0"/>
              <a:t>swobodnie przemieszczać się na terytoriach innych państw członkowskich przez okres nieprzekraczający </a:t>
            </a:r>
            <a:r>
              <a:rPr lang="pl-PL" sz="2400" b="1" baseline="0" dirty="0" smtClean="0"/>
              <a:t>90 dni w dowolnym okresie 180-dniowym</a:t>
            </a:r>
          </a:p>
        </p:txBody>
      </p:sp>
      <p:sp>
        <p:nvSpPr>
          <p:cNvPr id="33798" name="Prostokąt 10"/>
          <p:cNvSpPr>
            <a:spLocks noChangeArrowheads="1"/>
          </p:cNvSpPr>
          <p:nvPr/>
        </p:nvSpPr>
        <p:spPr bwMode="auto">
          <a:xfrm>
            <a:off x="2071688" y="4303713"/>
            <a:ext cx="6858000" cy="912812"/>
          </a:xfrm>
          <a:prstGeom prst="rect">
            <a:avLst/>
          </a:prstGeom>
          <a:noFill/>
          <a:ln w="9525">
            <a:noFill/>
            <a:miter lim="800000"/>
            <a:headEnd/>
            <a:tailEnd/>
          </a:ln>
        </p:spPr>
        <p:txBody>
          <a:bodyPr>
            <a:spAutoFit/>
          </a:bodyPr>
          <a:lstStyle/>
          <a:p>
            <a:pPr algn="ctr"/>
            <a:r>
              <a:rPr lang="pl-PL" sz="2000" i="1"/>
              <a:t>Podstawa: rozporządzenie Parlamentu Europejskiego i Rady (UE) nr 265/2010 z dnia 25 marca 2010 r. zmieniające konwencję wykonawczą do układu z Schengen i rozporządzenie (WE) nr 562/2006 w zakresie dotyczącym przepływu osób posiadających wizy długoterminowe; weszło w życie 05.04.2010 r. </a:t>
            </a:r>
            <a:endParaRPr lang="pl-PL" sz="2000" i="1">
              <a:solidFill>
                <a:srgbClr val="FF0000"/>
              </a:solidFill>
            </a:endParaRPr>
          </a:p>
        </p:txBody>
      </p:sp>
      <p:sp>
        <p:nvSpPr>
          <p:cNvPr id="8"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pic>
        <p:nvPicPr>
          <p:cNvPr id="10"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additive="base">
                                        <p:cTn id="7" dur="500" fill="hold"/>
                                        <p:tgtEl>
                                          <p:spTgt spid="28674"/>
                                        </p:tgtEl>
                                        <p:attrNameLst>
                                          <p:attrName>ppt_x</p:attrName>
                                        </p:attrNameLst>
                                      </p:cBhvr>
                                      <p:tavLst>
                                        <p:tav tm="0">
                                          <p:val>
                                            <p:strVal val="#ppt_x"/>
                                          </p:val>
                                        </p:tav>
                                        <p:tav tm="100000">
                                          <p:val>
                                            <p:strVal val="#ppt_x"/>
                                          </p:val>
                                        </p:tav>
                                      </p:tavLst>
                                    </p:anim>
                                    <p:anim calcmode="lin" valueType="num">
                                      <p:cBhvr additive="base">
                                        <p:cTn id="8" dur="500" fill="hold"/>
                                        <p:tgtEl>
                                          <p:spTgt spid="286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5842" name="Symbol zastępczy zawartości 3" descr="blankiet_wizy_RP.jpg"/>
          <p:cNvPicPr>
            <a:picLocks noChangeAspect="1"/>
          </p:cNvPicPr>
          <p:nvPr/>
        </p:nvPicPr>
        <p:blipFill>
          <a:blip r:embed="rId3"/>
          <a:srcRect/>
          <a:stretch>
            <a:fillRect/>
          </a:stretch>
        </p:blipFill>
        <p:spPr bwMode="auto">
          <a:xfrm>
            <a:off x="1357313" y="1428750"/>
            <a:ext cx="6715125" cy="4500563"/>
          </a:xfrm>
          <a:prstGeom prst="rect">
            <a:avLst/>
          </a:prstGeom>
          <a:noFill/>
          <a:ln w="9525">
            <a:noFill/>
            <a:miter lim="800000"/>
            <a:headEnd/>
            <a:tailEnd/>
          </a:ln>
        </p:spPr>
      </p:pic>
      <p:sp>
        <p:nvSpPr>
          <p:cNvPr id="6" name="Text Box 18"/>
          <p:cNvSpPr txBox="1">
            <a:spLocks noChangeArrowheads="1"/>
          </p:cNvSpPr>
          <p:nvPr/>
        </p:nvSpPr>
        <p:spPr bwMode="auto">
          <a:xfrm>
            <a:off x="2286000" y="476250"/>
            <a:ext cx="4714875" cy="647700"/>
          </a:xfrm>
          <a:prstGeom prst="rect">
            <a:avLst/>
          </a:prstGeom>
          <a:noFill/>
          <a:ln w="76200">
            <a:noFill/>
            <a:miter lim="800000"/>
            <a:headEnd/>
            <a:tailEnd/>
          </a:ln>
        </p:spPr>
        <p:txBody>
          <a:bodyPr lIns="92075" tIns="46038" rIns="92075" bIns="46038">
            <a:spAutoFit/>
          </a:bodyPr>
          <a:lstStyle/>
          <a:p>
            <a:pPr algn="ctr">
              <a:defRPr/>
            </a:pPr>
            <a:r>
              <a:rPr lang="pl-PL" sz="3600" baseline="0" dirty="0">
                <a:latin typeface="+mn-lt"/>
              </a:rPr>
              <a:t>WIZA KRAJOWA „D” </a:t>
            </a:r>
          </a:p>
        </p:txBody>
      </p:sp>
      <p:sp>
        <p:nvSpPr>
          <p:cNvPr id="8" name="Rectangle 7"/>
          <p:cNvSpPr>
            <a:spLocks noChangeArrowheads="1"/>
          </p:cNvSpPr>
          <p:nvPr/>
        </p:nvSpPr>
        <p:spPr bwMode="auto">
          <a:xfrm>
            <a:off x="4060825" y="2000250"/>
            <a:ext cx="801688" cy="271463"/>
          </a:xfrm>
          <a:prstGeom prst="rect">
            <a:avLst/>
          </a:prstGeom>
          <a:noFill/>
          <a:ln w="9525">
            <a:noFill/>
            <a:miter lim="800000"/>
            <a:headEnd/>
            <a:tailEnd/>
          </a:ln>
        </p:spPr>
        <p:txBody>
          <a:bodyPr wrap="none" lIns="63094" tIns="31547" rIns="63094" bIns="31547" anchor="ctr"/>
          <a:lstStyle/>
          <a:p>
            <a:pPr algn="ctr">
              <a:defRPr/>
            </a:pPr>
            <a:r>
              <a:rPr lang="pl-PL" sz="1400" b="1" baseline="0" dirty="0">
                <a:solidFill>
                  <a:srgbClr val="000000"/>
                </a:solidFill>
                <a:latin typeface="+mn-lt"/>
              </a:rPr>
              <a:t>POLSKA</a:t>
            </a:r>
            <a:endParaRPr lang="pl-PL" sz="2000" b="1" baseline="0" dirty="0">
              <a:latin typeface="+mn-lt"/>
            </a:endParaRPr>
          </a:p>
        </p:txBody>
      </p:sp>
      <p:sp>
        <p:nvSpPr>
          <p:cNvPr id="9" name="Rectangle 15"/>
          <p:cNvSpPr>
            <a:spLocks noChangeArrowheads="1"/>
          </p:cNvSpPr>
          <p:nvPr/>
        </p:nvSpPr>
        <p:spPr bwMode="auto">
          <a:xfrm>
            <a:off x="3692525" y="2274888"/>
            <a:ext cx="950913" cy="273050"/>
          </a:xfrm>
          <a:prstGeom prst="rect">
            <a:avLst/>
          </a:prstGeom>
          <a:noFill/>
          <a:ln w="9525">
            <a:noFill/>
            <a:miter lim="800000"/>
            <a:headEnd/>
            <a:tailEnd/>
          </a:ln>
        </p:spPr>
        <p:txBody>
          <a:bodyPr wrap="none" lIns="63094" tIns="31547" rIns="63094" bIns="31547" anchor="ctr"/>
          <a:lstStyle/>
          <a:p>
            <a:pPr algn="ctr">
              <a:defRPr/>
            </a:pPr>
            <a:r>
              <a:rPr lang="pl-PL" sz="1400" b="1" baseline="0" dirty="0">
                <a:solidFill>
                  <a:srgbClr val="000000"/>
                </a:solidFill>
                <a:latin typeface="+mn-lt"/>
              </a:rPr>
              <a:t>09-05-11</a:t>
            </a:r>
            <a:endParaRPr lang="pl-PL" sz="2000" b="1" baseline="0" dirty="0">
              <a:latin typeface="+mn-lt"/>
            </a:endParaRPr>
          </a:p>
        </p:txBody>
      </p:sp>
      <p:sp>
        <p:nvSpPr>
          <p:cNvPr id="10" name="Rectangle 16"/>
          <p:cNvSpPr>
            <a:spLocks noChangeArrowheads="1"/>
          </p:cNvSpPr>
          <p:nvPr/>
        </p:nvSpPr>
        <p:spPr bwMode="auto">
          <a:xfrm>
            <a:off x="6137275" y="2274888"/>
            <a:ext cx="1092200" cy="273050"/>
          </a:xfrm>
          <a:prstGeom prst="rect">
            <a:avLst/>
          </a:prstGeom>
          <a:noFill/>
          <a:ln w="9525">
            <a:noFill/>
            <a:miter lim="800000"/>
            <a:headEnd/>
            <a:tailEnd/>
          </a:ln>
        </p:spPr>
        <p:txBody>
          <a:bodyPr lIns="63094" tIns="31547" rIns="63094" bIns="31547" anchor="ctr"/>
          <a:lstStyle/>
          <a:p>
            <a:pPr algn="ctr">
              <a:defRPr/>
            </a:pPr>
            <a:r>
              <a:rPr lang="pl-PL" sz="1400" b="1" baseline="0" dirty="0">
                <a:solidFill>
                  <a:srgbClr val="000000"/>
                </a:solidFill>
                <a:latin typeface="+mn-lt"/>
              </a:rPr>
              <a:t>05-05-12</a:t>
            </a:r>
            <a:endParaRPr lang="pl-PL" sz="2000" b="1" baseline="0" dirty="0">
              <a:latin typeface="+mn-lt"/>
            </a:endParaRPr>
          </a:p>
        </p:txBody>
      </p:sp>
      <p:sp>
        <p:nvSpPr>
          <p:cNvPr id="11" name="Rectangle 8"/>
          <p:cNvSpPr>
            <a:spLocks noChangeArrowheads="1"/>
          </p:cNvSpPr>
          <p:nvPr/>
        </p:nvSpPr>
        <p:spPr bwMode="auto">
          <a:xfrm>
            <a:off x="3879850" y="2514600"/>
            <a:ext cx="263525" cy="271463"/>
          </a:xfrm>
          <a:prstGeom prst="rect">
            <a:avLst/>
          </a:prstGeom>
          <a:noFill/>
          <a:ln w="9525">
            <a:noFill/>
            <a:miter lim="800000"/>
            <a:headEnd/>
            <a:tailEnd/>
          </a:ln>
        </p:spPr>
        <p:txBody>
          <a:bodyPr wrap="none" lIns="63094" tIns="31547" rIns="63094" bIns="31547" anchor="ctr"/>
          <a:lstStyle/>
          <a:p>
            <a:pPr algn="ctr">
              <a:defRPr/>
            </a:pPr>
            <a:r>
              <a:rPr lang="pl-PL" sz="1400" b="1" baseline="0" dirty="0">
                <a:solidFill>
                  <a:srgbClr val="000000"/>
                </a:solidFill>
                <a:latin typeface="+mn-lt"/>
              </a:rPr>
              <a:t>D</a:t>
            </a:r>
            <a:endParaRPr lang="pl-PL" sz="2000" b="1" baseline="0" dirty="0">
              <a:latin typeface="+mn-lt"/>
            </a:endParaRPr>
          </a:p>
        </p:txBody>
      </p:sp>
      <p:sp>
        <p:nvSpPr>
          <p:cNvPr id="12" name="Rectangle 9"/>
          <p:cNvSpPr>
            <a:spLocks noChangeArrowheads="1"/>
          </p:cNvSpPr>
          <p:nvPr/>
        </p:nvSpPr>
        <p:spPr bwMode="auto">
          <a:xfrm>
            <a:off x="5500688" y="2546350"/>
            <a:ext cx="325437" cy="271463"/>
          </a:xfrm>
          <a:prstGeom prst="rect">
            <a:avLst/>
          </a:prstGeom>
          <a:noFill/>
          <a:ln w="9525">
            <a:noFill/>
            <a:miter lim="800000"/>
            <a:headEnd/>
            <a:tailEnd/>
          </a:ln>
        </p:spPr>
        <p:txBody>
          <a:bodyPr wrap="none" lIns="63094" tIns="31547" rIns="63094" bIns="31547" anchor="ctr"/>
          <a:lstStyle/>
          <a:p>
            <a:pPr algn="ctr">
              <a:defRPr/>
            </a:pPr>
            <a:r>
              <a:rPr lang="pl-PL" sz="1400" b="1" baseline="0" dirty="0">
                <a:solidFill>
                  <a:srgbClr val="000000"/>
                </a:solidFill>
                <a:latin typeface="+mn-lt"/>
              </a:rPr>
              <a:t>MULT</a:t>
            </a:r>
            <a:endParaRPr lang="pl-PL" sz="2000" b="1" baseline="0" dirty="0">
              <a:latin typeface="+mn-lt"/>
            </a:endParaRPr>
          </a:p>
        </p:txBody>
      </p:sp>
      <p:sp>
        <p:nvSpPr>
          <p:cNvPr id="13" name="Rectangle 14"/>
          <p:cNvSpPr>
            <a:spLocks noChangeArrowheads="1"/>
          </p:cNvSpPr>
          <p:nvPr/>
        </p:nvSpPr>
        <p:spPr bwMode="auto">
          <a:xfrm>
            <a:off x="6969125" y="2546350"/>
            <a:ext cx="323850" cy="271463"/>
          </a:xfrm>
          <a:prstGeom prst="rect">
            <a:avLst/>
          </a:prstGeom>
          <a:noFill/>
          <a:ln w="9525">
            <a:noFill/>
            <a:miter lim="800000"/>
            <a:headEnd/>
            <a:tailEnd/>
          </a:ln>
        </p:spPr>
        <p:txBody>
          <a:bodyPr wrap="none" lIns="63094" tIns="31547" rIns="63094" bIns="31547" anchor="ctr"/>
          <a:lstStyle/>
          <a:p>
            <a:pPr algn="ctr">
              <a:defRPr/>
            </a:pPr>
            <a:r>
              <a:rPr lang="pl-PL" sz="1400" b="1" baseline="0" dirty="0">
                <a:solidFill>
                  <a:srgbClr val="000000"/>
                </a:solidFill>
                <a:latin typeface="+mn-lt"/>
              </a:rPr>
              <a:t>115</a:t>
            </a:r>
            <a:endParaRPr lang="pl-PL" sz="2000" b="1" baseline="0" dirty="0">
              <a:latin typeface="+mn-lt"/>
            </a:endParaRPr>
          </a:p>
        </p:txBody>
      </p:sp>
      <p:sp>
        <p:nvSpPr>
          <p:cNvPr id="14" name="Rectangle 17"/>
          <p:cNvSpPr>
            <a:spLocks noChangeArrowheads="1"/>
          </p:cNvSpPr>
          <p:nvPr/>
        </p:nvSpPr>
        <p:spPr bwMode="auto">
          <a:xfrm>
            <a:off x="3514725" y="2817813"/>
            <a:ext cx="1557338" cy="273050"/>
          </a:xfrm>
          <a:prstGeom prst="rect">
            <a:avLst/>
          </a:prstGeom>
          <a:noFill/>
          <a:ln w="9525">
            <a:noFill/>
            <a:miter lim="800000"/>
            <a:headEnd/>
            <a:tailEnd/>
          </a:ln>
        </p:spPr>
        <p:txBody>
          <a:bodyPr wrap="none" lIns="63094" tIns="31547" rIns="63094" bIns="31547" anchor="ctr"/>
          <a:lstStyle/>
          <a:p>
            <a:pPr algn="ctr">
              <a:defRPr/>
            </a:pPr>
            <a:r>
              <a:rPr lang="pl-PL" sz="1400" b="1" baseline="0" dirty="0">
                <a:solidFill>
                  <a:srgbClr val="000000"/>
                </a:solidFill>
                <a:latin typeface="+mn-lt"/>
              </a:rPr>
              <a:t>BRZEŚĆ / 246</a:t>
            </a:r>
            <a:endParaRPr lang="pl-PL" sz="2000" b="1" baseline="0" dirty="0">
              <a:latin typeface="+mn-lt"/>
            </a:endParaRPr>
          </a:p>
        </p:txBody>
      </p:sp>
      <p:sp>
        <p:nvSpPr>
          <p:cNvPr id="15" name="Rectangle 15"/>
          <p:cNvSpPr>
            <a:spLocks noChangeArrowheads="1"/>
          </p:cNvSpPr>
          <p:nvPr/>
        </p:nvSpPr>
        <p:spPr bwMode="auto">
          <a:xfrm>
            <a:off x="3643313" y="3086100"/>
            <a:ext cx="950912" cy="271463"/>
          </a:xfrm>
          <a:prstGeom prst="rect">
            <a:avLst/>
          </a:prstGeom>
          <a:noFill/>
          <a:ln w="9525">
            <a:noFill/>
            <a:miter lim="800000"/>
            <a:headEnd/>
            <a:tailEnd/>
          </a:ln>
        </p:spPr>
        <p:txBody>
          <a:bodyPr wrap="none" lIns="63094" tIns="31547" rIns="63094" bIns="31547" anchor="ctr"/>
          <a:lstStyle/>
          <a:p>
            <a:pPr algn="ctr">
              <a:defRPr/>
            </a:pPr>
            <a:r>
              <a:rPr lang="pl-PL" sz="1400" b="1" baseline="0" dirty="0">
                <a:solidFill>
                  <a:srgbClr val="000000"/>
                </a:solidFill>
                <a:latin typeface="+mn-lt"/>
              </a:rPr>
              <a:t>28-04-11</a:t>
            </a:r>
            <a:endParaRPr lang="pl-PL" sz="2000" b="1" baseline="0" dirty="0">
              <a:latin typeface="+mn-lt"/>
            </a:endParaRPr>
          </a:p>
        </p:txBody>
      </p:sp>
      <p:sp>
        <p:nvSpPr>
          <p:cNvPr id="16" name="Rectangle 11"/>
          <p:cNvSpPr>
            <a:spLocks noChangeArrowheads="1"/>
          </p:cNvSpPr>
          <p:nvPr/>
        </p:nvSpPr>
        <p:spPr bwMode="auto">
          <a:xfrm>
            <a:off x="5695950" y="3036888"/>
            <a:ext cx="1019175" cy="271462"/>
          </a:xfrm>
          <a:prstGeom prst="rect">
            <a:avLst/>
          </a:prstGeom>
          <a:noFill/>
          <a:ln w="9525">
            <a:noFill/>
            <a:miter lim="800000"/>
            <a:headEnd/>
            <a:tailEnd/>
          </a:ln>
        </p:spPr>
        <p:txBody>
          <a:bodyPr wrap="none" lIns="63094" tIns="31547" rIns="63094" bIns="31547" anchor="ctr"/>
          <a:lstStyle/>
          <a:p>
            <a:pPr algn="ctr">
              <a:defRPr/>
            </a:pPr>
            <a:r>
              <a:rPr lang="pl-PL" sz="1400" b="1" baseline="0" dirty="0">
                <a:solidFill>
                  <a:srgbClr val="000000"/>
                </a:solidFill>
                <a:latin typeface="+mn-lt"/>
              </a:rPr>
              <a:t>CX 1234567</a:t>
            </a:r>
            <a:endParaRPr lang="pl-PL" sz="2000" b="1" baseline="0" dirty="0">
              <a:latin typeface="+mn-lt"/>
            </a:endParaRPr>
          </a:p>
        </p:txBody>
      </p:sp>
      <p:sp>
        <p:nvSpPr>
          <p:cNvPr id="17" name="Rectangle 12"/>
          <p:cNvSpPr>
            <a:spLocks noChangeArrowheads="1"/>
          </p:cNvSpPr>
          <p:nvPr/>
        </p:nvSpPr>
        <p:spPr bwMode="auto">
          <a:xfrm>
            <a:off x="3979863" y="3327400"/>
            <a:ext cx="1703387" cy="271463"/>
          </a:xfrm>
          <a:prstGeom prst="rect">
            <a:avLst/>
          </a:prstGeom>
          <a:noFill/>
          <a:ln w="9525">
            <a:noFill/>
            <a:miter lim="800000"/>
            <a:headEnd/>
            <a:tailEnd/>
          </a:ln>
        </p:spPr>
        <p:txBody>
          <a:bodyPr wrap="none" lIns="63094" tIns="31547" rIns="63094" bIns="31547" anchor="ctr"/>
          <a:lstStyle/>
          <a:p>
            <a:pPr algn="ctr">
              <a:defRPr/>
            </a:pPr>
            <a:r>
              <a:rPr lang="pl-PL" sz="1400" b="1" baseline="0" dirty="0">
                <a:solidFill>
                  <a:srgbClr val="000000"/>
                </a:solidFill>
                <a:latin typeface="+mn-lt"/>
              </a:rPr>
              <a:t>MAUTABO</a:t>
            </a:r>
            <a:r>
              <a:rPr lang="pl-PL" sz="1400" baseline="0" dirty="0">
                <a:solidFill>
                  <a:srgbClr val="000000"/>
                </a:solidFill>
                <a:latin typeface="+mn-lt"/>
              </a:rPr>
              <a:t>, </a:t>
            </a:r>
            <a:r>
              <a:rPr lang="pl-PL" sz="1400" b="1" baseline="0" dirty="0">
                <a:solidFill>
                  <a:srgbClr val="000000"/>
                </a:solidFill>
                <a:latin typeface="+mn-lt"/>
              </a:rPr>
              <a:t>ALONSO</a:t>
            </a:r>
            <a:endParaRPr lang="pl-PL" sz="2000" b="1" baseline="0" dirty="0">
              <a:latin typeface="+mn-lt"/>
            </a:endParaRPr>
          </a:p>
        </p:txBody>
      </p:sp>
      <p:sp>
        <p:nvSpPr>
          <p:cNvPr id="35854" name="Rectangle 13"/>
          <p:cNvSpPr>
            <a:spLocks noChangeArrowheads="1"/>
          </p:cNvSpPr>
          <p:nvPr/>
        </p:nvSpPr>
        <p:spPr bwMode="auto">
          <a:xfrm>
            <a:off x="3913188" y="3565525"/>
            <a:ext cx="1255712" cy="273050"/>
          </a:xfrm>
          <a:prstGeom prst="rect">
            <a:avLst/>
          </a:prstGeom>
          <a:noFill/>
          <a:ln w="9525">
            <a:noFill/>
            <a:miter lim="800000"/>
            <a:headEnd/>
            <a:tailEnd/>
          </a:ln>
        </p:spPr>
        <p:txBody>
          <a:bodyPr wrap="none" lIns="63094" tIns="31547" rIns="63094" bIns="31547" anchor="ctr"/>
          <a:lstStyle/>
          <a:p>
            <a:pPr algn="ctr"/>
            <a:r>
              <a:rPr lang="pl-PL" sz="1400" b="1" baseline="0">
                <a:solidFill>
                  <a:srgbClr val="000000"/>
                </a:solidFill>
                <a:latin typeface="Arial Narrow" pitchFamily="34" charset="0"/>
              </a:rPr>
              <a:t>cel</a:t>
            </a:r>
            <a:r>
              <a:rPr lang="pl-PL" sz="1400" b="1" baseline="0">
                <a:solidFill>
                  <a:srgbClr val="000000"/>
                </a:solidFill>
              </a:rPr>
              <a:t> </a:t>
            </a:r>
            <a:r>
              <a:rPr lang="pl-PL" sz="1400" b="1" baseline="0">
                <a:solidFill>
                  <a:srgbClr val="000000"/>
                </a:solidFill>
                <a:latin typeface="Arial Narrow" pitchFamily="34" charset="0"/>
              </a:rPr>
              <a:t> wydania</a:t>
            </a:r>
            <a:r>
              <a:rPr lang="pl-PL" sz="1400" b="1" baseline="0">
                <a:solidFill>
                  <a:srgbClr val="000000"/>
                </a:solidFill>
              </a:rPr>
              <a:t>: </a:t>
            </a:r>
            <a:r>
              <a:rPr lang="pl-PL" sz="1400" b="1" baseline="0">
                <a:solidFill>
                  <a:srgbClr val="000000"/>
                </a:solidFill>
                <a:latin typeface="Arial Narrow" pitchFamily="34" charset="0"/>
              </a:rPr>
              <a:t>04</a:t>
            </a:r>
            <a:endParaRPr lang="pl-PL" sz="2000" b="1" baseline="0">
              <a:latin typeface="Bookman Old Style" pitchFamily="18" charset="0"/>
            </a:endParaRPr>
          </a:p>
        </p:txBody>
      </p:sp>
      <p:sp>
        <p:nvSpPr>
          <p:cNvPr id="20"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pic>
        <p:nvPicPr>
          <p:cNvPr id="18" name="Picture 2" descr="logo intranet"/>
          <p:cNvPicPr>
            <a:picLocks noChangeAspect="1" noChangeArrowheads="1"/>
          </p:cNvPicPr>
          <p:nvPr/>
        </p:nvPicPr>
        <p:blipFill>
          <a:blip r:embed="rId4" cstate="print"/>
          <a:srcRect/>
          <a:stretch>
            <a:fillRect/>
          </a:stretch>
        </p:blipFill>
        <p:spPr bwMode="auto">
          <a:xfrm>
            <a:off x="142844" y="5072074"/>
            <a:ext cx="680362" cy="857256"/>
          </a:xfrm>
          <a:prstGeom prst="rect">
            <a:avLst/>
          </a:prstGeom>
          <a:noFill/>
        </p:spPr>
      </p:pic>
    </p:spTree>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571500" y="285750"/>
            <a:ext cx="7772400" cy="714375"/>
          </a:xfrm>
        </p:spPr>
        <p:txBody>
          <a:bodyPr/>
          <a:lstStyle/>
          <a:p>
            <a:r>
              <a:rPr lang="pl-PL" sz="3600" b="1" smtClean="0">
                <a:solidFill>
                  <a:srgbClr val="008000"/>
                </a:solidFill>
                <a:latin typeface="Arial" charset="0"/>
                <a:cs typeface="Arial" charset="0"/>
              </a:rPr>
              <a:t>Unieważnienie wizy</a:t>
            </a:r>
          </a:p>
        </p:txBody>
      </p:sp>
      <p:sp>
        <p:nvSpPr>
          <p:cNvPr id="3" name="Podtytuł 2"/>
          <p:cNvSpPr>
            <a:spLocks noGrp="1"/>
          </p:cNvSpPr>
          <p:nvPr>
            <p:ph type="subTitle" idx="1"/>
          </p:nvPr>
        </p:nvSpPr>
        <p:spPr>
          <a:xfrm>
            <a:off x="1785938" y="1643063"/>
            <a:ext cx="7000875" cy="2357437"/>
          </a:xfrm>
        </p:spPr>
        <p:txBody>
          <a:bodyPr/>
          <a:lstStyle/>
          <a:p>
            <a:pPr algn="l"/>
            <a:r>
              <a:rPr lang="pl-PL" sz="1800" smtClean="0">
                <a:solidFill>
                  <a:schemeClr val="tx1"/>
                </a:solidFill>
                <a:latin typeface="Arial" charset="0"/>
                <a:cs typeface="Arial" charset="0"/>
              </a:rPr>
              <a:t>Wizę unieważnia się, jeżeli okaże się, że w chwili wydawania wizy warunki uprawniające do jej otrzymania nie były spełnione, zwłaszcza jeżeli istnieją poważne powody, by przypuszczać, że wizę uzyskano w sposób nieuczciwy. Wizę unieważnia zasadniczo właściwy organ państwa członkowskiego, które ją wydało. Wizę może unieważnić właściwy organ innego państwa członkowskiego; o unieważnieniu tym jest informowany organ państwa członkowskiego, które wydało wizę</a:t>
            </a:r>
          </a:p>
        </p:txBody>
      </p:sp>
      <p:sp>
        <p:nvSpPr>
          <p:cNvPr id="5" name="Podtytuł 2"/>
          <p:cNvSpPr txBox="1">
            <a:spLocks/>
          </p:cNvSpPr>
          <p:nvPr/>
        </p:nvSpPr>
        <p:spPr bwMode="auto">
          <a:xfrm>
            <a:off x="785813" y="4572000"/>
            <a:ext cx="7416800" cy="2000250"/>
          </a:xfrm>
          <a:prstGeom prst="rect">
            <a:avLst/>
          </a:prstGeom>
          <a:noFill/>
          <a:ln w="9525">
            <a:noFill/>
            <a:miter lim="800000"/>
            <a:headEnd/>
            <a:tailEnd/>
          </a:ln>
          <a:effectLst/>
        </p:spPr>
        <p:txBody>
          <a:bodyPr/>
          <a:lstStyle/>
          <a:p>
            <a:pPr algn="ctr">
              <a:defRPr/>
            </a:pPr>
            <a:endParaRPr lang="pl-PL" sz="2400" kern="0" dirty="0">
              <a:effectLst>
                <a:outerShdw blurRad="38100" dist="38100" dir="2700000" algn="tl">
                  <a:srgbClr val="FFFFFF"/>
                </a:outerShdw>
              </a:effectLst>
              <a:latin typeface="+mn-lt"/>
            </a:endParaRPr>
          </a:p>
        </p:txBody>
      </p:sp>
      <p:pic>
        <p:nvPicPr>
          <p:cNvPr id="8" name="Picture 12" descr="ico_prawo1"/>
          <p:cNvPicPr>
            <a:picLocks noChangeAspect="1" noChangeArrowheads="1"/>
          </p:cNvPicPr>
          <p:nvPr/>
        </p:nvPicPr>
        <p:blipFill>
          <a:blip r:embed="rId3"/>
          <a:srcRect/>
          <a:stretch>
            <a:fillRect/>
          </a:stretch>
        </p:blipFill>
        <p:spPr bwMode="auto">
          <a:xfrm>
            <a:off x="1782763" y="1000125"/>
            <a:ext cx="574675" cy="647700"/>
          </a:xfrm>
          <a:prstGeom prst="rect">
            <a:avLst/>
          </a:prstGeom>
          <a:noFill/>
          <a:ln w="9525">
            <a:noFill/>
            <a:miter lim="800000"/>
            <a:headEnd/>
            <a:tailEnd/>
          </a:ln>
        </p:spPr>
      </p:pic>
      <p:sp>
        <p:nvSpPr>
          <p:cNvPr id="9" name="Text Box 6"/>
          <p:cNvSpPr txBox="1">
            <a:spLocks noChangeArrowheads="1"/>
          </p:cNvSpPr>
          <p:nvPr/>
        </p:nvSpPr>
        <p:spPr bwMode="auto">
          <a:xfrm>
            <a:off x="2571750" y="1071563"/>
            <a:ext cx="3830638" cy="400050"/>
          </a:xfrm>
          <a:prstGeom prst="rect">
            <a:avLst/>
          </a:prstGeom>
          <a:noFill/>
          <a:ln w="9525">
            <a:noFill/>
            <a:miter lim="800000"/>
            <a:headEnd/>
            <a:tailEnd/>
          </a:ln>
          <a:effectLst>
            <a:outerShdw dist="35921" dir="2700000" algn="ctr" rotWithShape="0">
              <a:schemeClr val="bg2"/>
            </a:outerShdw>
          </a:effectLst>
        </p:spPr>
        <p:txBody>
          <a:bodyPr wrap="none" lIns="92075" tIns="46038" rIns="92075" bIns="46038">
            <a:spAutoFit/>
          </a:bodyPr>
          <a:lstStyle/>
          <a:p>
            <a:pPr algn="ctr">
              <a:defRPr/>
            </a:pPr>
            <a:r>
              <a:rPr lang="pl-PL" sz="2000" baseline="0" dirty="0">
                <a:solidFill>
                  <a:srgbClr val="008000"/>
                </a:solidFill>
              </a:rPr>
              <a:t>art. 34 ust. 1 kodeksu wizowego</a:t>
            </a:r>
            <a:endParaRPr lang="de-DE" sz="2000" b="1" baseline="0" dirty="0">
              <a:solidFill>
                <a:srgbClr val="008000"/>
              </a:solidFill>
              <a:latin typeface="Tahoma" pitchFamily="34" charset="0"/>
            </a:endParaRPr>
          </a:p>
        </p:txBody>
      </p:sp>
      <p:pic>
        <p:nvPicPr>
          <p:cNvPr id="7" name="Picture 12" descr="ico_prawo1"/>
          <p:cNvPicPr>
            <a:picLocks noChangeAspect="1" noChangeArrowheads="1"/>
          </p:cNvPicPr>
          <p:nvPr/>
        </p:nvPicPr>
        <p:blipFill>
          <a:blip r:embed="rId3"/>
          <a:srcRect/>
          <a:stretch>
            <a:fillRect/>
          </a:stretch>
        </p:blipFill>
        <p:spPr bwMode="auto">
          <a:xfrm>
            <a:off x="1714500" y="4071938"/>
            <a:ext cx="574675" cy="647700"/>
          </a:xfrm>
          <a:prstGeom prst="rect">
            <a:avLst/>
          </a:prstGeom>
          <a:noFill/>
          <a:ln w="9525">
            <a:noFill/>
            <a:miter lim="800000"/>
            <a:headEnd/>
            <a:tailEnd/>
          </a:ln>
        </p:spPr>
      </p:pic>
      <p:sp>
        <p:nvSpPr>
          <p:cNvPr id="10" name="Text Box 6"/>
          <p:cNvSpPr txBox="1">
            <a:spLocks noChangeArrowheads="1"/>
          </p:cNvSpPr>
          <p:nvPr/>
        </p:nvSpPr>
        <p:spPr bwMode="auto">
          <a:xfrm>
            <a:off x="2514600" y="4214813"/>
            <a:ext cx="3838230" cy="400752"/>
          </a:xfrm>
          <a:prstGeom prst="rect">
            <a:avLst/>
          </a:prstGeom>
          <a:noFill/>
          <a:ln w="9525">
            <a:noFill/>
            <a:miter lim="800000"/>
            <a:headEnd/>
            <a:tailEnd/>
          </a:ln>
          <a:effectLst>
            <a:outerShdw dist="35921" dir="2700000" algn="ctr" rotWithShape="0">
              <a:schemeClr val="bg2"/>
            </a:outerShdw>
          </a:effectLst>
        </p:spPr>
        <p:txBody>
          <a:bodyPr wrap="none" lIns="92075" tIns="46038" rIns="92075" bIns="46038">
            <a:spAutoFit/>
          </a:bodyPr>
          <a:lstStyle/>
          <a:p>
            <a:pPr>
              <a:defRPr/>
            </a:pPr>
            <a:r>
              <a:rPr lang="pl-PL" sz="2000" baseline="0" dirty="0">
                <a:solidFill>
                  <a:srgbClr val="008000"/>
                </a:solidFill>
              </a:rPr>
              <a:t>art. </a:t>
            </a:r>
            <a:r>
              <a:rPr lang="pl-PL" sz="2000" baseline="0" dirty="0" smtClean="0">
                <a:solidFill>
                  <a:srgbClr val="008000"/>
                </a:solidFill>
              </a:rPr>
              <a:t>91 </a:t>
            </a:r>
            <a:r>
              <a:rPr lang="pl-PL" sz="2000" baseline="0" dirty="0">
                <a:solidFill>
                  <a:srgbClr val="008000"/>
                </a:solidFill>
                <a:effectLst>
                  <a:outerShdw blurRad="38100" dist="38100" dir="2700000" algn="tl">
                    <a:srgbClr val="FFFFFF"/>
                  </a:outerShdw>
                </a:effectLst>
                <a:latin typeface="Tahoma" pitchFamily="34" charset="0"/>
              </a:rPr>
              <a:t>ustawy o cudzoziemcach</a:t>
            </a:r>
            <a:endParaRPr lang="de-DE" sz="2000" baseline="0" dirty="0">
              <a:solidFill>
                <a:srgbClr val="008000"/>
              </a:solidFill>
              <a:effectLst>
                <a:outerShdw blurRad="38100" dist="38100" dir="2700000" algn="tl">
                  <a:srgbClr val="FFFFFF"/>
                </a:outerShdw>
              </a:effectLst>
              <a:latin typeface="Tahoma" pitchFamily="34" charset="0"/>
            </a:endParaRPr>
          </a:p>
        </p:txBody>
      </p:sp>
      <p:sp>
        <p:nvSpPr>
          <p:cNvPr id="11" name="Podtytuł 2"/>
          <p:cNvSpPr txBox="1">
            <a:spLocks/>
          </p:cNvSpPr>
          <p:nvPr/>
        </p:nvSpPr>
        <p:spPr bwMode="auto">
          <a:xfrm>
            <a:off x="1785938" y="4643438"/>
            <a:ext cx="7072312" cy="928687"/>
          </a:xfrm>
          <a:prstGeom prst="rect">
            <a:avLst/>
          </a:prstGeom>
          <a:noFill/>
          <a:ln w="9525">
            <a:noFill/>
            <a:miter lim="800000"/>
            <a:headEnd/>
            <a:tailEnd/>
          </a:ln>
          <a:effectLst/>
        </p:spPr>
        <p:txBody>
          <a:bodyPr/>
          <a:lstStyle/>
          <a:p>
            <a:pPr>
              <a:defRPr/>
            </a:pPr>
            <a:r>
              <a:rPr lang="pl-PL" kern="0" baseline="0" dirty="0">
                <a:latin typeface="Arial" pitchFamily="34" charset="0"/>
                <a:cs typeface="Arial" pitchFamily="34" charset="0"/>
              </a:rPr>
              <a:t>1. Wizę krajową unieważnia się, jeżeli w chwili jej wydawania zachodziły okoliczności uzasadniające odmowę jej wydania. </a:t>
            </a:r>
          </a:p>
        </p:txBody>
      </p:sp>
      <p:sp>
        <p:nvSpPr>
          <p:cNvPr id="13"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rgbClr val="008000"/>
                </a:solidFill>
                <a:cs typeface="Arial" charset="0"/>
              </a:rPr>
              <a:t>Morski </a:t>
            </a:r>
            <a:r>
              <a:rPr lang="pl-PL" sz="1200" baseline="0" dirty="0">
                <a:solidFill>
                  <a:srgbClr val="008000"/>
                </a:solidFill>
                <a:cs typeface="Arial" charset="0"/>
              </a:rPr>
              <a:t>Oddział</a:t>
            </a:r>
          </a:p>
          <a:p>
            <a:r>
              <a:rPr lang="pl-PL" sz="1200" baseline="0" dirty="0">
                <a:solidFill>
                  <a:srgbClr val="008000"/>
                </a:solidFill>
                <a:cs typeface="Arial" charset="0"/>
              </a:rPr>
              <a:t>Straży Granicznej</a:t>
            </a:r>
          </a:p>
        </p:txBody>
      </p:sp>
      <p:pic>
        <p:nvPicPr>
          <p:cNvPr id="15" name="Picture 2" descr="logo intranet"/>
          <p:cNvPicPr>
            <a:picLocks noChangeAspect="1" noChangeArrowheads="1"/>
          </p:cNvPicPr>
          <p:nvPr/>
        </p:nvPicPr>
        <p:blipFill>
          <a:blip r:embed="rId4" cstate="print"/>
          <a:srcRect/>
          <a:stretch>
            <a:fillRect/>
          </a:stretch>
        </p:blipFill>
        <p:spPr bwMode="auto">
          <a:xfrm>
            <a:off x="142844" y="5072074"/>
            <a:ext cx="680362" cy="857256"/>
          </a:xfrm>
          <a:prstGeom prst="rect">
            <a:avLst/>
          </a:prstGeom>
          <a:noFill/>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2" presetClass="entr" presetSubtype="2"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grpId="0" nodeType="afterEffect" nodePh="1">
                                  <p:stCondLst>
                                    <p:cond delay="0"/>
                                  </p:stCondLst>
                                  <p:endCondLst>
                                    <p:cond evt="begin" delay="0">
                                      <p:tn val="16"/>
                                    </p:cond>
                                  </p:end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additive="base">
                                        <p:cTn id="18"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5">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par>
                          <p:cTn id="33" fill="hold">
                            <p:stCondLst>
                              <p:cond delay="2500"/>
                            </p:stCondLst>
                            <p:childTnLst>
                              <p:par>
                                <p:cTn id="34" presetID="2" presetClass="entr" presetSubtype="4"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par>
                          <p:cTn id="38" fill="hold">
                            <p:stCondLst>
                              <p:cond delay="3000"/>
                            </p:stCondLst>
                            <p:childTnLst>
                              <p:par>
                                <p:cTn id="39" presetID="2" presetClass="entr" presetSubtype="2"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 calcmode="lin" valueType="num">
                                      <p:cBhvr additive="base">
                                        <p:cTn id="41"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build="p"/>
      <p:bldP spid="9" grpId="0"/>
      <p:bldP spid="10" grpId="0"/>
      <p:bldP spid="11"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571500" y="285750"/>
            <a:ext cx="7772400" cy="714375"/>
          </a:xfrm>
        </p:spPr>
        <p:txBody>
          <a:bodyPr/>
          <a:lstStyle/>
          <a:p>
            <a:r>
              <a:rPr lang="pl-PL" sz="3600" b="1" smtClean="0">
                <a:solidFill>
                  <a:srgbClr val="008000"/>
                </a:solidFill>
                <a:latin typeface="Arial" charset="0"/>
                <a:cs typeface="Arial" charset="0"/>
              </a:rPr>
              <a:t>Cofnięcie wizy</a:t>
            </a:r>
          </a:p>
        </p:txBody>
      </p:sp>
      <p:sp>
        <p:nvSpPr>
          <p:cNvPr id="3" name="Podtytuł 2"/>
          <p:cNvSpPr>
            <a:spLocks noGrp="1"/>
          </p:cNvSpPr>
          <p:nvPr>
            <p:ph type="subTitle" idx="1"/>
          </p:nvPr>
        </p:nvSpPr>
        <p:spPr>
          <a:xfrm>
            <a:off x="1785938" y="1571625"/>
            <a:ext cx="7000875" cy="2357438"/>
          </a:xfrm>
        </p:spPr>
        <p:txBody>
          <a:bodyPr/>
          <a:lstStyle/>
          <a:p>
            <a:pPr algn="l"/>
            <a:r>
              <a:rPr lang="pl-PL" sz="1800" dirty="0" smtClean="0">
                <a:solidFill>
                  <a:schemeClr val="tx1"/>
                </a:solidFill>
                <a:latin typeface="Arial" charset="0"/>
                <a:cs typeface="Arial" charset="0"/>
              </a:rPr>
              <a:t>Wiza jest cofana, jeżeli okaże się, że warunki uprawniające do jej otrzymania nie są już spełniane. Wizę cofa zasadniczo właściwy organ państwa członkowskiego, które ją wydało. Wizę może cofnąć właściwy organ innego państwa członkowskiego; o cofnięciu tym jest informowany organ państwa członkowskiego, które wydało wizę.</a:t>
            </a:r>
          </a:p>
          <a:p>
            <a:pPr algn="l"/>
            <a:r>
              <a:rPr lang="pl-PL" sz="1800" dirty="0" smtClean="0">
                <a:solidFill>
                  <a:schemeClr val="tx1"/>
                </a:solidFill>
                <a:latin typeface="Arial" charset="0"/>
                <a:cs typeface="Arial" charset="0"/>
              </a:rPr>
              <a:t>Wizę można cofnąć na wniosek posiadacza wizy. Właściwy organ państwa członkowskiego, które wydało wizę, jest informowany o cofnięciu wizy.</a:t>
            </a:r>
          </a:p>
        </p:txBody>
      </p:sp>
      <p:sp>
        <p:nvSpPr>
          <p:cNvPr id="5" name="Podtytuł 2"/>
          <p:cNvSpPr txBox="1">
            <a:spLocks/>
          </p:cNvSpPr>
          <p:nvPr/>
        </p:nvSpPr>
        <p:spPr bwMode="auto">
          <a:xfrm>
            <a:off x="785813" y="4572000"/>
            <a:ext cx="7416800" cy="2000250"/>
          </a:xfrm>
          <a:prstGeom prst="rect">
            <a:avLst/>
          </a:prstGeom>
          <a:noFill/>
          <a:ln w="9525">
            <a:noFill/>
            <a:miter lim="800000"/>
            <a:headEnd/>
            <a:tailEnd/>
          </a:ln>
          <a:effectLst/>
        </p:spPr>
        <p:txBody>
          <a:bodyPr/>
          <a:lstStyle/>
          <a:p>
            <a:pPr algn="ctr">
              <a:defRPr/>
            </a:pPr>
            <a:endParaRPr lang="pl-PL" sz="2400" kern="0" dirty="0">
              <a:effectLst>
                <a:outerShdw blurRad="38100" dist="38100" dir="2700000" algn="tl">
                  <a:srgbClr val="FFFFFF"/>
                </a:outerShdw>
              </a:effectLst>
              <a:latin typeface="+mn-lt"/>
            </a:endParaRPr>
          </a:p>
        </p:txBody>
      </p:sp>
      <p:pic>
        <p:nvPicPr>
          <p:cNvPr id="8" name="Picture 12" descr="ico_prawo1"/>
          <p:cNvPicPr>
            <a:picLocks noChangeAspect="1" noChangeArrowheads="1"/>
          </p:cNvPicPr>
          <p:nvPr/>
        </p:nvPicPr>
        <p:blipFill>
          <a:blip r:embed="rId3"/>
          <a:srcRect/>
          <a:stretch>
            <a:fillRect/>
          </a:stretch>
        </p:blipFill>
        <p:spPr bwMode="auto">
          <a:xfrm>
            <a:off x="1782763" y="1000125"/>
            <a:ext cx="574675" cy="647700"/>
          </a:xfrm>
          <a:prstGeom prst="rect">
            <a:avLst/>
          </a:prstGeom>
          <a:noFill/>
          <a:ln w="9525">
            <a:noFill/>
            <a:miter lim="800000"/>
            <a:headEnd/>
            <a:tailEnd/>
          </a:ln>
        </p:spPr>
      </p:pic>
      <p:sp>
        <p:nvSpPr>
          <p:cNvPr id="9" name="Text Box 6"/>
          <p:cNvSpPr txBox="1">
            <a:spLocks noChangeArrowheads="1"/>
          </p:cNvSpPr>
          <p:nvPr/>
        </p:nvSpPr>
        <p:spPr bwMode="auto">
          <a:xfrm>
            <a:off x="2571750" y="1071563"/>
            <a:ext cx="4171950" cy="400050"/>
          </a:xfrm>
          <a:prstGeom prst="rect">
            <a:avLst/>
          </a:prstGeom>
          <a:noFill/>
          <a:ln w="9525">
            <a:noFill/>
            <a:miter lim="800000"/>
            <a:headEnd/>
            <a:tailEnd/>
          </a:ln>
          <a:effectLst>
            <a:outerShdw dist="35921" dir="2700000" algn="ctr" rotWithShape="0">
              <a:schemeClr val="bg2"/>
            </a:outerShdw>
          </a:effectLst>
        </p:spPr>
        <p:txBody>
          <a:bodyPr wrap="none" lIns="92075" tIns="46038" rIns="92075" bIns="46038">
            <a:spAutoFit/>
          </a:bodyPr>
          <a:lstStyle/>
          <a:p>
            <a:pPr algn="ctr">
              <a:defRPr/>
            </a:pPr>
            <a:r>
              <a:rPr lang="pl-PL" sz="2000" baseline="0" dirty="0">
                <a:solidFill>
                  <a:srgbClr val="008000"/>
                </a:solidFill>
              </a:rPr>
              <a:t>art. 34 ust. 2 i 3 kodeksu wizowego</a:t>
            </a:r>
          </a:p>
        </p:txBody>
      </p:sp>
      <p:pic>
        <p:nvPicPr>
          <p:cNvPr id="7" name="Picture 12" descr="ico_prawo1"/>
          <p:cNvPicPr>
            <a:picLocks noChangeAspect="1" noChangeArrowheads="1"/>
          </p:cNvPicPr>
          <p:nvPr/>
        </p:nvPicPr>
        <p:blipFill>
          <a:blip r:embed="rId3"/>
          <a:srcRect/>
          <a:stretch>
            <a:fillRect/>
          </a:stretch>
        </p:blipFill>
        <p:spPr bwMode="auto">
          <a:xfrm>
            <a:off x="1714500" y="4138613"/>
            <a:ext cx="574675" cy="647700"/>
          </a:xfrm>
          <a:prstGeom prst="rect">
            <a:avLst/>
          </a:prstGeom>
          <a:noFill/>
          <a:ln w="9525">
            <a:noFill/>
            <a:miter lim="800000"/>
            <a:headEnd/>
            <a:tailEnd/>
          </a:ln>
        </p:spPr>
      </p:pic>
      <p:sp>
        <p:nvSpPr>
          <p:cNvPr id="10" name="Text Box 6"/>
          <p:cNvSpPr txBox="1">
            <a:spLocks noChangeArrowheads="1"/>
          </p:cNvSpPr>
          <p:nvPr/>
        </p:nvSpPr>
        <p:spPr bwMode="auto">
          <a:xfrm>
            <a:off x="2514600" y="4243388"/>
            <a:ext cx="3767698" cy="400752"/>
          </a:xfrm>
          <a:prstGeom prst="rect">
            <a:avLst/>
          </a:prstGeom>
          <a:noFill/>
          <a:ln w="9525">
            <a:noFill/>
            <a:miter lim="800000"/>
            <a:headEnd/>
            <a:tailEnd/>
          </a:ln>
          <a:effectLst>
            <a:outerShdw dist="35921" dir="2700000" algn="ctr" rotWithShape="0">
              <a:schemeClr val="bg2"/>
            </a:outerShdw>
          </a:effectLst>
        </p:spPr>
        <p:txBody>
          <a:bodyPr wrap="none" lIns="92075" tIns="46038" rIns="92075" bIns="46038">
            <a:spAutoFit/>
          </a:bodyPr>
          <a:lstStyle/>
          <a:p>
            <a:pPr>
              <a:defRPr/>
            </a:pPr>
            <a:r>
              <a:rPr lang="pl-PL" sz="2000" baseline="0" dirty="0">
                <a:solidFill>
                  <a:srgbClr val="008000"/>
                </a:solidFill>
              </a:rPr>
              <a:t>art. </a:t>
            </a:r>
            <a:r>
              <a:rPr lang="pl-PL" sz="2000" baseline="0" dirty="0" smtClean="0">
                <a:solidFill>
                  <a:srgbClr val="008000"/>
                </a:solidFill>
              </a:rPr>
              <a:t>90 </a:t>
            </a:r>
            <a:r>
              <a:rPr lang="pl-PL" sz="2000" baseline="0" dirty="0" smtClean="0">
                <a:solidFill>
                  <a:srgbClr val="008000"/>
                </a:solidFill>
                <a:effectLst>
                  <a:outerShdw blurRad="38100" dist="38100" dir="2700000" algn="tl">
                    <a:srgbClr val="FFFFFF"/>
                  </a:outerShdw>
                </a:effectLst>
                <a:latin typeface="Tahoma" pitchFamily="34" charset="0"/>
              </a:rPr>
              <a:t>ustawy </a:t>
            </a:r>
            <a:r>
              <a:rPr lang="pl-PL" sz="2000" baseline="0" dirty="0">
                <a:solidFill>
                  <a:srgbClr val="008000"/>
                </a:solidFill>
                <a:effectLst>
                  <a:outerShdw blurRad="38100" dist="38100" dir="2700000" algn="tl">
                    <a:srgbClr val="FFFFFF"/>
                  </a:outerShdw>
                </a:effectLst>
                <a:latin typeface="Tahoma" pitchFamily="34" charset="0"/>
              </a:rPr>
              <a:t>o cudzoziemcach</a:t>
            </a:r>
            <a:endParaRPr lang="de-DE" sz="2000" baseline="0" dirty="0">
              <a:solidFill>
                <a:srgbClr val="008000"/>
              </a:solidFill>
              <a:effectLst>
                <a:outerShdw blurRad="38100" dist="38100" dir="2700000" algn="tl">
                  <a:srgbClr val="FFFFFF"/>
                </a:outerShdw>
              </a:effectLst>
              <a:latin typeface="Tahoma" pitchFamily="34" charset="0"/>
            </a:endParaRPr>
          </a:p>
        </p:txBody>
      </p:sp>
      <p:sp>
        <p:nvSpPr>
          <p:cNvPr id="11" name="Podtytuł 2"/>
          <p:cNvSpPr txBox="1">
            <a:spLocks/>
          </p:cNvSpPr>
          <p:nvPr/>
        </p:nvSpPr>
        <p:spPr bwMode="auto">
          <a:xfrm>
            <a:off x="1785938" y="4643438"/>
            <a:ext cx="7072312" cy="928687"/>
          </a:xfrm>
          <a:prstGeom prst="rect">
            <a:avLst/>
          </a:prstGeom>
          <a:noFill/>
          <a:ln w="9525">
            <a:noFill/>
            <a:miter lim="800000"/>
            <a:headEnd/>
            <a:tailEnd/>
          </a:ln>
          <a:effectLst/>
        </p:spPr>
        <p:txBody>
          <a:bodyPr/>
          <a:lstStyle/>
          <a:p>
            <a:pPr>
              <a:defRPr/>
            </a:pPr>
            <a:r>
              <a:rPr lang="pl-PL" kern="0" baseline="0" dirty="0" smtClean="0">
                <a:latin typeface="Arial" pitchFamily="34" charset="0"/>
                <a:cs typeface="Arial" pitchFamily="34" charset="0"/>
              </a:rPr>
              <a:t>1. Wizę krajową cofa się z urzędu, jeżeli okoliczności uzasadniające odmowę wydania wizy krajowej, o których mowa w art. 65 ust. 1 </a:t>
            </a:r>
            <a:r>
              <a:rPr lang="pl-PL" kern="0" baseline="0" dirty="0" err="1" smtClean="0">
                <a:latin typeface="Arial" pitchFamily="34" charset="0"/>
                <a:cs typeface="Arial" pitchFamily="34" charset="0"/>
              </a:rPr>
              <a:t>pkt</a:t>
            </a:r>
            <a:r>
              <a:rPr lang="pl-PL" kern="0" baseline="0" dirty="0" smtClean="0">
                <a:latin typeface="Arial" pitchFamily="34" charset="0"/>
                <a:cs typeface="Arial" pitchFamily="34" charset="0"/>
              </a:rPr>
              <a:t> 1 i 3-9, powstały po jej wydaniu, albo na wniosek jej posiadacza.</a:t>
            </a:r>
            <a:endParaRPr lang="pl-PL" kern="0" baseline="0" dirty="0">
              <a:latin typeface="Arial" pitchFamily="34" charset="0"/>
              <a:cs typeface="Arial" pitchFamily="34" charset="0"/>
            </a:endParaRPr>
          </a:p>
        </p:txBody>
      </p:sp>
      <p:sp>
        <p:nvSpPr>
          <p:cNvPr id="13"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rgbClr val="008000"/>
                </a:solidFill>
                <a:cs typeface="Arial" charset="0"/>
              </a:rPr>
              <a:t>Morski </a:t>
            </a:r>
            <a:r>
              <a:rPr lang="pl-PL" sz="1200" baseline="0" dirty="0">
                <a:solidFill>
                  <a:srgbClr val="008000"/>
                </a:solidFill>
                <a:cs typeface="Arial" charset="0"/>
              </a:rPr>
              <a:t>Oddział</a:t>
            </a:r>
          </a:p>
          <a:p>
            <a:r>
              <a:rPr lang="pl-PL" sz="1200" baseline="0" dirty="0">
                <a:solidFill>
                  <a:srgbClr val="008000"/>
                </a:solidFill>
                <a:cs typeface="Arial" charset="0"/>
              </a:rPr>
              <a:t>Straży Granicznej</a:t>
            </a:r>
          </a:p>
        </p:txBody>
      </p:sp>
      <p:pic>
        <p:nvPicPr>
          <p:cNvPr id="15" name="Picture 2" descr="logo intranet"/>
          <p:cNvPicPr>
            <a:picLocks noChangeAspect="1" noChangeArrowheads="1"/>
          </p:cNvPicPr>
          <p:nvPr/>
        </p:nvPicPr>
        <p:blipFill>
          <a:blip r:embed="rId4" cstate="print"/>
          <a:srcRect/>
          <a:stretch>
            <a:fillRect/>
          </a:stretch>
        </p:blipFill>
        <p:spPr bwMode="auto">
          <a:xfrm>
            <a:off x="142844" y="5072074"/>
            <a:ext cx="680362" cy="857256"/>
          </a:xfrm>
          <a:prstGeom prst="rect">
            <a:avLst/>
          </a:prstGeom>
          <a:noFill/>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2" presetClass="entr" presetSubtype="2"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grpId="0" nodeType="afterEffect" nodePh="1">
                                  <p:stCondLst>
                                    <p:cond delay="0"/>
                                  </p:stCondLst>
                                  <p:endCondLst>
                                    <p:cond evt="begin" delay="0">
                                      <p:tn val="21"/>
                                    </p:cond>
                                  </p:endCondLst>
                                  <p:childTnLst>
                                    <p:set>
                                      <p:cBhvr>
                                        <p:cTn id="22" dur="1" fill="hold">
                                          <p:stCondLst>
                                            <p:cond delay="0"/>
                                          </p:stCondLst>
                                        </p:cTn>
                                        <p:tgtEl>
                                          <p:spTgt spid="5">
                                            <p:txEl>
                                              <p:pRg st="0" end="0"/>
                                            </p:txEl>
                                          </p:spTgt>
                                        </p:tgtEl>
                                        <p:attrNameLst>
                                          <p:attrName>style.visibility</p:attrName>
                                        </p:attrNameLst>
                                      </p:cBhvr>
                                      <p:to>
                                        <p:strVal val="visible"/>
                                      </p:to>
                                    </p:set>
                                    <p:anim calcmode="lin" valueType="num">
                                      <p:cBhvr additive="base">
                                        <p:cTn id="23"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5">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par>
                          <p:cTn id="38" fill="hold">
                            <p:stCondLst>
                              <p:cond delay="3000"/>
                            </p:stCondLst>
                            <p:childTnLst>
                              <p:par>
                                <p:cTn id="39" presetID="2" presetClass="entr" presetSubtype="4"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par>
                          <p:cTn id="43" fill="hold">
                            <p:stCondLst>
                              <p:cond delay="3500"/>
                            </p:stCondLst>
                            <p:childTnLst>
                              <p:par>
                                <p:cTn id="44" presetID="2" presetClass="entr" presetSubtype="2" fill="hold" grpId="0" nodeType="afterEffect">
                                  <p:stCondLst>
                                    <p:cond delay="0"/>
                                  </p:stCondLst>
                                  <p:childTnLst>
                                    <p:set>
                                      <p:cBhvr>
                                        <p:cTn id="45" dur="1" fill="hold">
                                          <p:stCondLst>
                                            <p:cond delay="0"/>
                                          </p:stCondLst>
                                        </p:cTn>
                                        <p:tgtEl>
                                          <p:spTgt spid="11">
                                            <p:txEl>
                                              <p:pRg st="0" end="0"/>
                                            </p:txEl>
                                          </p:spTgt>
                                        </p:tgtEl>
                                        <p:attrNameLst>
                                          <p:attrName>style.visibility</p:attrName>
                                        </p:attrNameLst>
                                      </p:cBhvr>
                                      <p:to>
                                        <p:strVal val="visible"/>
                                      </p:to>
                                    </p:set>
                                    <p:anim calcmode="lin" valueType="num">
                                      <p:cBhvr additive="base">
                                        <p:cTn id="46"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47"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build="p"/>
      <p:bldP spid="9" grpId="0"/>
      <p:bldP spid="10" grpId="0"/>
      <p:bldP spid="11"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8914" name="Tytuł 1"/>
          <p:cNvSpPr>
            <a:spLocks noGrp="1"/>
          </p:cNvSpPr>
          <p:nvPr>
            <p:ph type="title"/>
          </p:nvPr>
        </p:nvSpPr>
        <p:spPr>
          <a:xfrm>
            <a:off x="571500" y="1"/>
            <a:ext cx="8229600" cy="714356"/>
          </a:xfrm>
        </p:spPr>
        <p:txBody>
          <a:bodyPr/>
          <a:lstStyle/>
          <a:p>
            <a:r>
              <a:rPr lang="pl-PL" sz="3600" dirty="0" smtClean="0">
                <a:solidFill>
                  <a:schemeClr val="bg1"/>
                </a:solidFill>
              </a:rPr>
              <a:t>Sposób odnotowania decyzji</a:t>
            </a:r>
          </a:p>
        </p:txBody>
      </p:sp>
      <p:pic>
        <p:nvPicPr>
          <p:cNvPr id="38915" name="Obraz 2" descr="miśki.jpg"/>
          <p:cNvPicPr>
            <a:picLocks noChangeAspect="1"/>
          </p:cNvPicPr>
          <p:nvPr/>
        </p:nvPicPr>
        <p:blipFill>
          <a:blip r:embed="rId3"/>
          <a:srcRect/>
          <a:stretch>
            <a:fillRect/>
          </a:stretch>
        </p:blipFill>
        <p:spPr bwMode="auto">
          <a:xfrm>
            <a:off x="700088" y="785794"/>
            <a:ext cx="8015287" cy="5643562"/>
          </a:xfrm>
          <a:prstGeom prst="rect">
            <a:avLst/>
          </a:prstGeom>
          <a:noFill/>
          <a:ln w="9525">
            <a:noFill/>
            <a:miter lim="800000"/>
            <a:headEnd/>
            <a:tailEnd/>
          </a:ln>
        </p:spPr>
      </p:pic>
      <p:cxnSp>
        <p:nvCxnSpPr>
          <p:cNvPr id="5" name="Łącznik prosty 4"/>
          <p:cNvCxnSpPr/>
          <p:nvPr/>
        </p:nvCxnSpPr>
        <p:spPr>
          <a:xfrm>
            <a:off x="2357422" y="2998784"/>
            <a:ext cx="500066"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wheel spokes="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3"/>
          <a:srcRect/>
          <a:stretch>
            <a:fillRect/>
          </a:stretch>
        </p:blipFill>
        <p:spPr bwMode="auto">
          <a:xfrm>
            <a:off x="593725" y="714375"/>
            <a:ext cx="7978775" cy="5500688"/>
          </a:xfrm>
          <a:prstGeom prst="rect">
            <a:avLst/>
          </a:prstGeom>
          <a:noFill/>
          <a:ln w="9525" algn="ctr">
            <a:noFill/>
            <a:miter lim="800000"/>
            <a:headEnd/>
            <a:tailEnd/>
          </a:ln>
        </p:spPr>
      </p:pic>
      <p:sp>
        <p:nvSpPr>
          <p:cNvPr id="7" name="Prostokąt 6"/>
          <p:cNvSpPr/>
          <p:nvPr/>
        </p:nvSpPr>
        <p:spPr bwMode="auto">
          <a:xfrm>
            <a:off x="3571875" y="3071813"/>
            <a:ext cx="1071563" cy="214312"/>
          </a:xfrm>
          <a:prstGeom prst="rect">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a:lstStyle/>
          <a:p>
            <a:pPr algn="ctr">
              <a:defRPr/>
            </a:pPr>
            <a:endParaRPr lang="pl-PL">
              <a:solidFill>
                <a:schemeClr val="tx1"/>
              </a:solidFill>
            </a:endParaRPr>
          </a:p>
        </p:txBody>
      </p:sp>
      <p:sp>
        <p:nvSpPr>
          <p:cNvPr id="8" name="Prostokąt 7"/>
          <p:cNvSpPr/>
          <p:nvPr/>
        </p:nvSpPr>
        <p:spPr bwMode="auto">
          <a:xfrm>
            <a:off x="1928813" y="4857760"/>
            <a:ext cx="1143000" cy="184150"/>
          </a:xfrm>
          <a:prstGeom prst="rect">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a:lstStyle/>
          <a:p>
            <a:pPr algn="ctr">
              <a:defRPr/>
            </a:pPr>
            <a:endParaRPr lang="pl-PL">
              <a:solidFill>
                <a:schemeClr val="tx1"/>
              </a:solidFill>
            </a:endParaRPr>
          </a:p>
        </p:txBody>
      </p:sp>
    </p:spTree>
  </p:cSld>
  <p:clrMapOvr>
    <a:masterClrMapping/>
  </p:clrMapOvr>
  <p:transition>
    <p:wheel spokes="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16386" name="Rectangle 3"/>
          <p:cNvSpPr>
            <a:spLocks noGrp="1"/>
          </p:cNvSpPr>
          <p:nvPr>
            <p:ph type="body" idx="1"/>
          </p:nvPr>
        </p:nvSpPr>
        <p:spPr>
          <a:xfrm>
            <a:off x="2786050" y="1071563"/>
            <a:ext cx="5834062" cy="3929073"/>
          </a:xfrm>
        </p:spPr>
        <p:txBody>
          <a:bodyPr/>
          <a:lstStyle/>
          <a:p>
            <a:pPr marL="0" indent="0">
              <a:spcBef>
                <a:spcPct val="0"/>
              </a:spcBef>
              <a:spcAft>
                <a:spcPts val="600"/>
              </a:spcAft>
              <a:buFont typeface="Arial" charset="0"/>
              <a:buNone/>
            </a:pPr>
            <a:r>
              <a:rPr lang="pl-PL" sz="2000" dirty="0" smtClean="0">
                <a:solidFill>
                  <a:schemeClr val="bg1"/>
                </a:solidFill>
                <a:latin typeface="Arial" charset="0"/>
              </a:rPr>
              <a:t>Priorytetem dla Straży Granicznej jako służby graniczno-migracyjnej, jest i nadal pozostanie </a:t>
            </a:r>
            <a:r>
              <a:rPr lang="pl-PL" sz="2000" b="1" dirty="0" smtClean="0">
                <a:solidFill>
                  <a:srgbClr val="FFFF00"/>
                </a:solidFill>
                <a:latin typeface="Arial" charset="0"/>
              </a:rPr>
              <a:t>zapewnienie skutecznej ochrony </a:t>
            </a:r>
            <a:r>
              <a:rPr lang="pl-PL" sz="2000" dirty="0" smtClean="0">
                <a:solidFill>
                  <a:schemeClr val="bg1"/>
                </a:solidFill>
                <a:latin typeface="Arial" charset="0"/>
              </a:rPr>
              <a:t>odcinków </a:t>
            </a:r>
            <a:r>
              <a:rPr lang="pl-PL" sz="2000" b="1" dirty="0" smtClean="0">
                <a:solidFill>
                  <a:srgbClr val="FFFF00"/>
                </a:solidFill>
                <a:latin typeface="Arial" charset="0"/>
              </a:rPr>
              <a:t>granicy państwowej RP</a:t>
            </a:r>
            <a:r>
              <a:rPr lang="pl-PL" sz="2000" dirty="0" smtClean="0">
                <a:solidFill>
                  <a:schemeClr val="bg1"/>
                </a:solidFill>
                <a:latin typeface="Arial" charset="0"/>
              </a:rPr>
              <a:t>, stanowiących granicę zewnętrzną Unii Europejskiej oraz Strefy Schengen. </a:t>
            </a:r>
          </a:p>
          <a:p>
            <a:pPr marL="0" indent="0">
              <a:spcBef>
                <a:spcPct val="0"/>
              </a:spcBef>
              <a:spcAft>
                <a:spcPts val="600"/>
              </a:spcAft>
              <a:buFont typeface="Arial" charset="0"/>
              <a:buNone/>
            </a:pPr>
            <a:r>
              <a:rPr lang="pl-PL" sz="2000" dirty="0" smtClean="0">
                <a:solidFill>
                  <a:schemeClr val="bg1"/>
                </a:solidFill>
                <a:latin typeface="Arial" charset="0"/>
              </a:rPr>
              <a:t>Drugim priorytetowym obszarem pozostaną działania ukierunkowane na wykonywanie </a:t>
            </a:r>
            <a:r>
              <a:rPr lang="pl-PL" sz="2000" b="1" dirty="0" smtClean="0">
                <a:solidFill>
                  <a:srgbClr val="FFFF00"/>
                </a:solidFill>
                <a:latin typeface="Arial" charset="0"/>
              </a:rPr>
              <a:t>kontroli imigracyjnych</a:t>
            </a:r>
            <a:r>
              <a:rPr lang="pl-PL" sz="2000" dirty="0" smtClean="0">
                <a:solidFill>
                  <a:srgbClr val="FFFF00"/>
                </a:solidFill>
                <a:latin typeface="Arial" charset="0"/>
              </a:rPr>
              <a:t> </a:t>
            </a:r>
            <a:r>
              <a:rPr lang="pl-PL" sz="2000" dirty="0" smtClean="0">
                <a:solidFill>
                  <a:schemeClr val="bg1"/>
                </a:solidFill>
                <a:latin typeface="Arial" charset="0"/>
              </a:rPr>
              <a:t>– mających na celu ujawnianie cudzoziemców naruszających warunki pobytu na terytorium RP, a w konsekwencji ich </a:t>
            </a:r>
            <a:r>
              <a:rPr lang="pl-PL" sz="2000" b="1" dirty="0" smtClean="0">
                <a:solidFill>
                  <a:srgbClr val="FFFF00"/>
                </a:solidFill>
                <a:latin typeface="Arial" charset="0"/>
              </a:rPr>
              <a:t>powrót</a:t>
            </a:r>
            <a:r>
              <a:rPr lang="pl-PL" sz="2000" dirty="0" smtClean="0">
                <a:solidFill>
                  <a:srgbClr val="FFFF00"/>
                </a:solidFill>
                <a:latin typeface="Arial" charset="0"/>
              </a:rPr>
              <a:t> do krajów pochodzenia</a:t>
            </a:r>
            <a:r>
              <a:rPr lang="pl-PL" sz="2000" dirty="0" smtClean="0">
                <a:solidFill>
                  <a:schemeClr val="bg1"/>
                </a:solidFill>
                <a:latin typeface="Arial" charset="0"/>
              </a:rPr>
              <a:t>.</a:t>
            </a:r>
          </a:p>
        </p:txBody>
      </p:sp>
      <p:sp>
        <p:nvSpPr>
          <p:cNvPr id="16389"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rgbClr val="008000"/>
                </a:solidFill>
                <a:cs typeface="Arial" charset="0"/>
              </a:rPr>
              <a:t>Morski </a:t>
            </a:r>
            <a:r>
              <a:rPr lang="pl-PL" sz="1200" baseline="0" dirty="0">
                <a:solidFill>
                  <a:srgbClr val="008000"/>
                </a:solidFill>
                <a:cs typeface="Arial" charset="0"/>
              </a:rPr>
              <a:t>Oddział</a:t>
            </a:r>
          </a:p>
          <a:p>
            <a:r>
              <a:rPr lang="pl-PL" sz="1200" baseline="0" dirty="0">
                <a:solidFill>
                  <a:srgbClr val="008000"/>
                </a:solidFill>
                <a:cs typeface="Arial" charset="0"/>
              </a:rPr>
              <a:t>Straży Granicznej</a:t>
            </a:r>
          </a:p>
        </p:txBody>
      </p:sp>
      <p:sp>
        <p:nvSpPr>
          <p:cNvPr id="8" name="pole tekstowe 10"/>
          <p:cNvSpPr txBox="1">
            <a:spLocks noChangeArrowheads="1"/>
          </p:cNvSpPr>
          <p:nvPr/>
        </p:nvSpPr>
        <p:spPr bwMode="auto">
          <a:xfrm>
            <a:off x="107950" y="5911861"/>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pic>
        <p:nvPicPr>
          <p:cNvPr id="10" name="Picture 2" descr="logo intranet"/>
          <p:cNvPicPr>
            <a:picLocks noChangeAspect="1" noChangeArrowheads="1"/>
          </p:cNvPicPr>
          <p:nvPr/>
        </p:nvPicPr>
        <p:blipFill>
          <a:blip r:embed="rId3" cstate="print"/>
          <a:srcRect/>
          <a:stretch>
            <a:fillRect/>
          </a:stretch>
        </p:blipFill>
        <p:spPr bwMode="auto">
          <a:xfrm>
            <a:off x="214282" y="5072074"/>
            <a:ext cx="680362" cy="857256"/>
          </a:xfrm>
          <a:prstGeom prst="rect">
            <a:avLst/>
          </a:prstGeom>
          <a:noFill/>
        </p:spPr>
      </p:pic>
    </p:spTree>
  </p:cSld>
  <p:clrMapOvr>
    <a:masterClrMapping/>
  </p:clrMapOvr>
  <p:transition>
    <p:newsflash/>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0962" name="Text Box 3"/>
          <p:cNvSpPr txBox="1">
            <a:spLocks noChangeArrowheads="1"/>
          </p:cNvSpPr>
          <p:nvPr/>
        </p:nvSpPr>
        <p:spPr bwMode="auto">
          <a:xfrm>
            <a:off x="1371600" y="2133600"/>
            <a:ext cx="609600" cy="457200"/>
          </a:xfrm>
          <a:prstGeom prst="rect">
            <a:avLst/>
          </a:prstGeom>
          <a:noFill/>
          <a:ln w="9525">
            <a:noFill/>
            <a:miter lim="800000"/>
            <a:headEnd/>
            <a:tailEnd/>
          </a:ln>
        </p:spPr>
        <p:txBody>
          <a:bodyPr lIns="92075" tIns="46038" rIns="92075" bIns="46038">
            <a:spAutoFit/>
          </a:bodyPr>
          <a:lstStyle/>
          <a:p>
            <a:pPr algn="ctr">
              <a:spcBef>
                <a:spcPct val="50000"/>
              </a:spcBef>
            </a:pPr>
            <a:endParaRPr lang="pl-PL" sz="2400"/>
          </a:p>
        </p:txBody>
      </p:sp>
      <p:sp>
        <p:nvSpPr>
          <p:cNvPr id="40963" name="Text Box 4"/>
          <p:cNvSpPr txBox="1">
            <a:spLocks noChangeArrowheads="1"/>
          </p:cNvSpPr>
          <p:nvPr/>
        </p:nvSpPr>
        <p:spPr bwMode="auto">
          <a:xfrm>
            <a:off x="1127125" y="1412875"/>
            <a:ext cx="184150" cy="457200"/>
          </a:xfrm>
          <a:prstGeom prst="rect">
            <a:avLst/>
          </a:prstGeom>
          <a:noFill/>
          <a:ln w="9525">
            <a:noFill/>
            <a:miter lim="800000"/>
            <a:headEnd/>
            <a:tailEnd/>
          </a:ln>
        </p:spPr>
        <p:txBody>
          <a:bodyPr wrap="none" lIns="92075" tIns="46038" rIns="92075" bIns="46038">
            <a:spAutoFit/>
          </a:bodyPr>
          <a:lstStyle/>
          <a:p>
            <a:pPr algn="ctr"/>
            <a:endParaRPr lang="pl-PL" sz="2400"/>
          </a:p>
        </p:txBody>
      </p:sp>
      <p:sp>
        <p:nvSpPr>
          <p:cNvPr id="21510" name="Text Box 6"/>
          <p:cNvSpPr txBox="1">
            <a:spLocks noChangeArrowheads="1"/>
          </p:cNvSpPr>
          <p:nvPr/>
        </p:nvSpPr>
        <p:spPr bwMode="auto">
          <a:xfrm>
            <a:off x="3314700" y="2579688"/>
            <a:ext cx="3008313" cy="461962"/>
          </a:xfrm>
          <a:prstGeom prst="rect">
            <a:avLst/>
          </a:prstGeom>
          <a:noFill/>
          <a:ln w="9525">
            <a:noFill/>
            <a:miter lim="800000"/>
            <a:headEnd/>
            <a:tailEnd/>
          </a:ln>
          <a:effectLst>
            <a:outerShdw dist="35921" dir="2700000" algn="ctr" rotWithShape="0">
              <a:schemeClr val="bg2"/>
            </a:outerShdw>
          </a:effectLst>
        </p:spPr>
        <p:txBody>
          <a:bodyPr wrap="none" lIns="92075" tIns="46038" rIns="92075" bIns="46038">
            <a:spAutoFit/>
          </a:bodyPr>
          <a:lstStyle/>
          <a:p>
            <a:pPr algn="ctr">
              <a:defRPr/>
            </a:pPr>
            <a:r>
              <a:rPr lang="pl-PL" sz="2400" baseline="0" dirty="0">
                <a:solidFill>
                  <a:srgbClr val="008000"/>
                </a:solidFill>
                <a:latin typeface="Arial" pitchFamily="34" charset="0"/>
                <a:cs typeface="Arial" pitchFamily="34" charset="0"/>
              </a:rPr>
              <a:t>a</a:t>
            </a:r>
            <a:r>
              <a:rPr lang="de-DE" sz="2400" baseline="0" dirty="0" err="1">
                <a:solidFill>
                  <a:srgbClr val="008000"/>
                </a:solidFill>
                <a:latin typeface="Arial" pitchFamily="34" charset="0"/>
                <a:cs typeface="Arial" pitchFamily="34" charset="0"/>
              </a:rPr>
              <a:t>rt</a:t>
            </a:r>
            <a:r>
              <a:rPr lang="de-DE" sz="2400" baseline="0" dirty="0">
                <a:solidFill>
                  <a:srgbClr val="008000"/>
                </a:solidFill>
                <a:latin typeface="Arial" pitchFamily="34" charset="0"/>
                <a:cs typeface="Arial" pitchFamily="34" charset="0"/>
              </a:rPr>
              <a:t>. 21 </a:t>
            </a:r>
            <a:r>
              <a:rPr lang="pl-PL" sz="2400" baseline="0" dirty="0">
                <a:solidFill>
                  <a:srgbClr val="008000"/>
                </a:solidFill>
                <a:latin typeface="Arial" pitchFamily="34" charset="0"/>
                <a:cs typeface="Arial" pitchFamily="34" charset="0"/>
              </a:rPr>
              <a:t>ust</a:t>
            </a:r>
            <a:r>
              <a:rPr lang="de-DE" sz="2400" baseline="0" dirty="0">
                <a:solidFill>
                  <a:srgbClr val="008000"/>
                </a:solidFill>
                <a:latin typeface="Arial" pitchFamily="34" charset="0"/>
                <a:cs typeface="Arial" pitchFamily="34" charset="0"/>
              </a:rPr>
              <a:t>. 1 </a:t>
            </a:r>
            <a:r>
              <a:rPr lang="pl-PL" sz="2400" baseline="0" dirty="0">
                <a:solidFill>
                  <a:srgbClr val="008000"/>
                </a:solidFill>
                <a:latin typeface="Arial" pitchFamily="34" charset="0"/>
                <a:cs typeface="Arial" pitchFamily="34" charset="0"/>
              </a:rPr>
              <a:t>KWUS</a:t>
            </a:r>
            <a:endParaRPr lang="de-DE" sz="2400" baseline="0" dirty="0">
              <a:solidFill>
                <a:srgbClr val="008000"/>
              </a:solidFill>
              <a:latin typeface="Arial" pitchFamily="34" charset="0"/>
              <a:cs typeface="Arial" pitchFamily="34" charset="0"/>
            </a:endParaRPr>
          </a:p>
        </p:txBody>
      </p:sp>
      <p:sp>
        <p:nvSpPr>
          <p:cNvPr id="21522" name="Text Box 18"/>
          <p:cNvSpPr txBox="1">
            <a:spLocks noChangeArrowheads="1"/>
          </p:cNvSpPr>
          <p:nvPr/>
        </p:nvSpPr>
        <p:spPr bwMode="auto">
          <a:xfrm>
            <a:off x="1643063" y="3500438"/>
            <a:ext cx="6429375" cy="708025"/>
          </a:xfrm>
          <a:prstGeom prst="rect">
            <a:avLst/>
          </a:prstGeom>
          <a:noFill/>
          <a:ln w="38100">
            <a:solidFill>
              <a:schemeClr val="folHlink"/>
            </a:solidFill>
            <a:miter lim="800000"/>
            <a:headEnd/>
            <a:tailEnd/>
          </a:ln>
        </p:spPr>
        <p:txBody>
          <a:bodyPr lIns="92075" tIns="46038" rIns="92075" bIns="46038">
            <a:spAutoFit/>
          </a:bodyPr>
          <a:lstStyle/>
          <a:p>
            <a:pPr algn="ctr"/>
            <a:r>
              <a:rPr lang="pl-PL" sz="2000" baseline="0" dirty="0"/>
              <a:t>Swoboda przemieszczania się po </a:t>
            </a:r>
            <a:r>
              <a:rPr lang="de-DE" sz="2000" baseline="0" dirty="0"/>
              <a:t>Schengen</a:t>
            </a:r>
          </a:p>
          <a:p>
            <a:pPr algn="ctr"/>
            <a:r>
              <a:rPr lang="pl-PL" sz="2000" baseline="0" dirty="0"/>
              <a:t>do </a:t>
            </a:r>
            <a:r>
              <a:rPr lang="pl-PL" sz="2000" baseline="0" dirty="0" smtClean="0"/>
              <a:t>90 dni w każdym okresie 180-dniowym</a:t>
            </a:r>
            <a:endParaRPr lang="de-DE" sz="2000" baseline="0" dirty="0"/>
          </a:p>
        </p:txBody>
      </p:sp>
      <p:sp>
        <p:nvSpPr>
          <p:cNvPr id="21524" name="AutoShape 20"/>
          <p:cNvSpPr>
            <a:spLocks noChangeArrowheads="1"/>
          </p:cNvSpPr>
          <p:nvPr/>
        </p:nvSpPr>
        <p:spPr bwMode="auto">
          <a:xfrm>
            <a:off x="3914775" y="4429125"/>
            <a:ext cx="1871663" cy="1447800"/>
          </a:xfrm>
          <a:prstGeom prst="downArrow">
            <a:avLst>
              <a:gd name="adj1" fmla="val 50000"/>
              <a:gd name="adj2" fmla="val 25000"/>
            </a:avLst>
          </a:prstGeom>
          <a:solidFill>
            <a:schemeClr val="folHlink"/>
          </a:solidFill>
          <a:ln w="9525">
            <a:solidFill>
              <a:schemeClr val="tx1"/>
            </a:solidFill>
            <a:miter lim="800000"/>
            <a:headEnd/>
            <a:tailEnd/>
          </a:ln>
        </p:spPr>
        <p:txBody>
          <a:bodyPr wrap="none" lIns="92075" tIns="46038" rIns="92075" bIns="46038" anchor="ctr"/>
          <a:lstStyle/>
          <a:p>
            <a:pPr algn="ctr"/>
            <a:endParaRPr lang="pl-PL"/>
          </a:p>
        </p:txBody>
      </p:sp>
      <p:sp>
        <p:nvSpPr>
          <p:cNvPr id="21525" name="Text Box 21"/>
          <p:cNvSpPr txBox="1">
            <a:spLocks noChangeArrowheads="1"/>
          </p:cNvSpPr>
          <p:nvPr/>
        </p:nvSpPr>
        <p:spPr bwMode="auto">
          <a:xfrm>
            <a:off x="4449763" y="4900613"/>
            <a:ext cx="820737" cy="400050"/>
          </a:xfrm>
          <a:prstGeom prst="rect">
            <a:avLst/>
          </a:prstGeom>
          <a:noFill/>
          <a:ln w="9525">
            <a:noFill/>
            <a:miter lim="800000"/>
            <a:headEnd/>
            <a:tailEnd/>
          </a:ln>
        </p:spPr>
        <p:txBody>
          <a:bodyPr wrap="none" lIns="92075" tIns="46038" rIns="92075" bIns="46038">
            <a:spAutoFit/>
          </a:bodyPr>
          <a:lstStyle/>
          <a:p>
            <a:pPr algn="ctr"/>
            <a:r>
              <a:rPr lang="de-DE" sz="2000">
                <a:solidFill>
                  <a:srgbClr val="FFFFCC"/>
                </a:solidFill>
              </a:rPr>
              <a:t> </a:t>
            </a:r>
            <a:r>
              <a:rPr lang="pl-PL" sz="2000" baseline="0">
                <a:solidFill>
                  <a:srgbClr val="FFFFCC"/>
                </a:solidFill>
              </a:rPr>
              <a:t>jeżeli</a:t>
            </a:r>
            <a:endParaRPr lang="de-DE" sz="2000" baseline="0">
              <a:solidFill>
                <a:srgbClr val="FFFFCC"/>
              </a:solidFill>
            </a:endParaRPr>
          </a:p>
        </p:txBody>
      </p:sp>
      <p:pic>
        <p:nvPicPr>
          <p:cNvPr id="15372" name="Picture 12" descr="ico_prawo1"/>
          <p:cNvPicPr>
            <a:picLocks noChangeAspect="1" noChangeArrowheads="1"/>
          </p:cNvPicPr>
          <p:nvPr/>
        </p:nvPicPr>
        <p:blipFill>
          <a:blip r:embed="rId3"/>
          <a:srcRect/>
          <a:stretch>
            <a:fillRect/>
          </a:stretch>
        </p:blipFill>
        <p:spPr bwMode="auto">
          <a:xfrm>
            <a:off x="2763838" y="2501900"/>
            <a:ext cx="574675" cy="647700"/>
          </a:xfrm>
          <a:prstGeom prst="rect">
            <a:avLst/>
          </a:prstGeom>
          <a:noFill/>
          <a:ln w="9525">
            <a:noFill/>
            <a:miter lim="800000"/>
            <a:headEnd/>
            <a:tailEnd/>
          </a:ln>
        </p:spPr>
      </p:pic>
      <p:sp>
        <p:nvSpPr>
          <p:cNvPr id="10" name="Rectangle 2"/>
          <p:cNvSpPr txBox="1">
            <a:spLocks/>
          </p:cNvSpPr>
          <p:nvPr/>
        </p:nvSpPr>
        <p:spPr>
          <a:xfrm>
            <a:off x="857250" y="714375"/>
            <a:ext cx="8001000" cy="1500188"/>
          </a:xfrm>
          <a:prstGeom prst="rect">
            <a:avLst/>
          </a:prstGeom>
        </p:spPr>
        <p:txBody>
          <a:bodyPr/>
          <a:lstStyle/>
          <a:p>
            <a:pPr algn="ctr" eaLnBrk="0" hangingPunct="0">
              <a:defRPr/>
            </a:pPr>
            <a:r>
              <a:rPr lang="pl-PL" sz="2800" b="1" baseline="0" dirty="0">
                <a:solidFill>
                  <a:srgbClr val="008000"/>
                </a:solidFill>
                <a:ea typeface="+mj-ea"/>
                <a:cs typeface="+mj-cs"/>
              </a:rPr>
              <a:t>Prawo do wjazdu / pobytu krótkoterminowego </a:t>
            </a:r>
          </a:p>
          <a:p>
            <a:pPr algn="ctr" eaLnBrk="0" hangingPunct="0">
              <a:defRPr/>
            </a:pPr>
            <a:r>
              <a:rPr lang="pl-PL" sz="2800" b="1" baseline="0" dirty="0">
                <a:solidFill>
                  <a:srgbClr val="008000"/>
                </a:solidFill>
                <a:ea typeface="+mj-ea"/>
                <a:cs typeface="+mj-cs"/>
              </a:rPr>
              <a:t>do trzech miesięcy </a:t>
            </a:r>
          </a:p>
          <a:p>
            <a:pPr algn="ctr" eaLnBrk="0" hangingPunct="0">
              <a:defRPr/>
            </a:pPr>
            <a:r>
              <a:rPr lang="pl-PL" sz="2800" b="1" baseline="0" dirty="0">
                <a:solidFill>
                  <a:srgbClr val="008000"/>
                </a:solidFill>
                <a:latin typeface="Arial Narrow" pitchFamily="34" charset="0"/>
                <a:ea typeface="+mj-ea"/>
                <a:cs typeface="+mj-cs"/>
              </a:rPr>
              <a:t>dla posiadaczy krajowych </a:t>
            </a:r>
            <a:r>
              <a:rPr lang="pl-PL" sz="2800" b="1" baseline="0" dirty="0">
                <a:solidFill>
                  <a:srgbClr val="008000"/>
                </a:solidFill>
                <a:latin typeface="Arial" pitchFamily="34" charset="0"/>
                <a:ea typeface="+mj-ea"/>
                <a:cs typeface="Arial" pitchFamily="34" charset="0"/>
              </a:rPr>
              <a:t>tytułów pobytowych</a:t>
            </a:r>
          </a:p>
        </p:txBody>
      </p:sp>
      <p:sp>
        <p:nvSpPr>
          <p:cNvPr id="12"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rgbClr val="008000"/>
                </a:solidFill>
                <a:cs typeface="Arial" charset="0"/>
              </a:rPr>
              <a:t>Morski </a:t>
            </a:r>
            <a:r>
              <a:rPr lang="pl-PL" sz="1200" baseline="0" dirty="0">
                <a:solidFill>
                  <a:srgbClr val="008000"/>
                </a:solidFill>
                <a:cs typeface="Arial" charset="0"/>
              </a:rPr>
              <a:t>Oddział</a:t>
            </a:r>
          </a:p>
          <a:p>
            <a:r>
              <a:rPr lang="pl-PL" sz="1200" baseline="0" dirty="0">
                <a:solidFill>
                  <a:srgbClr val="008000"/>
                </a:solidFill>
                <a:cs typeface="Arial" charset="0"/>
              </a:rPr>
              <a:t>Straży Granicznej</a:t>
            </a:r>
          </a:p>
        </p:txBody>
      </p:sp>
      <p:pic>
        <p:nvPicPr>
          <p:cNvPr id="14" name="Picture 2" descr="logo intranet"/>
          <p:cNvPicPr>
            <a:picLocks noChangeAspect="1" noChangeArrowheads="1"/>
          </p:cNvPicPr>
          <p:nvPr/>
        </p:nvPicPr>
        <p:blipFill>
          <a:blip r:embed="rId4" cstate="print"/>
          <a:srcRect/>
          <a:stretch>
            <a:fillRect/>
          </a:stretch>
        </p:blipFill>
        <p:spPr bwMode="auto">
          <a:xfrm>
            <a:off x="142844" y="5072074"/>
            <a:ext cx="680362" cy="857256"/>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1510"/>
                                        </p:tgtEl>
                                        <p:attrNameLst>
                                          <p:attrName>style.visibility</p:attrName>
                                        </p:attrNameLst>
                                      </p:cBhvr>
                                      <p:to>
                                        <p:strVal val="visible"/>
                                      </p:to>
                                    </p:set>
                                    <p:anim calcmode="lin" valueType="num">
                                      <p:cBhvr additive="base">
                                        <p:cTn id="7" dur="500" fill="hold"/>
                                        <p:tgtEl>
                                          <p:spTgt spid="21510"/>
                                        </p:tgtEl>
                                        <p:attrNameLst>
                                          <p:attrName>ppt_x</p:attrName>
                                        </p:attrNameLst>
                                      </p:cBhvr>
                                      <p:tavLst>
                                        <p:tav tm="0">
                                          <p:val>
                                            <p:strVal val="#ppt_x"/>
                                          </p:val>
                                        </p:tav>
                                        <p:tav tm="100000">
                                          <p:val>
                                            <p:strVal val="#ppt_x"/>
                                          </p:val>
                                        </p:tav>
                                      </p:tavLst>
                                    </p:anim>
                                    <p:anim calcmode="lin" valueType="num">
                                      <p:cBhvr additive="base">
                                        <p:cTn id="8" dur="500" fill="hold"/>
                                        <p:tgtEl>
                                          <p:spTgt spid="215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372"/>
                                        </p:tgtEl>
                                        <p:attrNameLst>
                                          <p:attrName>style.visibility</p:attrName>
                                        </p:attrNameLst>
                                      </p:cBhvr>
                                      <p:to>
                                        <p:strVal val="visible"/>
                                      </p:to>
                                    </p:set>
                                    <p:anim calcmode="lin" valueType="num">
                                      <p:cBhvr additive="base">
                                        <p:cTn id="11" dur="500" fill="hold"/>
                                        <p:tgtEl>
                                          <p:spTgt spid="15372"/>
                                        </p:tgtEl>
                                        <p:attrNameLst>
                                          <p:attrName>ppt_x</p:attrName>
                                        </p:attrNameLst>
                                      </p:cBhvr>
                                      <p:tavLst>
                                        <p:tav tm="0">
                                          <p:val>
                                            <p:strVal val="#ppt_x"/>
                                          </p:val>
                                        </p:tav>
                                        <p:tav tm="100000">
                                          <p:val>
                                            <p:strVal val="#ppt_x"/>
                                          </p:val>
                                        </p:tav>
                                      </p:tavLst>
                                    </p:anim>
                                    <p:anim calcmode="lin" valueType="num">
                                      <p:cBhvr additive="base">
                                        <p:cTn id="12" dur="500" fill="hold"/>
                                        <p:tgtEl>
                                          <p:spTgt spid="1537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9" presetClass="entr" presetSubtype="0" decel="100000" fill="hold" grpId="0" nodeType="afterEffect">
                                  <p:stCondLst>
                                    <p:cond delay="0"/>
                                  </p:stCondLst>
                                  <p:childTnLst>
                                    <p:set>
                                      <p:cBhvr>
                                        <p:cTn id="15" dur="1" fill="hold">
                                          <p:stCondLst>
                                            <p:cond delay="0"/>
                                          </p:stCondLst>
                                        </p:cTn>
                                        <p:tgtEl>
                                          <p:spTgt spid="21522"/>
                                        </p:tgtEl>
                                        <p:attrNameLst>
                                          <p:attrName>style.visibility</p:attrName>
                                        </p:attrNameLst>
                                      </p:cBhvr>
                                      <p:to>
                                        <p:strVal val="visible"/>
                                      </p:to>
                                    </p:set>
                                    <p:anim calcmode="lin" valueType="num">
                                      <p:cBhvr>
                                        <p:cTn id="16" dur="500" fill="hold"/>
                                        <p:tgtEl>
                                          <p:spTgt spid="21522"/>
                                        </p:tgtEl>
                                        <p:attrNameLst>
                                          <p:attrName>ppt_w</p:attrName>
                                        </p:attrNameLst>
                                      </p:cBhvr>
                                      <p:tavLst>
                                        <p:tav tm="0">
                                          <p:val>
                                            <p:fltVal val="0"/>
                                          </p:val>
                                        </p:tav>
                                        <p:tav tm="100000">
                                          <p:val>
                                            <p:strVal val="#ppt_w"/>
                                          </p:val>
                                        </p:tav>
                                      </p:tavLst>
                                    </p:anim>
                                    <p:anim calcmode="lin" valueType="num">
                                      <p:cBhvr>
                                        <p:cTn id="17" dur="500" fill="hold"/>
                                        <p:tgtEl>
                                          <p:spTgt spid="21522"/>
                                        </p:tgtEl>
                                        <p:attrNameLst>
                                          <p:attrName>ppt_h</p:attrName>
                                        </p:attrNameLst>
                                      </p:cBhvr>
                                      <p:tavLst>
                                        <p:tav tm="0">
                                          <p:val>
                                            <p:fltVal val="0"/>
                                          </p:val>
                                        </p:tav>
                                        <p:tav tm="100000">
                                          <p:val>
                                            <p:strVal val="#ppt_h"/>
                                          </p:val>
                                        </p:tav>
                                      </p:tavLst>
                                    </p:anim>
                                    <p:anim calcmode="lin" valueType="num">
                                      <p:cBhvr>
                                        <p:cTn id="18" dur="500" fill="hold"/>
                                        <p:tgtEl>
                                          <p:spTgt spid="21522"/>
                                        </p:tgtEl>
                                        <p:attrNameLst>
                                          <p:attrName>style.rotation</p:attrName>
                                        </p:attrNameLst>
                                      </p:cBhvr>
                                      <p:tavLst>
                                        <p:tav tm="0">
                                          <p:val>
                                            <p:fltVal val="360"/>
                                          </p:val>
                                        </p:tav>
                                        <p:tav tm="100000">
                                          <p:val>
                                            <p:fltVal val="0"/>
                                          </p:val>
                                        </p:tav>
                                      </p:tavLst>
                                    </p:anim>
                                    <p:animEffect transition="in" filter="fade">
                                      <p:cBhvr>
                                        <p:cTn id="19" dur="500"/>
                                        <p:tgtEl>
                                          <p:spTgt spid="21522"/>
                                        </p:tgtEl>
                                      </p:cBhvr>
                                    </p:animEffect>
                                  </p:childTnLst>
                                </p:cTn>
                              </p:par>
                            </p:childTnLst>
                          </p:cTn>
                        </p:par>
                        <p:par>
                          <p:cTn id="20" fill="hold">
                            <p:stCondLst>
                              <p:cond delay="1000"/>
                            </p:stCondLst>
                            <p:childTnLst>
                              <p:par>
                                <p:cTn id="21" presetID="50" presetClass="entr" presetSubtype="0" decel="100000" fill="hold" grpId="0" nodeType="afterEffect">
                                  <p:stCondLst>
                                    <p:cond delay="0"/>
                                  </p:stCondLst>
                                  <p:childTnLst>
                                    <p:set>
                                      <p:cBhvr>
                                        <p:cTn id="22" dur="1" fill="hold">
                                          <p:stCondLst>
                                            <p:cond delay="0"/>
                                          </p:stCondLst>
                                        </p:cTn>
                                        <p:tgtEl>
                                          <p:spTgt spid="21524"/>
                                        </p:tgtEl>
                                        <p:attrNameLst>
                                          <p:attrName>style.visibility</p:attrName>
                                        </p:attrNameLst>
                                      </p:cBhvr>
                                      <p:to>
                                        <p:strVal val="visible"/>
                                      </p:to>
                                    </p:set>
                                    <p:anim calcmode="lin" valueType="num">
                                      <p:cBhvr>
                                        <p:cTn id="23" dur="500" fill="hold"/>
                                        <p:tgtEl>
                                          <p:spTgt spid="21524"/>
                                        </p:tgtEl>
                                        <p:attrNameLst>
                                          <p:attrName>ppt_w</p:attrName>
                                        </p:attrNameLst>
                                      </p:cBhvr>
                                      <p:tavLst>
                                        <p:tav tm="0">
                                          <p:val>
                                            <p:strVal val="#ppt_w+.3"/>
                                          </p:val>
                                        </p:tav>
                                        <p:tav tm="100000">
                                          <p:val>
                                            <p:strVal val="#ppt_w"/>
                                          </p:val>
                                        </p:tav>
                                      </p:tavLst>
                                    </p:anim>
                                    <p:anim calcmode="lin" valueType="num">
                                      <p:cBhvr>
                                        <p:cTn id="24" dur="500" fill="hold"/>
                                        <p:tgtEl>
                                          <p:spTgt spid="21524"/>
                                        </p:tgtEl>
                                        <p:attrNameLst>
                                          <p:attrName>ppt_h</p:attrName>
                                        </p:attrNameLst>
                                      </p:cBhvr>
                                      <p:tavLst>
                                        <p:tav tm="0">
                                          <p:val>
                                            <p:strVal val="#ppt_h"/>
                                          </p:val>
                                        </p:tav>
                                        <p:tav tm="100000">
                                          <p:val>
                                            <p:strVal val="#ppt_h"/>
                                          </p:val>
                                        </p:tav>
                                      </p:tavLst>
                                    </p:anim>
                                    <p:animEffect transition="in" filter="fade">
                                      <p:cBhvr>
                                        <p:cTn id="25" dur="500"/>
                                        <p:tgtEl>
                                          <p:spTgt spid="21524"/>
                                        </p:tgtEl>
                                      </p:cBhvr>
                                    </p:animEffect>
                                  </p:childTnLst>
                                </p:cTn>
                              </p:par>
                              <p:par>
                                <p:cTn id="26" presetID="37" presetClass="entr" presetSubtype="0" fill="hold" grpId="0" nodeType="withEffect">
                                  <p:stCondLst>
                                    <p:cond delay="0"/>
                                  </p:stCondLst>
                                  <p:childTnLst>
                                    <p:set>
                                      <p:cBhvr>
                                        <p:cTn id="27" dur="1" fill="hold">
                                          <p:stCondLst>
                                            <p:cond delay="0"/>
                                          </p:stCondLst>
                                        </p:cTn>
                                        <p:tgtEl>
                                          <p:spTgt spid="21525"/>
                                        </p:tgtEl>
                                        <p:attrNameLst>
                                          <p:attrName>style.visibility</p:attrName>
                                        </p:attrNameLst>
                                      </p:cBhvr>
                                      <p:to>
                                        <p:strVal val="visible"/>
                                      </p:to>
                                    </p:set>
                                    <p:animEffect transition="in" filter="fade">
                                      <p:cBhvr>
                                        <p:cTn id="28" dur="1000"/>
                                        <p:tgtEl>
                                          <p:spTgt spid="21525"/>
                                        </p:tgtEl>
                                      </p:cBhvr>
                                    </p:animEffect>
                                    <p:anim calcmode="lin" valueType="num">
                                      <p:cBhvr>
                                        <p:cTn id="29" dur="1000" fill="hold"/>
                                        <p:tgtEl>
                                          <p:spTgt spid="21525"/>
                                        </p:tgtEl>
                                        <p:attrNameLst>
                                          <p:attrName>ppt_x</p:attrName>
                                        </p:attrNameLst>
                                      </p:cBhvr>
                                      <p:tavLst>
                                        <p:tav tm="0">
                                          <p:val>
                                            <p:strVal val="#ppt_x"/>
                                          </p:val>
                                        </p:tav>
                                        <p:tav tm="100000">
                                          <p:val>
                                            <p:strVal val="#ppt_x"/>
                                          </p:val>
                                        </p:tav>
                                      </p:tavLst>
                                    </p:anim>
                                    <p:anim calcmode="lin" valueType="num">
                                      <p:cBhvr>
                                        <p:cTn id="30" dur="900" decel="100000" fill="hold"/>
                                        <p:tgtEl>
                                          <p:spTgt spid="2152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152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p:bldP spid="21522" grpId="0" animBg="1"/>
      <p:bldP spid="21524" grpId="0" animBg="1"/>
      <p:bldP spid="21525"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2671763" y="631825"/>
            <a:ext cx="4471987" cy="1939925"/>
          </a:xfrm>
          <a:prstGeom prst="rect">
            <a:avLst/>
          </a:prstGeom>
          <a:noFill/>
          <a:ln w="50800">
            <a:noFill/>
            <a:miter lim="800000"/>
            <a:headEnd/>
            <a:tailEnd/>
          </a:ln>
        </p:spPr>
        <p:txBody>
          <a:bodyPr wrap="none" lIns="92075" tIns="46038" rIns="92075" bIns="46038">
            <a:spAutoFit/>
          </a:bodyPr>
          <a:lstStyle/>
          <a:p>
            <a:pPr>
              <a:buFontTx/>
              <a:buChar char="-"/>
            </a:pPr>
            <a:r>
              <a:rPr lang="pl-PL" sz="2000" baseline="0"/>
              <a:t> ważny dokument podróży</a:t>
            </a:r>
            <a:endParaRPr lang="de-DE" sz="2000" baseline="0"/>
          </a:p>
          <a:p>
            <a:pPr>
              <a:buFontTx/>
              <a:buChar char="-"/>
            </a:pPr>
            <a:r>
              <a:rPr lang="de-DE" sz="2000" baseline="0"/>
              <a:t> </a:t>
            </a:r>
            <a:r>
              <a:rPr lang="pl-PL" sz="2000" baseline="0"/>
              <a:t>ważny tytuł pobytowy wydany przez</a:t>
            </a:r>
            <a:r>
              <a:rPr lang="de-DE" sz="2000" baseline="0"/>
              <a:t> </a:t>
            </a:r>
          </a:p>
          <a:p>
            <a:r>
              <a:rPr lang="de-DE" sz="2000" baseline="0"/>
              <a:t>  </a:t>
            </a:r>
            <a:r>
              <a:rPr lang="pl-PL" sz="2000" baseline="0"/>
              <a:t>państwo członkowskie</a:t>
            </a:r>
            <a:endParaRPr lang="de-DE" sz="2000" baseline="0"/>
          </a:p>
          <a:p>
            <a:r>
              <a:rPr lang="de-DE" sz="2000" baseline="0"/>
              <a:t>- </a:t>
            </a:r>
            <a:r>
              <a:rPr lang="pl-PL" sz="2000" baseline="0"/>
              <a:t>brak zastrzeżenia na liście krajowej</a:t>
            </a:r>
            <a:endParaRPr lang="de-DE" sz="2000" baseline="0"/>
          </a:p>
          <a:p>
            <a:r>
              <a:rPr lang="pl-PL" sz="2000" baseline="0"/>
              <a:t>                  </a:t>
            </a:r>
            <a:r>
              <a:rPr lang="de-DE" sz="2000" baseline="0"/>
              <a:t>+</a:t>
            </a:r>
          </a:p>
          <a:p>
            <a:r>
              <a:rPr lang="de-DE" sz="2000" baseline="0"/>
              <a:t>- </a:t>
            </a:r>
            <a:r>
              <a:rPr lang="pl-PL" sz="2000" baseline="0"/>
              <a:t>warunki a</a:t>
            </a:r>
            <a:r>
              <a:rPr lang="de-DE" sz="2000" baseline="0"/>
              <a:t>rt. 5 </a:t>
            </a:r>
            <a:r>
              <a:rPr lang="pl-PL" sz="2000" baseline="0"/>
              <a:t>ust</a:t>
            </a:r>
            <a:r>
              <a:rPr lang="de-DE" sz="2000" baseline="0"/>
              <a:t>. 1</a:t>
            </a:r>
            <a:r>
              <a:rPr lang="pl-PL" sz="2000" baseline="0"/>
              <a:t>lit.</a:t>
            </a:r>
            <a:r>
              <a:rPr lang="de-DE" sz="2000" baseline="0"/>
              <a:t> a,c,e</a:t>
            </a:r>
          </a:p>
        </p:txBody>
      </p:sp>
      <p:sp>
        <p:nvSpPr>
          <p:cNvPr id="26627" name="Text Box 3"/>
          <p:cNvSpPr txBox="1">
            <a:spLocks noChangeArrowheads="1"/>
          </p:cNvSpPr>
          <p:nvPr/>
        </p:nvSpPr>
        <p:spPr bwMode="auto">
          <a:xfrm>
            <a:off x="1428750" y="3071810"/>
            <a:ext cx="6832600" cy="400050"/>
          </a:xfrm>
          <a:prstGeom prst="rect">
            <a:avLst/>
          </a:prstGeom>
          <a:noFill/>
          <a:ln w="38100">
            <a:noFill/>
            <a:miter lim="800000"/>
            <a:headEnd/>
            <a:tailEnd/>
          </a:ln>
        </p:spPr>
        <p:txBody>
          <a:bodyPr wrap="none" lIns="92075" tIns="46038" rIns="92075" bIns="46038">
            <a:spAutoFit/>
          </a:bodyPr>
          <a:lstStyle/>
          <a:p>
            <a:r>
              <a:rPr lang="pl-PL" sz="2000" baseline="0" dirty="0"/>
              <a:t>Ważny dokument upoważniający do przekroczenia granicy</a:t>
            </a:r>
            <a:endParaRPr lang="de-DE" sz="2000" baseline="0" dirty="0">
              <a:solidFill>
                <a:schemeClr val="bg2"/>
              </a:solidFill>
            </a:endParaRPr>
          </a:p>
        </p:txBody>
      </p:sp>
      <p:sp>
        <p:nvSpPr>
          <p:cNvPr id="26628" name="Text Box 4"/>
          <p:cNvSpPr txBox="1">
            <a:spLocks noChangeArrowheads="1"/>
          </p:cNvSpPr>
          <p:nvPr/>
        </p:nvSpPr>
        <p:spPr bwMode="auto">
          <a:xfrm>
            <a:off x="1428750" y="3771902"/>
            <a:ext cx="3200400" cy="400050"/>
          </a:xfrm>
          <a:prstGeom prst="rect">
            <a:avLst/>
          </a:prstGeom>
          <a:noFill/>
          <a:ln w="38100">
            <a:noFill/>
            <a:miter lim="800000"/>
            <a:headEnd/>
            <a:tailEnd/>
          </a:ln>
        </p:spPr>
        <p:txBody>
          <a:bodyPr lIns="92075" tIns="46038" rIns="92075" bIns="46038">
            <a:spAutoFit/>
          </a:bodyPr>
          <a:lstStyle/>
          <a:p>
            <a:r>
              <a:rPr lang="pl-PL" sz="2000" baseline="0" dirty="0"/>
              <a:t>Środki finansowe</a:t>
            </a:r>
            <a:endParaRPr lang="de-DE" sz="2000" baseline="0" dirty="0"/>
          </a:p>
        </p:txBody>
      </p:sp>
      <p:sp>
        <p:nvSpPr>
          <p:cNvPr id="26629" name="Text Box 5"/>
          <p:cNvSpPr txBox="1">
            <a:spLocks noChangeArrowheads="1"/>
          </p:cNvSpPr>
          <p:nvPr/>
        </p:nvSpPr>
        <p:spPr bwMode="auto">
          <a:xfrm>
            <a:off x="1400175" y="4357694"/>
            <a:ext cx="7100888" cy="708025"/>
          </a:xfrm>
          <a:prstGeom prst="rect">
            <a:avLst/>
          </a:prstGeom>
          <a:noFill/>
          <a:ln w="38100">
            <a:noFill/>
            <a:miter lim="800000"/>
            <a:headEnd/>
            <a:tailEnd/>
          </a:ln>
        </p:spPr>
        <p:txBody>
          <a:bodyPr lIns="92075" tIns="46038" rIns="92075" bIns="46038">
            <a:spAutoFit/>
          </a:bodyPr>
          <a:lstStyle/>
          <a:p>
            <a:r>
              <a:rPr lang="pl-PL" sz="2000" baseline="0" dirty="0"/>
              <a:t>Brak zagrożenia dla porządku publicznego</a:t>
            </a:r>
            <a:r>
              <a:rPr lang="de-DE" sz="2000" baseline="0" dirty="0"/>
              <a:t> </a:t>
            </a:r>
            <a:r>
              <a:rPr lang="pl-PL" sz="2000" baseline="0" dirty="0"/>
              <a:t>bezpieczeństwa narodowego lub stosunków międzynarodowych</a:t>
            </a:r>
            <a:endParaRPr lang="de-DE" sz="2000" baseline="0" dirty="0"/>
          </a:p>
        </p:txBody>
      </p:sp>
      <p:sp>
        <p:nvSpPr>
          <p:cNvPr id="16390" name="Line 6"/>
          <p:cNvSpPr>
            <a:spLocks noChangeShapeType="1"/>
          </p:cNvSpPr>
          <p:nvPr/>
        </p:nvSpPr>
        <p:spPr bwMode="auto">
          <a:xfrm>
            <a:off x="4905375" y="2643182"/>
            <a:ext cx="0" cy="228600"/>
          </a:xfrm>
          <a:prstGeom prst="line">
            <a:avLst/>
          </a:prstGeom>
          <a:noFill/>
          <a:ln w="57150">
            <a:solidFill>
              <a:schemeClr val="hlink"/>
            </a:solidFill>
            <a:round/>
            <a:headEnd/>
            <a:tailEnd/>
          </a:ln>
        </p:spPr>
        <p:txBody>
          <a:bodyPr wrap="none" lIns="92075" tIns="46038" rIns="92075" bIns="46038"/>
          <a:lstStyle/>
          <a:p>
            <a:endParaRPr lang="pl-PL"/>
          </a:p>
        </p:txBody>
      </p:sp>
      <p:sp>
        <p:nvSpPr>
          <p:cNvPr id="26631" name="Line 7"/>
          <p:cNvSpPr>
            <a:spLocks noChangeShapeType="1"/>
          </p:cNvSpPr>
          <p:nvPr/>
        </p:nvSpPr>
        <p:spPr bwMode="auto">
          <a:xfrm flipH="1">
            <a:off x="679450" y="2857496"/>
            <a:ext cx="4249738" cy="0"/>
          </a:xfrm>
          <a:prstGeom prst="line">
            <a:avLst/>
          </a:prstGeom>
          <a:noFill/>
          <a:ln w="57150">
            <a:solidFill>
              <a:schemeClr val="hlink"/>
            </a:solidFill>
            <a:round/>
            <a:headEnd/>
            <a:tailEnd/>
          </a:ln>
        </p:spPr>
        <p:txBody>
          <a:bodyPr wrap="none" lIns="92075" tIns="46038" rIns="92075" bIns="46038"/>
          <a:lstStyle/>
          <a:p>
            <a:endParaRPr lang="pl-PL"/>
          </a:p>
        </p:txBody>
      </p:sp>
      <p:sp>
        <p:nvSpPr>
          <p:cNvPr id="26632" name="Line 8"/>
          <p:cNvSpPr>
            <a:spLocks noChangeShapeType="1"/>
          </p:cNvSpPr>
          <p:nvPr/>
        </p:nvSpPr>
        <p:spPr bwMode="auto">
          <a:xfrm>
            <a:off x="704850" y="2857496"/>
            <a:ext cx="0" cy="1981200"/>
          </a:xfrm>
          <a:prstGeom prst="line">
            <a:avLst/>
          </a:prstGeom>
          <a:noFill/>
          <a:ln w="57150">
            <a:solidFill>
              <a:schemeClr val="hlink"/>
            </a:solidFill>
            <a:round/>
            <a:headEnd/>
            <a:tailEnd/>
          </a:ln>
        </p:spPr>
        <p:txBody>
          <a:bodyPr wrap="none" lIns="92075" tIns="46038" rIns="92075" bIns="46038"/>
          <a:lstStyle/>
          <a:p>
            <a:endParaRPr lang="pl-PL"/>
          </a:p>
        </p:txBody>
      </p:sp>
      <p:sp>
        <p:nvSpPr>
          <p:cNvPr id="26633" name="Text Box 9"/>
          <p:cNvSpPr txBox="1">
            <a:spLocks noChangeArrowheads="1"/>
          </p:cNvSpPr>
          <p:nvPr/>
        </p:nvSpPr>
        <p:spPr bwMode="auto">
          <a:xfrm>
            <a:off x="3473480" y="5143512"/>
            <a:ext cx="5670520" cy="862417"/>
          </a:xfrm>
          <a:prstGeom prst="rect">
            <a:avLst/>
          </a:prstGeom>
          <a:solidFill>
            <a:srgbClr val="FF0000"/>
          </a:solidFill>
          <a:ln w="9525">
            <a:noFill/>
            <a:miter lim="800000"/>
            <a:headEnd/>
            <a:tailEnd/>
          </a:ln>
        </p:spPr>
        <p:txBody>
          <a:bodyPr wrap="square" lIns="92075" tIns="46038" rIns="92075" bIns="46038">
            <a:spAutoFit/>
          </a:bodyPr>
          <a:lstStyle/>
          <a:p>
            <a:pPr algn="ctr"/>
            <a:r>
              <a:rPr lang="pl-PL" sz="1600" i="1" baseline="0" dirty="0" smtClean="0"/>
              <a:t>Krajowy tytuł pobytowy jednego państwa członkowskiego nie </a:t>
            </a:r>
            <a:r>
              <a:rPr lang="pl-PL" sz="1600" i="1" baseline="0" dirty="0"/>
              <a:t>uprawnia do przeniesienia miejsca </a:t>
            </a:r>
          </a:p>
          <a:p>
            <a:pPr algn="ctr"/>
            <a:r>
              <a:rPr lang="pl-PL" sz="1600" i="1" baseline="0" dirty="0"/>
              <a:t>zamieszkania do innego państwa członkowskiego</a:t>
            </a:r>
            <a:r>
              <a:rPr lang="de-DE" sz="1600" i="1" baseline="0" dirty="0"/>
              <a:t>!!!</a:t>
            </a:r>
          </a:p>
        </p:txBody>
      </p:sp>
      <p:sp>
        <p:nvSpPr>
          <p:cNvPr id="26635" name="AutoShape 11"/>
          <p:cNvSpPr>
            <a:spLocks noChangeArrowheads="1"/>
          </p:cNvSpPr>
          <p:nvPr/>
        </p:nvSpPr>
        <p:spPr bwMode="auto">
          <a:xfrm>
            <a:off x="785813" y="3143248"/>
            <a:ext cx="457200" cy="228600"/>
          </a:xfrm>
          <a:prstGeom prst="notchedRightArrow">
            <a:avLst>
              <a:gd name="adj1" fmla="val 50000"/>
              <a:gd name="adj2" fmla="val 50000"/>
            </a:avLst>
          </a:prstGeom>
          <a:solidFill>
            <a:schemeClr val="hlink"/>
          </a:solidFill>
          <a:ln w="9525">
            <a:solidFill>
              <a:schemeClr val="tx1"/>
            </a:solidFill>
            <a:miter lim="800000"/>
            <a:headEnd/>
            <a:tailEnd/>
          </a:ln>
        </p:spPr>
        <p:txBody>
          <a:bodyPr wrap="none" lIns="92075" tIns="46038" rIns="92075" bIns="46038" anchor="ctr"/>
          <a:lstStyle/>
          <a:p>
            <a:pPr algn="ctr"/>
            <a:endParaRPr lang="pl-PL"/>
          </a:p>
        </p:txBody>
      </p:sp>
      <p:sp>
        <p:nvSpPr>
          <p:cNvPr id="26636" name="AutoShape 12"/>
          <p:cNvSpPr>
            <a:spLocks noChangeArrowheads="1"/>
          </p:cNvSpPr>
          <p:nvPr/>
        </p:nvSpPr>
        <p:spPr bwMode="auto">
          <a:xfrm>
            <a:off x="785813" y="3857628"/>
            <a:ext cx="457200" cy="228600"/>
          </a:xfrm>
          <a:prstGeom prst="notchedRightArrow">
            <a:avLst>
              <a:gd name="adj1" fmla="val 50000"/>
              <a:gd name="adj2" fmla="val 50000"/>
            </a:avLst>
          </a:prstGeom>
          <a:solidFill>
            <a:schemeClr val="hlink"/>
          </a:solidFill>
          <a:ln w="9525">
            <a:solidFill>
              <a:schemeClr val="tx1"/>
            </a:solidFill>
            <a:miter lim="800000"/>
            <a:headEnd/>
            <a:tailEnd/>
          </a:ln>
        </p:spPr>
        <p:txBody>
          <a:bodyPr wrap="none" lIns="92075" tIns="46038" rIns="92075" bIns="46038" anchor="ctr"/>
          <a:lstStyle/>
          <a:p>
            <a:pPr algn="ctr"/>
            <a:endParaRPr lang="pl-PL"/>
          </a:p>
        </p:txBody>
      </p:sp>
      <p:sp>
        <p:nvSpPr>
          <p:cNvPr id="26637" name="AutoShape 13"/>
          <p:cNvSpPr>
            <a:spLocks noChangeArrowheads="1"/>
          </p:cNvSpPr>
          <p:nvPr/>
        </p:nvSpPr>
        <p:spPr bwMode="auto">
          <a:xfrm>
            <a:off x="785813" y="4572008"/>
            <a:ext cx="457200" cy="228600"/>
          </a:xfrm>
          <a:prstGeom prst="notchedRightArrow">
            <a:avLst>
              <a:gd name="adj1" fmla="val 50000"/>
              <a:gd name="adj2" fmla="val 50000"/>
            </a:avLst>
          </a:prstGeom>
          <a:solidFill>
            <a:schemeClr val="hlink"/>
          </a:solidFill>
          <a:ln w="9525">
            <a:solidFill>
              <a:schemeClr val="tx1"/>
            </a:solidFill>
            <a:miter lim="800000"/>
            <a:headEnd/>
            <a:tailEnd/>
          </a:ln>
        </p:spPr>
        <p:txBody>
          <a:bodyPr wrap="none" lIns="92075" tIns="46038" rIns="92075" bIns="46038" anchor="ctr"/>
          <a:lstStyle/>
          <a:p>
            <a:pPr algn="ctr"/>
            <a:endParaRPr lang="pl-PL"/>
          </a:p>
        </p:txBody>
      </p:sp>
      <p:sp>
        <p:nvSpPr>
          <p:cNvPr id="26638" name="Text Box 14"/>
          <p:cNvSpPr txBox="1">
            <a:spLocks noChangeArrowheads="1"/>
          </p:cNvSpPr>
          <p:nvPr/>
        </p:nvSpPr>
        <p:spPr bwMode="auto">
          <a:xfrm>
            <a:off x="1831967" y="5368942"/>
            <a:ext cx="1668463" cy="488950"/>
          </a:xfrm>
          <a:prstGeom prst="rect">
            <a:avLst/>
          </a:prstGeom>
          <a:noFill/>
          <a:ln w="38100">
            <a:noFill/>
            <a:miter lim="800000"/>
            <a:headEnd/>
            <a:tailEnd/>
          </a:ln>
        </p:spPr>
        <p:txBody>
          <a:bodyPr wrap="none" lIns="92075" tIns="46038" rIns="92075" bIns="46038">
            <a:spAutoFit/>
          </a:bodyPr>
          <a:lstStyle/>
          <a:p>
            <a:pPr algn="ctr"/>
            <a:r>
              <a:rPr lang="pl-PL" sz="2600" b="1" baseline="0" dirty="0">
                <a:solidFill>
                  <a:srgbClr val="FF0000"/>
                </a:solidFill>
              </a:rPr>
              <a:t>UWAGA !</a:t>
            </a:r>
            <a:endParaRPr lang="de-DE" sz="2600" b="1" baseline="0" dirty="0">
              <a:solidFill>
                <a:srgbClr val="FF0000"/>
              </a:solidFill>
            </a:endParaRPr>
          </a:p>
        </p:txBody>
      </p:sp>
      <p:sp>
        <p:nvSpPr>
          <p:cNvPr id="15"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rgbClr val="008000"/>
                </a:solidFill>
                <a:cs typeface="Arial" charset="0"/>
              </a:rPr>
              <a:t>Morski </a:t>
            </a:r>
            <a:r>
              <a:rPr lang="pl-PL" sz="1200" baseline="0" dirty="0">
                <a:solidFill>
                  <a:srgbClr val="008000"/>
                </a:solidFill>
                <a:cs typeface="Arial" charset="0"/>
              </a:rPr>
              <a:t>Oddział</a:t>
            </a:r>
          </a:p>
          <a:p>
            <a:r>
              <a:rPr lang="pl-PL" sz="1200" baseline="0" dirty="0">
                <a:solidFill>
                  <a:srgbClr val="008000"/>
                </a:solidFill>
                <a:cs typeface="Arial" charset="0"/>
              </a:rPr>
              <a:t>Straży Granicznej</a:t>
            </a:r>
          </a:p>
        </p:txBody>
      </p:sp>
      <p:pic>
        <p:nvPicPr>
          <p:cNvPr id="17"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6626">
                                            <p:txEl>
                                              <p:pRg st="0" end="0"/>
                                            </p:txEl>
                                          </p:spTgt>
                                        </p:tgtEl>
                                        <p:attrNameLst>
                                          <p:attrName>style.visibility</p:attrName>
                                        </p:attrNameLst>
                                      </p:cBhvr>
                                      <p:to>
                                        <p:strVal val="visible"/>
                                      </p:to>
                                    </p:set>
                                    <p:animEffect transition="in" filter="slide(fromBottom)">
                                      <p:cBhvr>
                                        <p:cTn id="7" dur="500"/>
                                        <p:tgtEl>
                                          <p:spTgt spid="26626">
                                            <p:txEl>
                                              <p:pRg st="0" end="0"/>
                                            </p:txEl>
                                          </p:spTgt>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26626">
                                            <p:txEl>
                                              <p:pRg st="1" end="1"/>
                                            </p:txEl>
                                          </p:spTgt>
                                        </p:tgtEl>
                                        <p:attrNameLst>
                                          <p:attrName>style.visibility</p:attrName>
                                        </p:attrNameLst>
                                      </p:cBhvr>
                                      <p:to>
                                        <p:strVal val="visible"/>
                                      </p:to>
                                    </p:set>
                                    <p:animEffect transition="in" filter="slide(fromBottom)">
                                      <p:cBhvr>
                                        <p:cTn id="11" dur="500"/>
                                        <p:tgtEl>
                                          <p:spTgt spid="26626">
                                            <p:txEl>
                                              <p:pRg st="1" end="1"/>
                                            </p:txEl>
                                          </p:spTgt>
                                        </p:tgtEl>
                                      </p:cBhvr>
                                    </p:animEffect>
                                  </p:childTnLst>
                                </p:cTn>
                              </p:par>
                            </p:childTnLst>
                          </p:cTn>
                        </p:par>
                        <p:par>
                          <p:cTn id="12" fill="hold">
                            <p:stCondLst>
                              <p:cond delay="1000"/>
                            </p:stCondLst>
                            <p:childTnLst>
                              <p:par>
                                <p:cTn id="13" presetID="12" presetClass="entr" presetSubtype="4" fill="hold" grpId="0" nodeType="afterEffect">
                                  <p:stCondLst>
                                    <p:cond delay="0"/>
                                  </p:stCondLst>
                                  <p:childTnLst>
                                    <p:set>
                                      <p:cBhvr>
                                        <p:cTn id="14" dur="1" fill="hold">
                                          <p:stCondLst>
                                            <p:cond delay="0"/>
                                          </p:stCondLst>
                                        </p:cTn>
                                        <p:tgtEl>
                                          <p:spTgt spid="26626">
                                            <p:txEl>
                                              <p:pRg st="2" end="2"/>
                                            </p:txEl>
                                          </p:spTgt>
                                        </p:tgtEl>
                                        <p:attrNameLst>
                                          <p:attrName>style.visibility</p:attrName>
                                        </p:attrNameLst>
                                      </p:cBhvr>
                                      <p:to>
                                        <p:strVal val="visible"/>
                                      </p:to>
                                    </p:set>
                                    <p:animEffect transition="in" filter="slide(fromBottom)">
                                      <p:cBhvr>
                                        <p:cTn id="15" dur="500"/>
                                        <p:tgtEl>
                                          <p:spTgt spid="26626">
                                            <p:txEl>
                                              <p:pRg st="2" end="2"/>
                                            </p:txEl>
                                          </p:spTgt>
                                        </p:tgtEl>
                                      </p:cBhvr>
                                    </p:animEffect>
                                  </p:childTnLst>
                                </p:cTn>
                              </p:par>
                            </p:childTnLst>
                          </p:cTn>
                        </p:par>
                        <p:par>
                          <p:cTn id="16" fill="hold">
                            <p:stCondLst>
                              <p:cond delay="1500"/>
                            </p:stCondLst>
                            <p:childTnLst>
                              <p:par>
                                <p:cTn id="17" presetID="12" presetClass="entr" presetSubtype="4" fill="hold" grpId="0" nodeType="afterEffect">
                                  <p:stCondLst>
                                    <p:cond delay="0"/>
                                  </p:stCondLst>
                                  <p:childTnLst>
                                    <p:set>
                                      <p:cBhvr>
                                        <p:cTn id="18" dur="1" fill="hold">
                                          <p:stCondLst>
                                            <p:cond delay="0"/>
                                          </p:stCondLst>
                                        </p:cTn>
                                        <p:tgtEl>
                                          <p:spTgt spid="26626">
                                            <p:txEl>
                                              <p:pRg st="3" end="3"/>
                                            </p:txEl>
                                          </p:spTgt>
                                        </p:tgtEl>
                                        <p:attrNameLst>
                                          <p:attrName>style.visibility</p:attrName>
                                        </p:attrNameLst>
                                      </p:cBhvr>
                                      <p:to>
                                        <p:strVal val="visible"/>
                                      </p:to>
                                    </p:set>
                                    <p:animEffect transition="in" filter="slide(fromBottom)">
                                      <p:cBhvr>
                                        <p:cTn id="19" dur="500"/>
                                        <p:tgtEl>
                                          <p:spTgt spid="26626">
                                            <p:txEl>
                                              <p:pRg st="3" end="3"/>
                                            </p:txEl>
                                          </p:spTgt>
                                        </p:tgtEl>
                                      </p:cBhvr>
                                    </p:animEffect>
                                  </p:childTnLst>
                                </p:cTn>
                              </p:par>
                            </p:childTnLst>
                          </p:cTn>
                        </p:par>
                        <p:par>
                          <p:cTn id="20" fill="hold">
                            <p:stCondLst>
                              <p:cond delay="2000"/>
                            </p:stCondLst>
                            <p:childTnLst>
                              <p:par>
                                <p:cTn id="21" presetID="12" presetClass="entr" presetSubtype="4" fill="hold" grpId="0" nodeType="afterEffect">
                                  <p:stCondLst>
                                    <p:cond delay="0"/>
                                  </p:stCondLst>
                                  <p:childTnLst>
                                    <p:set>
                                      <p:cBhvr>
                                        <p:cTn id="22" dur="1" fill="hold">
                                          <p:stCondLst>
                                            <p:cond delay="0"/>
                                          </p:stCondLst>
                                        </p:cTn>
                                        <p:tgtEl>
                                          <p:spTgt spid="26626">
                                            <p:txEl>
                                              <p:pRg st="4" end="4"/>
                                            </p:txEl>
                                          </p:spTgt>
                                        </p:tgtEl>
                                        <p:attrNameLst>
                                          <p:attrName>style.visibility</p:attrName>
                                        </p:attrNameLst>
                                      </p:cBhvr>
                                      <p:to>
                                        <p:strVal val="visible"/>
                                      </p:to>
                                    </p:set>
                                    <p:animEffect transition="in" filter="slide(fromBottom)">
                                      <p:cBhvr>
                                        <p:cTn id="23" dur="500"/>
                                        <p:tgtEl>
                                          <p:spTgt spid="26626">
                                            <p:txEl>
                                              <p:pRg st="4" end="4"/>
                                            </p:txEl>
                                          </p:spTgt>
                                        </p:tgtEl>
                                      </p:cBhvr>
                                    </p:animEffect>
                                  </p:childTnLst>
                                </p:cTn>
                              </p:par>
                            </p:childTnLst>
                          </p:cTn>
                        </p:par>
                        <p:par>
                          <p:cTn id="24" fill="hold">
                            <p:stCondLst>
                              <p:cond delay="2500"/>
                            </p:stCondLst>
                            <p:childTnLst>
                              <p:par>
                                <p:cTn id="25" presetID="12" presetClass="entr" presetSubtype="4" fill="hold" grpId="0" nodeType="afterEffect">
                                  <p:stCondLst>
                                    <p:cond delay="0"/>
                                  </p:stCondLst>
                                  <p:childTnLst>
                                    <p:set>
                                      <p:cBhvr>
                                        <p:cTn id="26" dur="1" fill="hold">
                                          <p:stCondLst>
                                            <p:cond delay="0"/>
                                          </p:stCondLst>
                                        </p:cTn>
                                        <p:tgtEl>
                                          <p:spTgt spid="26626">
                                            <p:txEl>
                                              <p:pRg st="5" end="5"/>
                                            </p:txEl>
                                          </p:spTgt>
                                        </p:tgtEl>
                                        <p:attrNameLst>
                                          <p:attrName>style.visibility</p:attrName>
                                        </p:attrNameLst>
                                      </p:cBhvr>
                                      <p:to>
                                        <p:strVal val="visible"/>
                                      </p:to>
                                    </p:set>
                                    <p:animEffect transition="in" filter="slide(fromBottom)">
                                      <p:cBhvr>
                                        <p:cTn id="27" dur="500"/>
                                        <p:tgtEl>
                                          <p:spTgt spid="26626">
                                            <p:txEl>
                                              <p:pRg st="5" end="5"/>
                                            </p:txEl>
                                          </p:spTgt>
                                        </p:tgtEl>
                                      </p:cBhvr>
                                    </p:animEffect>
                                  </p:childTnLst>
                                </p:cTn>
                              </p:par>
                            </p:childTnLst>
                          </p:cTn>
                        </p:par>
                        <p:par>
                          <p:cTn id="28" fill="hold">
                            <p:stCondLst>
                              <p:cond delay="3000"/>
                            </p:stCondLst>
                            <p:childTnLst>
                              <p:par>
                                <p:cTn id="29" presetID="47" presetClass="entr" presetSubtype="0" fill="hold" grpId="0" nodeType="afterEffect">
                                  <p:stCondLst>
                                    <p:cond delay="0"/>
                                  </p:stCondLst>
                                  <p:childTnLst>
                                    <p:set>
                                      <p:cBhvr>
                                        <p:cTn id="30" dur="1" fill="hold">
                                          <p:stCondLst>
                                            <p:cond delay="0"/>
                                          </p:stCondLst>
                                        </p:cTn>
                                        <p:tgtEl>
                                          <p:spTgt spid="16390"/>
                                        </p:tgtEl>
                                        <p:attrNameLst>
                                          <p:attrName>style.visibility</p:attrName>
                                        </p:attrNameLst>
                                      </p:cBhvr>
                                      <p:to>
                                        <p:strVal val="visible"/>
                                      </p:to>
                                    </p:set>
                                    <p:animEffect transition="in" filter="fade">
                                      <p:cBhvr>
                                        <p:cTn id="31" dur="1000"/>
                                        <p:tgtEl>
                                          <p:spTgt spid="16390"/>
                                        </p:tgtEl>
                                      </p:cBhvr>
                                    </p:animEffect>
                                    <p:anim calcmode="lin" valueType="num">
                                      <p:cBhvr>
                                        <p:cTn id="32" dur="1000" fill="hold"/>
                                        <p:tgtEl>
                                          <p:spTgt spid="16390"/>
                                        </p:tgtEl>
                                        <p:attrNameLst>
                                          <p:attrName>ppt_x</p:attrName>
                                        </p:attrNameLst>
                                      </p:cBhvr>
                                      <p:tavLst>
                                        <p:tav tm="0">
                                          <p:val>
                                            <p:strVal val="#ppt_x"/>
                                          </p:val>
                                        </p:tav>
                                        <p:tav tm="100000">
                                          <p:val>
                                            <p:strVal val="#ppt_x"/>
                                          </p:val>
                                        </p:tav>
                                      </p:tavLst>
                                    </p:anim>
                                    <p:anim calcmode="lin" valueType="num">
                                      <p:cBhvr>
                                        <p:cTn id="33" dur="1000" fill="hold"/>
                                        <p:tgtEl>
                                          <p:spTgt spid="16390"/>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26631"/>
                                        </p:tgtEl>
                                        <p:attrNameLst>
                                          <p:attrName>style.visibility</p:attrName>
                                        </p:attrNameLst>
                                      </p:cBhvr>
                                      <p:to>
                                        <p:strVal val="visible"/>
                                      </p:to>
                                    </p:set>
                                    <p:animEffect transition="in" filter="fade">
                                      <p:cBhvr>
                                        <p:cTn id="36" dur="1000"/>
                                        <p:tgtEl>
                                          <p:spTgt spid="26631"/>
                                        </p:tgtEl>
                                      </p:cBhvr>
                                    </p:animEffect>
                                    <p:anim calcmode="lin" valueType="num">
                                      <p:cBhvr>
                                        <p:cTn id="37" dur="1000" fill="hold"/>
                                        <p:tgtEl>
                                          <p:spTgt spid="26631"/>
                                        </p:tgtEl>
                                        <p:attrNameLst>
                                          <p:attrName>ppt_x</p:attrName>
                                        </p:attrNameLst>
                                      </p:cBhvr>
                                      <p:tavLst>
                                        <p:tav tm="0">
                                          <p:val>
                                            <p:strVal val="#ppt_x"/>
                                          </p:val>
                                        </p:tav>
                                        <p:tav tm="100000">
                                          <p:val>
                                            <p:strVal val="#ppt_x"/>
                                          </p:val>
                                        </p:tav>
                                      </p:tavLst>
                                    </p:anim>
                                    <p:anim calcmode="lin" valueType="num">
                                      <p:cBhvr>
                                        <p:cTn id="38" dur="1000" fill="hold"/>
                                        <p:tgtEl>
                                          <p:spTgt spid="26631"/>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6632"/>
                                        </p:tgtEl>
                                        <p:attrNameLst>
                                          <p:attrName>style.visibility</p:attrName>
                                        </p:attrNameLst>
                                      </p:cBhvr>
                                      <p:to>
                                        <p:strVal val="visible"/>
                                      </p:to>
                                    </p:set>
                                    <p:animEffect transition="in" filter="fade">
                                      <p:cBhvr>
                                        <p:cTn id="41" dur="1000"/>
                                        <p:tgtEl>
                                          <p:spTgt spid="26632"/>
                                        </p:tgtEl>
                                      </p:cBhvr>
                                    </p:animEffect>
                                    <p:anim calcmode="lin" valueType="num">
                                      <p:cBhvr>
                                        <p:cTn id="42" dur="1000" fill="hold"/>
                                        <p:tgtEl>
                                          <p:spTgt spid="26632"/>
                                        </p:tgtEl>
                                        <p:attrNameLst>
                                          <p:attrName>ppt_x</p:attrName>
                                        </p:attrNameLst>
                                      </p:cBhvr>
                                      <p:tavLst>
                                        <p:tav tm="0">
                                          <p:val>
                                            <p:strVal val="#ppt_x"/>
                                          </p:val>
                                        </p:tav>
                                        <p:tav tm="100000">
                                          <p:val>
                                            <p:strVal val="#ppt_x"/>
                                          </p:val>
                                        </p:tav>
                                      </p:tavLst>
                                    </p:anim>
                                    <p:anim calcmode="lin" valueType="num">
                                      <p:cBhvr>
                                        <p:cTn id="43" dur="1000" fill="hold"/>
                                        <p:tgtEl>
                                          <p:spTgt spid="26632"/>
                                        </p:tgtEl>
                                        <p:attrNameLst>
                                          <p:attrName>ppt_y</p:attrName>
                                        </p:attrNameLst>
                                      </p:cBhvr>
                                      <p:tavLst>
                                        <p:tav tm="0">
                                          <p:val>
                                            <p:strVal val="#ppt_y-.1"/>
                                          </p:val>
                                        </p:tav>
                                        <p:tav tm="100000">
                                          <p:val>
                                            <p:strVal val="#ppt_y"/>
                                          </p:val>
                                        </p:tav>
                                      </p:tavLst>
                                    </p:anim>
                                  </p:childTnLst>
                                </p:cTn>
                              </p:par>
                            </p:childTnLst>
                          </p:cTn>
                        </p:par>
                        <p:par>
                          <p:cTn id="44" fill="hold">
                            <p:stCondLst>
                              <p:cond delay="4000"/>
                            </p:stCondLst>
                            <p:childTnLst>
                              <p:par>
                                <p:cTn id="45" presetID="2" presetClass="entr" presetSubtype="4" fill="hold" grpId="0" nodeType="afterEffect">
                                  <p:stCondLst>
                                    <p:cond delay="0"/>
                                  </p:stCondLst>
                                  <p:childTnLst>
                                    <p:set>
                                      <p:cBhvr>
                                        <p:cTn id="46" dur="1" fill="hold">
                                          <p:stCondLst>
                                            <p:cond delay="0"/>
                                          </p:stCondLst>
                                        </p:cTn>
                                        <p:tgtEl>
                                          <p:spTgt spid="26635"/>
                                        </p:tgtEl>
                                        <p:attrNameLst>
                                          <p:attrName>style.visibility</p:attrName>
                                        </p:attrNameLst>
                                      </p:cBhvr>
                                      <p:to>
                                        <p:strVal val="visible"/>
                                      </p:to>
                                    </p:set>
                                    <p:anim calcmode="lin" valueType="num">
                                      <p:cBhvr additive="base">
                                        <p:cTn id="47" dur="500" fill="hold"/>
                                        <p:tgtEl>
                                          <p:spTgt spid="26635"/>
                                        </p:tgtEl>
                                        <p:attrNameLst>
                                          <p:attrName>ppt_x</p:attrName>
                                        </p:attrNameLst>
                                      </p:cBhvr>
                                      <p:tavLst>
                                        <p:tav tm="0">
                                          <p:val>
                                            <p:strVal val="#ppt_x"/>
                                          </p:val>
                                        </p:tav>
                                        <p:tav tm="100000">
                                          <p:val>
                                            <p:strVal val="#ppt_x"/>
                                          </p:val>
                                        </p:tav>
                                      </p:tavLst>
                                    </p:anim>
                                    <p:anim calcmode="lin" valueType="num">
                                      <p:cBhvr additive="base">
                                        <p:cTn id="48" dur="500" fill="hold"/>
                                        <p:tgtEl>
                                          <p:spTgt spid="2663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6627"/>
                                        </p:tgtEl>
                                        <p:attrNameLst>
                                          <p:attrName>style.visibility</p:attrName>
                                        </p:attrNameLst>
                                      </p:cBhvr>
                                      <p:to>
                                        <p:strVal val="visible"/>
                                      </p:to>
                                    </p:set>
                                    <p:anim calcmode="lin" valueType="num">
                                      <p:cBhvr additive="base">
                                        <p:cTn id="51" dur="500" fill="hold"/>
                                        <p:tgtEl>
                                          <p:spTgt spid="26627"/>
                                        </p:tgtEl>
                                        <p:attrNameLst>
                                          <p:attrName>ppt_x</p:attrName>
                                        </p:attrNameLst>
                                      </p:cBhvr>
                                      <p:tavLst>
                                        <p:tav tm="0">
                                          <p:val>
                                            <p:strVal val="#ppt_x"/>
                                          </p:val>
                                        </p:tav>
                                        <p:tav tm="100000">
                                          <p:val>
                                            <p:strVal val="#ppt_x"/>
                                          </p:val>
                                        </p:tav>
                                      </p:tavLst>
                                    </p:anim>
                                    <p:anim calcmode="lin" valueType="num">
                                      <p:cBhvr additive="base">
                                        <p:cTn id="52" dur="500" fill="hold"/>
                                        <p:tgtEl>
                                          <p:spTgt spid="26627"/>
                                        </p:tgtEl>
                                        <p:attrNameLst>
                                          <p:attrName>ppt_y</p:attrName>
                                        </p:attrNameLst>
                                      </p:cBhvr>
                                      <p:tavLst>
                                        <p:tav tm="0">
                                          <p:val>
                                            <p:strVal val="1+#ppt_h/2"/>
                                          </p:val>
                                        </p:tav>
                                        <p:tav tm="100000">
                                          <p:val>
                                            <p:strVal val="#ppt_y"/>
                                          </p:val>
                                        </p:tav>
                                      </p:tavLst>
                                    </p:anim>
                                  </p:childTnLst>
                                </p:cTn>
                              </p:par>
                            </p:childTnLst>
                          </p:cTn>
                        </p:par>
                        <p:par>
                          <p:cTn id="53" fill="hold">
                            <p:stCondLst>
                              <p:cond delay="4500"/>
                            </p:stCondLst>
                            <p:childTnLst>
                              <p:par>
                                <p:cTn id="54" presetID="2" presetClass="entr" presetSubtype="4" fill="hold" grpId="0" nodeType="afterEffect">
                                  <p:stCondLst>
                                    <p:cond delay="0"/>
                                  </p:stCondLst>
                                  <p:childTnLst>
                                    <p:set>
                                      <p:cBhvr>
                                        <p:cTn id="55" dur="1" fill="hold">
                                          <p:stCondLst>
                                            <p:cond delay="0"/>
                                          </p:stCondLst>
                                        </p:cTn>
                                        <p:tgtEl>
                                          <p:spTgt spid="26636"/>
                                        </p:tgtEl>
                                        <p:attrNameLst>
                                          <p:attrName>style.visibility</p:attrName>
                                        </p:attrNameLst>
                                      </p:cBhvr>
                                      <p:to>
                                        <p:strVal val="visible"/>
                                      </p:to>
                                    </p:set>
                                    <p:anim calcmode="lin" valueType="num">
                                      <p:cBhvr additive="base">
                                        <p:cTn id="56" dur="500" fill="hold"/>
                                        <p:tgtEl>
                                          <p:spTgt spid="26636"/>
                                        </p:tgtEl>
                                        <p:attrNameLst>
                                          <p:attrName>ppt_x</p:attrName>
                                        </p:attrNameLst>
                                      </p:cBhvr>
                                      <p:tavLst>
                                        <p:tav tm="0">
                                          <p:val>
                                            <p:strVal val="#ppt_x"/>
                                          </p:val>
                                        </p:tav>
                                        <p:tav tm="100000">
                                          <p:val>
                                            <p:strVal val="#ppt_x"/>
                                          </p:val>
                                        </p:tav>
                                      </p:tavLst>
                                    </p:anim>
                                    <p:anim calcmode="lin" valueType="num">
                                      <p:cBhvr additive="base">
                                        <p:cTn id="57" dur="500" fill="hold"/>
                                        <p:tgtEl>
                                          <p:spTgt spid="26636"/>
                                        </p:tgtEl>
                                        <p:attrNameLst>
                                          <p:attrName>ppt_y</p:attrName>
                                        </p:attrNameLst>
                                      </p:cBhvr>
                                      <p:tavLst>
                                        <p:tav tm="0">
                                          <p:val>
                                            <p:strVal val="1+#ppt_h/2"/>
                                          </p:val>
                                        </p:tav>
                                        <p:tav tm="100000">
                                          <p:val>
                                            <p:strVal val="#ppt_y"/>
                                          </p:val>
                                        </p:tav>
                                      </p:tavLst>
                                    </p:anim>
                                  </p:childTnLst>
                                </p:cTn>
                              </p:par>
                              <p:par>
                                <p:cTn id="58" presetID="12" presetClass="entr" presetSubtype="4" fill="hold" grpId="0" nodeType="withEffect">
                                  <p:stCondLst>
                                    <p:cond delay="0"/>
                                  </p:stCondLst>
                                  <p:childTnLst>
                                    <p:set>
                                      <p:cBhvr>
                                        <p:cTn id="59" dur="1" fill="hold">
                                          <p:stCondLst>
                                            <p:cond delay="0"/>
                                          </p:stCondLst>
                                        </p:cTn>
                                        <p:tgtEl>
                                          <p:spTgt spid="26628"/>
                                        </p:tgtEl>
                                        <p:attrNameLst>
                                          <p:attrName>style.visibility</p:attrName>
                                        </p:attrNameLst>
                                      </p:cBhvr>
                                      <p:to>
                                        <p:strVal val="visible"/>
                                      </p:to>
                                    </p:set>
                                    <p:animEffect transition="in" filter="slide(fromBottom)">
                                      <p:cBhvr>
                                        <p:cTn id="60" dur="500"/>
                                        <p:tgtEl>
                                          <p:spTgt spid="26628"/>
                                        </p:tgtEl>
                                      </p:cBhvr>
                                    </p:animEffect>
                                  </p:childTnLst>
                                </p:cTn>
                              </p:par>
                            </p:childTnLst>
                          </p:cTn>
                        </p:par>
                        <p:par>
                          <p:cTn id="61" fill="hold">
                            <p:stCondLst>
                              <p:cond delay="5000"/>
                            </p:stCondLst>
                            <p:childTnLst>
                              <p:par>
                                <p:cTn id="62" presetID="2" presetClass="entr" presetSubtype="4" fill="hold" grpId="0" nodeType="afterEffect">
                                  <p:stCondLst>
                                    <p:cond delay="0"/>
                                  </p:stCondLst>
                                  <p:childTnLst>
                                    <p:set>
                                      <p:cBhvr>
                                        <p:cTn id="63" dur="1" fill="hold">
                                          <p:stCondLst>
                                            <p:cond delay="0"/>
                                          </p:stCondLst>
                                        </p:cTn>
                                        <p:tgtEl>
                                          <p:spTgt spid="26637"/>
                                        </p:tgtEl>
                                        <p:attrNameLst>
                                          <p:attrName>style.visibility</p:attrName>
                                        </p:attrNameLst>
                                      </p:cBhvr>
                                      <p:to>
                                        <p:strVal val="visible"/>
                                      </p:to>
                                    </p:set>
                                    <p:anim calcmode="lin" valueType="num">
                                      <p:cBhvr additive="base">
                                        <p:cTn id="64" dur="500" fill="hold"/>
                                        <p:tgtEl>
                                          <p:spTgt spid="26637"/>
                                        </p:tgtEl>
                                        <p:attrNameLst>
                                          <p:attrName>ppt_x</p:attrName>
                                        </p:attrNameLst>
                                      </p:cBhvr>
                                      <p:tavLst>
                                        <p:tav tm="0">
                                          <p:val>
                                            <p:strVal val="#ppt_x"/>
                                          </p:val>
                                        </p:tav>
                                        <p:tav tm="100000">
                                          <p:val>
                                            <p:strVal val="#ppt_x"/>
                                          </p:val>
                                        </p:tav>
                                      </p:tavLst>
                                    </p:anim>
                                    <p:anim calcmode="lin" valueType="num">
                                      <p:cBhvr additive="base">
                                        <p:cTn id="65" dur="500" fill="hold"/>
                                        <p:tgtEl>
                                          <p:spTgt spid="26637"/>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26629"/>
                                        </p:tgtEl>
                                        <p:attrNameLst>
                                          <p:attrName>style.visibility</p:attrName>
                                        </p:attrNameLst>
                                      </p:cBhvr>
                                      <p:to>
                                        <p:strVal val="visible"/>
                                      </p:to>
                                    </p:set>
                                    <p:anim calcmode="lin" valueType="num">
                                      <p:cBhvr additive="base">
                                        <p:cTn id="68" dur="500" fill="hold"/>
                                        <p:tgtEl>
                                          <p:spTgt spid="26629"/>
                                        </p:tgtEl>
                                        <p:attrNameLst>
                                          <p:attrName>ppt_x</p:attrName>
                                        </p:attrNameLst>
                                      </p:cBhvr>
                                      <p:tavLst>
                                        <p:tav tm="0">
                                          <p:val>
                                            <p:strVal val="#ppt_x"/>
                                          </p:val>
                                        </p:tav>
                                        <p:tav tm="100000">
                                          <p:val>
                                            <p:strVal val="#ppt_x"/>
                                          </p:val>
                                        </p:tav>
                                      </p:tavLst>
                                    </p:anim>
                                    <p:anim calcmode="lin" valueType="num">
                                      <p:cBhvr additive="base">
                                        <p:cTn id="69" dur="500" fill="hold"/>
                                        <p:tgtEl>
                                          <p:spTgt spid="26629"/>
                                        </p:tgtEl>
                                        <p:attrNameLst>
                                          <p:attrName>ppt_y</p:attrName>
                                        </p:attrNameLst>
                                      </p:cBhvr>
                                      <p:tavLst>
                                        <p:tav tm="0">
                                          <p:val>
                                            <p:strVal val="1+#ppt_h/2"/>
                                          </p:val>
                                        </p:tav>
                                        <p:tav tm="100000">
                                          <p:val>
                                            <p:strVal val="#ppt_y"/>
                                          </p:val>
                                        </p:tav>
                                      </p:tavLst>
                                    </p:anim>
                                  </p:childTnLst>
                                </p:cTn>
                              </p:par>
                            </p:childTnLst>
                          </p:cTn>
                        </p:par>
                        <p:par>
                          <p:cTn id="70" fill="hold">
                            <p:stCondLst>
                              <p:cond delay="5500"/>
                            </p:stCondLst>
                            <p:childTnLst>
                              <p:par>
                                <p:cTn id="71" presetID="50" presetClass="entr" presetSubtype="0" decel="100000" fill="hold" grpId="0" nodeType="afterEffect">
                                  <p:stCondLst>
                                    <p:cond delay="0"/>
                                  </p:stCondLst>
                                  <p:childTnLst>
                                    <p:set>
                                      <p:cBhvr>
                                        <p:cTn id="72" dur="1" fill="hold">
                                          <p:stCondLst>
                                            <p:cond delay="0"/>
                                          </p:stCondLst>
                                        </p:cTn>
                                        <p:tgtEl>
                                          <p:spTgt spid="26638"/>
                                        </p:tgtEl>
                                        <p:attrNameLst>
                                          <p:attrName>style.visibility</p:attrName>
                                        </p:attrNameLst>
                                      </p:cBhvr>
                                      <p:to>
                                        <p:strVal val="visible"/>
                                      </p:to>
                                    </p:set>
                                    <p:anim calcmode="lin" valueType="num">
                                      <p:cBhvr>
                                        <p:cTn id="73" dur="1000" fill="hold"/>
                                        <p:tgtEl>
                                          <p:spTgt spid="26638"/>
                                        </p:tgtEl>
                                        <p:attrNameLst>
                                          <p:attrName>ppt_w</p:attrName>
                                        </p:attrNameLst>
                                      </p:cBhvr>
                                      <p:tavLst>
                                        <p:tav tm="0">
                                          <p:val>
                                            <p:strVal val="#ppt_w+.3"/>
                                          </p:val>
                                        </p:tav>
                                        <p:tav tm="100000">
                                          <p:val>
                                            <p:strVal val="#ppt_w"/>
                                          </p:val>
                                        </p:tav>
                                      </p:tavLst>
                                    </p:anim>
                                    <p:anim calcmode="lin" valueType="num">
                                      <p:cBhvr>
                                        <p:cTn id="74" dur="1000" fill="hold"/>
                                        <p:tgtEl>
                                          <p:spTgt spid="26638"/>
                                        </p:tgtEl>
                                        <p:attrNameLst>
                                          <p:attrName>ppt_h</p:attrName>
                                        </p:attrNameLst>
                                      </p:cBhvr>
                                      <p:tavLst>
                                        <p:tav tm="0">
                                          <p:val>
                                            <p:strVal val="#ppt_h"/>
                                          </p:val>
                                        </p:tav>
                                        <p:tav tm="100000">
                                          <p:val>
                                            <p:strVal val="#ppt_h"/>
                                          </p:val>
                                        </p:tav>
                                      </p:tavLst>
                                    </p:anim>
                                    <p:animEffect transition="in" filter="fade">
                                      <p:cBhvr>
                                        <p:cTn id="75" dur="1000"/>
                                        <p:tgtEl>
                                          <p:spTgt spid="26638"/>
                                        </p:tgtEl>
                                      </p:cBhvr>
                                    </p:animEffect>
                                  </p:childTnLst>
                                </p:cTn>
                              </p:par>
                              <p:par>
                                <p:cTn id="76" presetID="50" presetClass="entr" presetSubtype="0" decel="100000" fill="hold" grpId="0" nodeType="withEffect">
                                  <p:stCondLst>
                                    <p:cond delay="0"/>
                                  </p:stCondLst>
                                  <p:childTnLst>
                                    <p:set>
                                      <p:cBhvr>
                                        <p:cTn id="77" dur="1" fill="hold">
                                          <p:stCondLst>
                                            <p:cond delay="0"/>
                                          </p:stCondLst>
                                        </p:cTn>
                                        <p:tgtEl>
                                          <p:spTgt spid="26633"/>
                                        </p:tgtEl>
                                        <p:attrNameLst>
                                          <p:attrName>style.visibility</p:attrName>
                                        </p:attrNameLst>
                                      </p:cBhvr>
                                      <p:to>
                                        <p:strVal val="visible"/>
                                      </p:to>
                                    </p:set>
                                    <p:anim calcmode="lin" valueType="num">
                                      <p:cBhvr>
                                        <p:cTn id="78" dur="1000" fill="hold"/>
                                        <p:tgtEl>
                                          <p:spTgt spid="26633"/>
                                        </p:tgtEl>
                                        <p:attrNameLst>
                                          <p:attrName>ppt_w</p:attrName>
                                        </p:attrNameLst>
                                      </p:cBhvr>
                                      <p:tavLst>
                                        <p:tav tm="0">
                                          <p:val>
                                            <p:strVal val="#ppt_w+.3"/>
                                          </p:val>
                                        </p:tav>
                                        <p:tav tm="100000">
                                          <p:val>
                                            <p:strVal val="#ppt_w"/>
                                          </p:val>
                                        </p:tav>
                                      </p:tavLst>
                                    </p:anim>
                                    <p:anim calcmode="lin" valueType="num">
                                      <p:cBhvr>
                                        <p:cTn id="79" dur="1000" fill="hold"/>
                                        <p:tgtEl>
                                          <p:spTgt spid="26633"/>
                                        </p:tgtEl>
                                        <p:attrNameLst>
                                          <p:attrName>ppt_h</p:attrName>
                                        </p:attrNameLst>
                                      </p:cBhvr>
                                      <p:tavLst>
                                        <p:tav tm="0">
                                          <p:val>
                                            <p:strVal val="#ppt_h"/>
                                          </p:val>
                                        </p:tav>
                                        <p:tav tm="100000">
                                          <p:val>
                                            <p:strVal val="#ppt_h"/>
                                          </p:val>
                                        </p:tav>
                                      </p:tavLst>
                                    </p:anim>
                                    <p:animEffect transition="in" filter="fade">
                                      <p:cBhvr>
                                        <p:cTn id="80" dur="1000"/>
                                        <p:tgtEl>
                                          <p:spTgt spid="266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uild="p"/>
      <p:bldP spid="26627" grpId="0"/>
      <p:bldP spid="26628" grpId="0"/>
      <p:bldP spid="26629" grpId="0"/>
      <p:bldP spid="16390" grpId="0" animBg="1"/>
      <p:bldP spid="26631" grpId="0" animBg="1"/>
      <p:bldP spid="26632" grpId="0" animBg="1"/>
      <p:bldP spid="26633" grpId="0" animBg="1"/>
      <p:bldP spid="26635" grpId="0" animBg="1"/>
      <p:bldP spid="26636" grpId="0" animBg="1"/>
      <p:bldP spid="26637" grpId="0" animBg="1"/>
      <p:bldP spid="26638"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3010" name="Tytuł 1"/>
          <p:cNvSpPr>
            <a:spLocks noGrp="1"/>
          </p:cNvSpPr>
          <p:nvPr>
            <p:ph type="title"/>
          </p:nvPr>
        </p:nvSpPr>
        <p:spPr>
          <a:xfrm>
            <a:off x="457200" y="274638"/>
            <a:ext cx="7115175" cy="725487"/>
          </a:xfrm>
        </p:spPr>
        <p:txBody>
          <a:bodyPr/>
          <a:lstStyle/>
          <a:p>
            <a:r>
              <a:rPr lang="pl-PL" sz="3200" b="1" smtClean="0">
                <a:solidFill>
                  <a:srgbClr val="008000"/>
                </a:solidFill>
                <a:latin typeface="Arial" charset="0"/>
                <a:cs typeface="Arial" charset="0"/>
              </a:rPr>
              <a:t>POLSKA  - Karta</a:t>
            </a:r>
            <a:r>
              <a:rPr lang="pl-PL" sz="2800" b="1" smtClean="0">
                <a:solidFill>
                  <a:srgbClr val="008000"/>
                </a:solidFill>
                <a:latin typeface="Arial" charset="0"/>
                <a:cs typeface="Arial" charset="0"/>
              </a:rPr>
              <a:t/>
            </a:r>
            <a:br>
              <a:rPr lang="pl-PL" sz="2800" b="1" smtClean="0">
                <a:solidFill>
                  <a:srgbClr val="008000"/>
                </a:solidFill>
                <a:latin typeface="Arial" charset="0"/>
                <a:cs typeface="Arial" charset="0"/>
              </a:rPr>
            </a:br>
            <a:endParaRPr lang="pl-PL" sz="2800" smtClean="0">
              <a:solidFill>
                <a:srgbClr val="008000"/>
              </a:solidFill>
              <a:latin typeface="Arial" charset="0"/>
              <a:cs typeface="Arial" charset="0"/>
            </a:endParaRPr>
          </a:p>
        </p:txBody>
      </p:sp>
      <p:sp>
        <p:nvSpPr>
          <p:cNvPr id="43011" name="Symbol zastępczy zawartości 2"/>
          <p:cNvSpPr>
            <a:spLocks noGrp="1"/>
          </p:cNvSpPr>
          <p:nvPr>
            <p:ph idx="1"/>
          </p:nvPr>
        </p:nvSpPr>
        <p:spPr>
          <a:xfrm>
            <a:off x="928662" y="1000125"/>
            <a:ext cx="7758138" cy="3571883"/>
          </a:xfrm>
        </p:spPr>
        <p:txBody>
          <a:bodyPr/>
          <a:lstStyle/>
          <a:p>
            <a:pPr>
              <a:buFont typeface="Wingdings" pitchFamily="2" charset="2"/>
              <a:buNone/>
            </a:pPr>
            <a:r>
              <a:rPr lang="pl-PL" sz="2000" b="1" dirty="0" smtClean="0">
                <a:latin typeface="Arial" charset="0"/>
                <a:cs typeface="Arial" charset="0"/>
              </a:rPr>
              <a:t>Kartę pobytu </a:t>
            </a:r>
            <a:r>
              <a:rPr lang="pl-PL" sz="2000" dirty="0" smtClean="0">
                <a:latin typeface="Arial" charset="0"/>
                <a:cs typeface="Arial" charset="0"/>
              </a:rPr>
              <a:t>wydaje się cudzoziemcowi, </a:t>
            </a:r>
          </a:p>
          <a:p>
            <a:pPr>
              <a:buFont typeface="Wingdings" pitchFamily="2" charset="2"/>
              <a:buNone/>
            </a:pPr>
            <a:r>
              <a:rPr lang="pl-PL" sz="2000" dirty="0" smtClean="0">
                <a:latin typeface="Arial" charset="0"/>
                <a:cs typeface="Arial" charset="0"/>
              </a:rPr>
              <a:t>który uzyskał:</a:t>
            </a:r>
          </a:p>
          <a:p>
            <a:r>
              <a:rPr lang="pl-PL" sz="2000" dirty="0" smtClean="0">
                <a:latin typeface="Arial" charset="0"/>
                <a:cs typeface="Arial" charset="0"/>
              </a:rPr>
              <a:t>Zezwolenie na pobyt czasowy </a:t>
            </a:r>
          </a:p>
          <a:p>
            <a:r>
              <a:rPr lang="pl-PL" sz="2000" dirty="0" smtClean="0">
                <a:latin typeface="Arial" charset="0"/>
                <a:cs typeface="Arial" charset="0"/>
              </a:rPr>
              <a:t>Zezwolenie na pobyt stały </a:t>
            </a:r>
            <a:r>
              <a:rPr lang="pl-PL" sz="1800" i="1" dirty="0" smtClean="0">
                <a:latin typeface="Arial" charset="0"/>
                <a:cs typeface="Arial" charset="0"/>
              </a:rPr>
              <a:t>(poprzednio osiedlenie się)</a:t>
            </a:r>
          </a:p>
          <a:p>
            <a:r>
              <a:rPr lang="pl-PL" sz="2000" dirty="0" smtClean="0">
                <a:latin typeface="Arial" charset="0"/>
                <a:cs typeface="Arial" charset="0"/>
              </a:rPr>
              <a:t>Zezwolenie na pobyt rezydenta długoterminowego WE,</a:t>
            </a:r>
          </a:p>
          <a:p>
            <a:r>
              <a:rPr lang="pl-PL" sz="2000" dirty="0" smtClean="0">
                <a:latin typeface="Arial" charset="0"/>
                <a:cs typeface="Arial" charset="0"/>
              </a:rPr>
              <a:t>Status uchodźcy,</a:t>
            </a:r>
          </a:p>
          <a:p>
            <a:r>
              <a:rPr lang="pl-PL" sz="2000" dirty="0" smtClean="0">
                <a:latin typeface="Arial" charset="0"/>
                <a:cs typeface="Arial" charset="0"/>
              </a:rPr>
              <a:t>Ochronę uzupełniającą</a:t>
            </a:r>
          </a:p>
          <a:p>
            <a:r>
              <a:rPr lang="pl-PL" sz="2000" dirty="0" smtClean="0">
                <a:latin typeface="Arial" charset="0"/>
                <a:cs typeface="Arial" charset="0"/>
              </a:rPr>
              <a:t>Zgodę na pobyt ze względów humanitarnych</a:t>
            </a:r>
          </a:p>
          <a:p>
            <a:endParaRPr lang="pl-PL" sz="1050" dirty="0" smtClean="0">
              <a:latin typeface="Arial" charset="0"/>
              <a:cs typeface="Arial" charset="0"/>
            </a:endParaRPr>
          </a:p>
          <a:p>
            <a:r>
              <a:rPr lang="pl-PL" sz="2000" i="1" dirty="0" smtClean="0">
                <a:solidFill>
                  <a:srgbClr val="C00000"/>
                </a:solidFill>
                <a:latin typeface="Arial" charset="0"/>
                <a:cs typeface="Arial" charset="0"/>
              </a:rPr>
              <a:t>Zgodę na pobyt tolerowany,</a:t>
            </a:r>
          </a:p>
          <a:p>
            <a:endParaRPr lang="pl-PL" sz="2000" dirty="0" smtClean="0">
              <a:latin typeface="Arial" charset="0"/>
              <a:cs typeface="Arial" charset="0"/>
            </a:endParaRPr>
          </a:p>
          <a:p>
            <a:endParaRPr lang="pl-PL" sz="2000" dirty="0" smtClean="0">
              <a:latin typeface="Arial" charset="0"/>
              <a:cs typeface="Arial" charset="0"/>
            </a:endParaRPr>
          </a:p>
          <a:p>
            <a:endParaRPr lang="pl-PL" sz="2000" dirty="0" smtClean="0">
              <a:latin typeface="Arial" charset="0"/>
              <a:cs typeface="Arial" charset="0"/>
            </a:endParaRPr>
          </a:p>
          <a:p>
            <a:pPr>
              <a:buFont typeface="Wingdings" pitchFamily="2" charset="2"/>
              <a:buNone/>
            </a:pPr>
            <a:r>
              <a:rPr lang="pl-PL" sz="2000" dirty="0" smtClean="0">
                <a:latin typeface="Arial" charset="0"/>
                <a:cs typeface="Arial" charset="0"/>
              </a:rPr>
              <a:t>     </a:t>
            </a:r>
          </a:p>
        </p:txBody>
      </p:sp>
      <p:pic>
        <p:nvPicPr>
          <p:cNvPr id="43012" name="Picture 2" descr="C:\Documents and Settings\005417\Pulpit\40.jpg"/>
          <p:cNvPicPr>
            <a:picLocks noChangeAspect="1" noChangeArrowheads="1"/>
          </p:cNvPicPr>
          <p:nvPr/>
        </p:nvPicPr>
        <p:blipFill>
          <a:blip r:embed="rId3"/>
          <a:srcRect/>
          <a:stretch>
            <a:fillRect/>
          </a:stretch>
        </p:blipFill>
        <p:spPr bwMode="auto">
          <a:xfrm>
            <a:off x="6429375" y="214313"/>
            <a:ext cx="2357438" cy="1544637"/>
          </a:xfrm>
          <a:prstGeom prst="rect">
            <a:avLst/>
          </a:prstGeom>
          <a:noFill/>
          <a:ln w="9525">
            <a:noFill/>
            <a:miter lim="800000"/>
            <a:headEnd/>
            <a:tailEnd/>
          </a:ln>
        </p:spPr>
      </p:pic>
      <p:sp>
        <p:nvSpPr>
          <p:cNvPr id="43013" name="Prostokąt 4"/>
          <p:cNvSpPr>
            <a:spLocks noChangeArrowheads="1"/>
          </p:cNvSpPr>
          <p:nvPr/>
        </p:nvSpPr>
        <p:spPr bwMode="auto">
          <a:xfrm>
            <a:off x="2428860" y="4643446"/>
            <a:ext cx="6357937" cy="1631950"/>
          </a:xfrm>
          <a:prstGeom prst="rect">
            <a:avLst/>
          </a:prstGeom>
          <a:noFill/>
          <a:ln w="9525">
            <a:noFill/>
            <a:miter lim="800000"/>
            <a:headEnd/>
            <a:tailEnd/>
          </a:ln>
        </p:spPr>
        <p:txBody>
          <a:bodyPr>
            <a:spAutoFit/>
          </a:bodyPr>
          <a:lstStyle/>
          <a:p>
            <a:pPr>
              <a:buFont typeface="Wingdings" pitchFamily="2" charset="2"/>
              <a:buNone/>
            </a:pPr>
            <a:r>
              <a:rPr lang="pl-PL" sz="2000" baseline="0" dirty="0">
                <a:cs typeface="Arial" charset="0"/>
              </a:rPr>
              <a:t>Karta pobytu, w okresie jej ważności, </a:t>
            </a:r>
            <a:r>
              <a:rPr lang="pl-PL" sz="2000" b="1" baseline="0" dirty="0">
                <a:cs typeface="Arial" charset="0"/>
              </a:rPr>
              <a:t>potwierdza tożsamość </a:t>
            </a:r>
            <a:r>
              <a:rPr lang="pl-PL" sz="2000" baseline="0" dirty="0">
                <a:cs typeface="Arial" charset="0"/>
              </a:rPr>
              <a:t>cudzoziemca podczas jego pobytu w Polsce oraz </a:t>
            </a:r>
            <a:r>
              <a:rPr lang="pl-PL" sz="2000" b="1" baseline="0" dirty="0">
                <a:cs typeface="Arial" charset="0"/>
              </a:rPr>
              <a:t>uprawnia, wraz z dokumentem podróży</a:t>
            </a:r>
            <a:r>
              <a:rPr lang="pl-PL" sz="2000" baseline="0" dirty="0">
                <a:cs typeface="Arial" charset="0"/>
              </a:rPr>
              <a:t>, do wielokrotnego przekraczania granicy bez konieczności uzyskania wizy.</a:t>
            </a:r>
          </a:p>
        </p:txBody>
      </p:sp>
      <p:sp>
        <p:nvSpPr>
          <p:cNvPr id="7"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rgbClr val="008000"/>
                </a:solidFill>
                <a:cs typeface="Arial" charset="0"/>
              </a:rPr>
              <a:t>Morski </a:t>
            </a:r>
            <a:r>
              <a:rPr lang="pl-PL" sz="1200" baseline="0" dirty="0">
                <a:solidFill>
                  <a:srgbClr val="008000"/>
                </a:solidFill>
                <a:cs typeface="Arial" charset="0"/>
              </a:rPr>
              <a:t>Oddział</a:t>
            </a:r>
          </a:p>
          <a:p>
            <a:r>
              <a:rPr lang="pl-PL" sz="1200" baseline="0" dirty="0">
                <a:solidFill>
                  <a:srgbClr val="008000"/>
                </a:solidFill>
                <a:cs typeface="Arial" charset="0"/>
              </a:rPr>
              <a:t>Straży Granicznej</a:t>
            </a:r>
          </a:p>
        </p:txBody>
      </p:sp>
      <p:pic>
        <p:nvPicPr>
          <p:cNvPr id="9" name="Picture 2" descr="logo intranet"/>
          <p:cNvPicPr>
            <a:picLocks noChangeAspect="1" noChangeArrowheads="1"/>
          </p:cNvPicPr>
          <p:nvPr/>
        </p:nvPicPr>
        <p:blipFill>
          <a:blip r:embed="rId4" cstate="print"/>
          <a:srcRect/>
          <a:stretch>
            <a:fillRect/>
          </a:stretch>
        </p:blipFill>
        <p:spPr bwMode="auto">
          <a:xfrm>
            <a:off x="142844" y="5072074"/>
            <a:ext cx="680362" cy="857256"/>
          </a:xfrm>
          <a:prstGeom prst="rect">
            <a:avLst/>
          </a:prstGeom>
          <a:noFill/>
        </p:spPr>
      </p:pic>
    </p:spTree>
  </p:cSld>
  <p:clrMapOvr>
    <a:masterClrMapping/>
  </p:clrMapOvr>
  <p:transition>
    <p:split orient="ver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4034" name="Prostokąt 2"/>
          <p:cNvSpPr>
            <a:spLocks noChangeArrowheads="1"/>
          </p:cNvSpPr>
          <p:nvPr/>
        </p:nvSpPr>
        <p:spPr bwMode="auto">
          <a:xfrm>
            <a:off x="1214432" y="1143000"/>
            <a:ext cx="2571750" cy="369888"/>
          </a:xfrm>
          <a:prstGeom prst="rect">
            <a:avLst/>
          </a:prstGeom>
          <a:noFill/>
          <a:ln w="9525">
            <a:noFill/>
            <a:miter lim="800000"/>
            <a:headEnd/>
            <a:tailEnd/>
          </a:ln>
        </p:spPr>
        <p:txBody>
          <a:bodyPr>
            <a:spAutoFit/>
          </a:bodyPr>
          <a:lstStyle/>
          <a:p>
            <a:pPr algn="ctr"/>
            <a:r>
              <a:rPr lang="pl-PL" baseline="0" dirty="0"/>
              <a:t>Awers</a:t>
            </a:r>
          </a:p>
        </p:txBody>
      </p:sp>
      <p:sp>
        <p:nvSpPr>
          <p:cNvPr id="44035" name="Prostokąt 3"/>
          <p:cNvSpPr>
            <a:spLocks noChangeArrowheads="1"/>
          </p:cNvSpPr>
          <p:nvPr/>
        </p:nvSpPr>
        <p:spPr bwMode="auto">
          <a:xfrm>
            <a:off x="6000750" y="1416039"/>
            <a:ext cx="2000250" cy="369887"/>
          </a:xfrm>
          <a:prstGeom prst="rect">
            <a:avLst/>
          </a:prstGeom>
          <a:noFill/>
          <a:ln w="9525">
            <a:noFill/>
            <a:miter lim="800000"/>
            <a:headEnd/>
            <a:tailEnd/>
          </a:ln>
        </p:spPr>
        <p:txBody>
          <a:bodyPr>
            <a:spAutoFit/>
          </a:bodyPr>
          <a:lstStyle/>
          <a:p>
            <a:pPr algn="ctr"/>
            <a:r>
              <a:rPr lang="pl-PL" baseline="0" dirty="0"/>
              <a:t>Rewers</a:t>
            </a:r>
          </a:p>
        </p:txBody>
      </p:sp>
      <p:sp>
        <p:nvSpPr>
          <p:cNvPr id="7" name="Tytuł 1"/>
          <p:cNvSpPr txBox="1">
            <a:spLocks/>
          </p:cNvSpPr>
          <p:nvPr/>
        </p:nvSpPr>
        <p:spPr>
          <a:xfrm>
            <a:off x="1243013" y="417513"/>
            <a:ext cx="7115175" cy="725487"/>
          </a:xfrm>
          <a:prstGeom prst="rect">
            <a:avLst/>
          </a:prstGeom>
        </p:spPr>
        <p:txBody>
          <a:bodyPr/>
          <a:lstStyle/>
          <a:p>
            <a:pPr algn="ctr" eaLnBrk="0" hangingPunct="0">
              <a:defRPr/>
            </a:pPr>
            <a:r>
              <a:rPr lang="pl-PL" sz="3200" b="1" baseline="0" dirty="0">
                <a:solidFill>
                  <a:srgbClr val="008000"/>
                </a:solidFill>
                <a:latin typeface="Arial" pitchFamily="34" charset="0"/>
                <a:ea typeface="+mj-ea"/>
                <a:cs typeface="Arial" pitchFamily="34" charset="0"/>
              </a:rPr>
              <a:t>POLSKA  - Karta</a:t>
            </a:r>
            <a:r>
              <a:rPr lang="pl-PL" sz="2800" b="1" baseline="0" dirty="0">
                <a:solidFill>
                  <a:srgbClr val="008000"/>
                </a:solidFill>
                <a:latin typeface="Arial" pitchFamily="34" charset="0"/>
                <a:ea typeface="+mj-ea"/>
                <a:cs typeface="Arial" pitchFamily="34" charset="0"/>
              </a:rPr>
              <a:t/>
            </a:r>
            <a:br>
              <a:rPr lang="pl-PL" sz="2800" b="1" baseline="0" dirty="0">
                <a:solidFill>
                  <a:srgbClr val="008000"/>
                </a:solidFill>
                <a:latin typeface="Arial" pitchFamily="34" charset="0"/>
                <a:ea typeface="+mj-ea"/>
                <a:cs typeface="Arial" pitchFamily="34" charset="0"/>
              </a:rPr>
            </a:br>
            <a:endParaRPr lang="pl-PL" sz="2800" baseline="0" dirty="0">
              <a:solidFill>
                <a:srgbClr val="008000"/>
              </a:solidFill>
              <a:latin typeface="Arial" pitchFamily="34" charset="0"/>
              <a:ea typeface="+mj-ea"/>
              <a:cs typeface="Arial" pitchFamily="34" charset="0"/>
            </a:endParaRPr>
          </a:p>
        </p:txBody>
      </p:sp>
      <p:pic>
        <p:nvPicPr>
          <p:cNvPr id="44040" name="Picture 8" descr="http://album.sg.gov.pl/POLSKA/J/J_7/mat_foto/10.jpg"/>
          <p:cNvPicPr>
            <a:picLocks noChangeAspect="1" noChangeArrowheads="1"/>
          </p:cNvPicPr>
          <p:nvPr/>
        </p:nvPicPr>
        <p:blipFill>
          <a:blip r:embed="rId3"/>
          <a:srcRect/>
          <a:stretch>
            <a:fillRect/>
          </a:stretch>
        </p:blipFill>
        <p:spPr bwMode="auto">
          <a:xfrm>
            <a:off x="428596" y="1714488"/>
            <a:ext cx="4212279" cy="2643206"/>
          </a:xfrm>
          <a:prstGeom prst="rect">
            <a:avLst/>
          </a:prstGeom>
          <a:noFill/>
        </p:spPr>
      </p:pic>
      <p:pic>
        <p:nvPicPr>
          <p:cNvPr id="44042" name="Picture 10" descr="http://album.sg.gov.pl/POLSKA/J/J_7/mat_foto/30.jpg"/>
          <p:cNvPicPr>
            <a:picLocks noChangeAspect="1" noChangeArrowheads="1"/>
          </p:cNvPicPr>
          <p:nvPr/>
        </p:nvPicPr>
        <p:blipFill>
          <a:blip r:embed="rId4"/>
          <a:srcRect/>
          <a:stretch>
            <a:fillRect/>
          </a:stretch>
        </p:blipFill>
        <p:spPr bwMode="auto">
          <a:xfrm>
            <a:off x="4714876" y="1947912"/>
            <a:ext cx="4262414" cy="2701305"/>
          </a:xfrm>
          <a:prstGeom prst="rect">
            <a:avLst/>
          </a:prstGeom>
          <a:noFill/>
        </p:spPr>
      </p:pic>
      <p:sp>
        <p:nvSpPr>
          <p:cNvPr id="10"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pic>
        <p:nvPicPr>
          <p:cNvPr id="12" name="Picture 2" descr="logo intranet"/>
          <p:cNvPicPr>
            <a:picLocks noChangeAspect="1" noChangeArrowheads="1"/>
          </p:cNvPicPr>
          <p:nvPr/>
        </p:nvPicPr>
        <p:blipFill>
          <a:blip r:embed="rId5" cstate="print"/>
          <a:srcRect/>
          <a:stretch>
            <a:fillRect/>
          </a:stretch>
        </p:blipFill>
        <p:spPr bwMode="auto">
          <a:xfrm>
            <a:off x="142844" y="5072074"/>
            <a:ext cx="680362" cy="857256"/>
          </a:xfrm>
          <a:prstGeom prst="rect">
            <a:avLst/>
          </a:prstGeom>
          <a:noFill/>
        </p:spPr>
      </p:pic>
    </p:spTree>
  </p:cSld>
  <p:clrMapOvr>
    <a:masterClrMapping/>
  </p:clrMapOvr>
  <p:transition>
    <p:split orient="ver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4034" name="Prostokąt 2"/>
          <p:cNvSpPr>
            <a:spLocks noChangeArrowheads="1"/>
          </p:cNvSpPr>
          <p:nvPr/>
        </p:nvSpPr>
        <p:spPr bwMode="auto">
          <a:xfrm>
            <a:off x="1785918" y="2000240"/>
            <a:ext cx="2143140" cy="400110"/>
          </a:xfrm>
          <a:prstGeom prst="rect">
            <a:avLst/>
          </a:prstGeom>
          <a:noFill/>
          <a:ln w="9525">
            <a:noFill/>
            <a:miter lim="800000"/>
            <a:headEnd/>
            <a:tailEnd/>
          </a:ln>
        </p:spPr>
        <p:txBody>
          <a:bodyPr wrap="square">
            <a:spAutoFit/>
          </a:bodyPr>
          <a:lstStyle/>
          <a:p>
            <a:pPr algn="ctr"/>
            <a:r>
              <a:rPr lang="pl-PL" sz="2000" baseline="0" dirty="0"/>
              <a:t>Awers</a:t>
            </a:r>
          </a:p>
        </p:txBody>
      </p:sp>
      <p:sp>
        <p:nvSpPr>
          <p:cNvPr id="44035" name="Prostokąt 3"/>
          <p:cNvSpPr>
            <a:spLocks noChangeArrowheads="1"/>
          </p:cNvSpPr>
          <p:nvPr/>
        </p:nvSpPr>
        <p:spPr bwMode="auto">
          <a:xfrm>
            <a:off x="5857884" y="2487609"/>
            <a:ext cx="2000250" cy="400110"/>
          </a:xfrm>
          <a:prstGeom prst="rect">
            <a:avLst/>
          </a:prstGeom>
          <a:noFill/>
          <a:ln w="9525">
            <a:noFill/>
            <a:miter lim="800000"/>
            <a:headEnd/>
            <a:tailEnd/>
          </a:ln>
        </p:spPr>
        <p:txBody>
          <a:bodyPr>
            <a:spAutoFit/>
          </a:bodyPr>
          <a:lstStyle/>
          <a:p>
            <a:pPr algn="ctr"/>
            <a:r>
              <a:rPr lang="pl-PL" sz="2000" baseline="0" dirty="0"/>
              <a:t>Rewers</a:t>
            </a:r>
          </a:p>
        </p:txBody>
      </p:sp>
      <p:sp>
        <p:nvSpPr>
          <p:cNvPr id="7" name="Tytuł 1"/>
          <p:cNvSpPr txBox="1">
            <a:spLocks/>
          </p:cNvSpPr>
          <p:nvPr/>
        </p:nvSpPr>
        <p:spPr>
          <a:xfrm>
            <a:off x="1142976" y="1417629"/>
            <a:ext cx="7115175" cy="582611"/>
          </a:xfrm>
          <a:prstGeom prst="rect">
            <a:avLst/>
          </a:prstGeom>
        </p:spPr>
        <p:txBody>
          <a:bodyPr/>
          <a:lstStyle/>
          <a:p>
            <a:pPr algn="ctr" eaLnBrk="0" hangingPunct="0">
              <a:defRPr/>
            </a:pPr>
            <a:r>
              <a:rPr lang="pl-PL" sz="3200" b="1" baseline="0" dirty="0" smtClean="0">
                <a:solidFill>
                  <a:srgbClr val="008000"/>
                </a:solidFill>
                <a:latin typeface="Arial" pitchFamily="34" charset="0"/>
                <a:ea typeface="+mj-ea"/>
                <a:cs typeface="Arial" pitchFamily="34" charset="0"/>
              </a:rPr>
              <a:t>LITWA</a:t>
            </a:r>
            <a:r>
              <a:rPr lang="pl-PL" sz="2800" b="1" baseline="0" dirty="0">
                <a:solidFill>
                  <a:srgbClr val="008000"/>
                </a:solidFill>
                <a:latin typeface="Arial" pitchFamily="34" charset="0"/>
                <a:ea typeface="+mj-ea"/>
                <a:cs typeface="Arial" pitchFamily="34" charset="0"/>
              </a:rPr>
              <a:t/>
            </a:r>
            <a:br>
              <a:rPr lang="pl-PL" sz="2800" b="1" baseline="0" dirty="0">
                <a:solidFill>
                  <a:srgbClr val="008000"/>
                </a:solidFill>
                <a:latin typeface="Arial" pitchFamily="34" charset="0"/>
                <a:ea typeface="+mj-ea"/>
                <a:cs typeface="Arial" pitchFamily="34" charset="0"/>
              </a:rPr>
            </a:br>
            <a:endParaRPr lang="pl-PL" sz="2800" baseline="0" dirty="0">
              <a:solidFill>
                <a:srgbClr val="008000"/>
              </a:solidFill>
              <a:latin typeface="Arial" pitchFamily="34" charset="0"/>
              <a:ea typeface="+mj-ea"/>
              <a:cs typeface="Arial" pitchFamily="34" charset="0"/>
            </a:endParaRPr>
          </a:p>
        </p:txBody>
      </p:sp>
      <p:sp>
        <p:nvSpPr>
          <p:cNvPr id="8" name="Prostokąt 7"/>
          <p:cNvSpPr/>
          <p:nvPr/>
        </p:nvSpPr>
        <p:spPr>
          <a:xfrm>
            <a:off x="1357290" y="214290"/>
            <a:ext cx="7286676" cy="1015663"/>
          </a:xfrm>
          <a:prstGeom prst="rect">
            <a:avLst/>
          </a:prstGeom>
        </p:spPr>
        <p:txBody>
          <a:bodyPr wrap="square">
            <a:spAutoFit/>
          </a:bodyPr>
          <a:lstStyle/>
          <a:p>
            <a:pPr algn="ctr"/>
            <a:r>
              <a:rPr lang="pl-PL" sz="3200" b="1" baseline="0" dirty="0" smtClean="0">
                <a:solidFill>
                  <a:srgbClr val="008000"/>
                </a:solidFill>
                <a:cs typeface="Arial" pitchFamily="34" charset="0"/>
              </a:rPr>
              <a:t>PRZYKŁADY ZEZWOLEŃ NA POBYT </a:t>
            </a:r>
          </a:p>
          <a:p>
            <a:pPr algn="ctr"/>
            <a:r>
              <a:rPr lang="pl-PL" sz="2800" b="1" baseline="0" dirty="0" smtClean="0">
                <a:solidFill>
                  <a:srgbClr val="008000"/>
                </a:solidFill>
                <a:cs typeface="Arial" pitchFamily="34" charset="0"/>
              </a:rPr>
              <a:t>WYDAWANYCH W UNII EUROPEJSKIEJ</a:t>
            </a:r>
            <a:endParaRPr lang="pl-PL" sz="2800" baseline="0" dirty="0">
              <a:solidFill>
                <a:srgbClr val="008000"/>
              </a:solidFill>
            </a:endParaRPr>
          </a:p>
        </p:txBody>
      </p:sp>
      <p:pic>
        <p:nvPicPr>
          <p:cNvPr id="9" name="Picture 2" descr="C:\Documents and Settings\005417\Pulpit\00a.jpg"/>
          <p:cNvPicPr>
            <a:picLocks noChangeAspect="1" noChangeArrowheads="1"/>
          </p:cNvPicPr>
          <p:nvPr/>
        </p:nvPicPr>
        <p:blipFill>
          <a:blip r:embed="rId3"/>
          <a:srcRect/>
          <a:stretch>
            <a:fillRect/>
          </a:stretch>
        </p:blipFill>
        <p:spPr bwMode="auto">
          <a:xfrm>
            <a:off x="928689" y="2428868"/>
            <a:ext cx="3857625" cy="2571750"/>
          </a:xfrm>
          <a:prstGeom prst="rect">
            <a:avLst/>
          </a:prstGeom>
          <a:noFill/>
          <a:ln w="9525">
            <a:noFill/>
            <a:miter lim="800000"/>
            <a:headEnd/>
            <a:tailEnd/>
          </a:ln>
        </p:spPr>
      </p:pic>
      <p:pic>
        <p:nvPicPr>
          <p:cNvPr id="10" name="Picture 3" descr="C:\Documents and Settings\005417\Pulpit\00r.jpg"/>
          <p:cNvPicPr>
            <a:picLocks noChangeAspect="1" noChangeArrowheads="1"/>
          </p:cNvPicPr>
          <p:nvPr/>
        </p:nvPicPr>
        <p:blipFill>
          <a:blip r:embed="rId4"/>
          <a:srcRect/>
          <a:stretch>
            <a:fillRect/>
          </a:stretch>
        </p:blipFill>
        <p:spPr bwMode="auto">
          <a:xfrm>
            <a:off x="5008592" y="3071810"/>
            <a:ext cx="3778250" cy="2571750"/>
          </a:xfrm>
          <a:prstGeom prst="rect">
            <a:avLst/>
          </a:prstGeom>
          <a:noFill/>
          <a:ln w="9525">
            <a:noFill/>
            <a:miter lim="800000"/>
            <a:headEnd/>
            <a:tailEnd/>
          </a:ln>
        </p:spPr>
      </p:pic>
      <p:sp>
        <p:nvSpPr>
          <p:cNvPr id="12" name="pole tekstowe 10"/>
          <p:cNvSpPr txBox="1">
            <a:spLocks noChangeArrowheads="1"/>
          </p:cNvSpPr>
          <p:nvPr/>
        </p:nvSpPr>
        <p:spPr bwMode="auto">
          <a:xfrm>
            <a:off x="71406" y="5911861"/>
            <a:ext cx="2232025" cy="457200"/>
          </a:xfrm>
          <a:prstGeom prst="rect">
            <a:avLst/>
          </a:prstGeom>
          <a:noFill/>
          <a:ln w="9525">
            <a:noFill/>
            <a:miter lim="800000"/>
            <a:headEnd/>
            <a:tailEnd/>
          </a:ln>
        </p:spPr>
        <p:txBody>
          <a:bodyPr>
            <a:spAutoFit/>
          </a:bodyPr>
          <a:lstStyle/>
          <a:p>
            <a:r>
              <a:rPr lang="pl-PL" sz="1200" baseline="0" dirty="0" smtClean="0">
                <a:solidFill>
                  <a:srgbClr val="008000"/>
                </a:solidFill>
                <a:cs typeface="Arial" charset="0"/>
              </a:rPr>
              <a:t>Morski </a:t>
            </a:r>
            <a:r>
              <a:rPr lang="pl-PL" sz="1200" baseline="0" dirty="0">
                <a:solidFill>
                  <a:srgbClr val="008000"/>
                </a:solidFill>
                <a:cs typeface="Arial" charset="0"/>
              </a:rPr>
              <a:t>Oddział</a:t>
            </a:r>
          </a:p>
          <a:p>
            <a:r>
              <a:rPr lang="pl-PL" sz="1200" baseline="0" dirty="0">
                <a:solidFill>
                  <a:srgbClr val="008000"/>
                </a:solidFill>
                <a:cs typeface="Arial" charset="0"/>
              </a:rPr>
              <a:t>Straży Granicznej</a:t>
            </a:r>
          </a:p>
        </p:txBody>
      </p:sp>
      <p:pic>
        <p:nvPicPr>
          <p:cNvPr id="14" name="Picture 2" descr="logo intranet"/>
          <p:cNvPicPr>
            <a:picLocks noChangeAspect="1" noChangeArrowheads="1"/>
          </p:cNvPicPr>
          <p:nvPr/>
        </p:nvPicPr>
        <p:blipFill>
          <a:blip r:embed="rId5" cstate="print"/>
          <a:srcRect/>
          <a:stretch>
            <a:fillRect/>
          </a:stretch>
        </p:blipFill>
        <p:spPr bwMode="auto">
          <a:xfrm>
            <a:off x="142844" y="5072074"/>
            <a:ext cx="680362" cy="857256"/>
          </a:xfrm>
          <a:prstGeom prst="rect">
            <a:avLst/>
          </a:prstGeom>
          <a:noFill/>
        </p:spPr>
      </p:pic>
    </p:spTree>
  </p:cSld>
  <p:clrMapOvr>
    <a:masterClrMapping/>
  </p:clrMapOvr>
  <p:transition>
    <p:split orient="ver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4034" name="Prostokąt 2"/>
          <p:cNvSpPr>
            <a:spLocks noChangeArrowheads="1"/>
          </p:cNvSpPr>
          <p:nvPr/>
        </p:nvSpPr>
        <p:spPr bwMode="auto">
          <a:xfrm>
            <a:off x="1785918" y="2143116"/>
            <a:ext cx="2143140" cy="400110"/>
          </a:xfrm>
          <a:prstGeom prst="rect">
            <a:avLst/>
          </a:prstGeom>
          <a:noFill/>
          <a:ln w="9525">
            <a:noFill/>
            <a:miter lim="800000"/>
            <a:headEnd/>
            <a:tailEnd/>
          </a:ln>
        </p:spPr>
        <p:txBody>
          <a:bodyPr wrap="square">
            <a:spAutoFit/>
          </a:bodyPr>
          <a:lstStyle/>
          <a:p>
            <a:pPr algn="ctr"/>
            <a:r>
              <a:rPr lang="pl-PL" sz="2000" baseline="0" dirty="0"/>
              <a:t>Awers</a:t>
            </a:r>
          </a:p>
        </p:txBody>
      </p:sp>
      <p:sp>
        <p:nvSpPr>
          <p:cNvPr id="44035" name="Prostokąt 3"/>
          <p:cNvSpPr>
            <a:spLocks noChangeArrowheads="1"/>
          </p:cNvSpPr>
          <p:nvPr/>
        </p:nvSpPr>
        <p:spPr bwMode="auto">
          <a:xfrm>
            <a:off x="5857884" y="2528824"/>
            <a:ext cx="2000250" cy="400110"/>
          </a:xfrm>
          <a:prstGeom prst="rect">
            <a:avLst/>
          </a:prstGeom>
          <a:noFill/>
          <a:ln w="9525">
            <a:noFill/>
            <a:miter lim="800000"/>
            <a:headEnd/>
            <a:tailEnd/>
          </a:ln>
        </p:spPr>
        <p:txBody>
          <a:bodyPr>
            <a:spAutoFit/>
          </a:bodyPr>
          <a:lstStyle/>
          <a:p>
            <a:pPr algn="ctr"/>
            <a:r>
              <a:rPr lang="pl-PL" sz="2000" baseline="0" dirty="0"/>
              <a:t>Rewers</a:t>
            </a:r>
          </a:p>
        </p:txBody>
      </p:sp>
      <p:sp>
        <p:nvSpPr>
          <p:cNvPr id="7" name="Tytuł 1"/>
          <p:cNvSpPr txBox="1">
            <a:spLocks/>
          </p:cNvSpPr>
          <p:nvPr/>
        </p:nvSpPr>
        <p:spPr>
          <a:xfrm>
            <a:off x="1142976" y="1417629"/>
            <a:ext cx="7115175" cy="582611"/>
          </a:xfrm>
          <a:prstGeom prst="rect">
            <a:avLst/>
          </a:prstGeom>
        </p:spPr>
        <p:txBody>
          <a:bodyPr/>
          <a:lstStyle/>
          <a:p>
            <a:pPr algn="ctr" eaLnBrk="0" hangingPunct="0">
              <a:defRPr/>
            </a:pPr>
            <a:r>
              <a:rPr lang="pl-PL" sz="3200" b="1" baseline="0" dirty="0">
                <a:solidFill>
                  <a:srgbClr val="008000"/>
                </a:solidFill>
                <a:latin typeface="Arial" pitchFamily="34" charset="0"/>
                <a:ea typeface="+mj-ea"/>
                <a:cs typeface="Arial" pitchFamily="34" charset="0"/>
              </a:rPr>
              <a:t>HISZPANIA – </a:t>
            </a:r>
            <a:r>
              <a:rPr lang="pl-PL" sz="3200" b="1" baseline="0" dirty="0" smtClean="0">
                <a:solidFill>
                  <a:srgbClr val="008000"/>
                </a:solidFill>
                <a:latin typeface="Arial" pitchFamily="34" charset="0"/>
                <a:ea typeface="+mj-ea"/>
                <a:cs typeface="Arial" pitchFamily="34" charset="0"/>
              </a:rPr>
              <a:t>karta poliwęglanowa</a:t>
            </a:r>
          </a:p>
          <a:p>
            <a:pPr algn="ctr" eaLnBrk="0" hangingPunct="0">
              <a:defRPr/>
            </a:pPr>
            <a:r>
              <a:rPr lang="pl-PL" sz="2800" b="1" baseline="0" dirty="0">
                <a:solidFill>
                  <a:srgbClr val="008000"/>
                </a:solidFill>
                <a:latin typeface="Arial" pitchFamily="34" charset="0"/>
                <a:ea typeface="+mj-ea"/>
                <a:cs typeface="Arial" pitchFamily="34" charset="0"/>
              </a:rPr>
              <a:t/>
            </a:r>
            <a:br>
              <a:rPr lang="pl-PL" sz="2800" b="1" baseline="0" dirty="0">
                <a:solidFill>
                  <a:srgbClr val="008000"/>
                </a:solidFill>
                <a:latin typeface="Arial" pitchFamily="34" charset="0"/>
                <a:ea typeface="+mj-ea"/>
                <a:cs typeface="Arial" pitchFamily="34" charset="0"/>
              </a:rPr>
            </a:br>
            <a:endParaRPr lang="pl-PL" sz="2800" baseline="0" dirty="0">
              <a:solidFill>
                <a:srgbClr val="008000"/>
              </a:solidFill>
              <a:latin typeface="Arial" pitchFamily="34" charset="0"/>
              <a:ea typeface="+mj-ea"/>
              <a:cs typeface="Arial" pitchFamily="34" charset="0"/>
            </a:endParaRPr>
          </a:p>
        </p:txBody>
      </p:sp>
      <p:sp>
        <p:nvSpPr>
          <p:cNvPr id="8" name="Prostokąt 7"/>
          <p:cNvSpPr/>
          <p:nvPr/>
        </p:nvSpPr>
        <p:spPr>
          <a:xfrm>
            <a:off x="1357290" y="214290"/>
            <a:ext cx="7286676" cy="1015663"/>
          </a:xfrm>
          <a:prstGeom prst="rect">
            <a:avLst/>
          </a:prstGeom>
        </p:spPr>
        <p:txBody>
          <a:bodyPr wrap="square">
            <a:spAutoFit/>
          </a:bodyPr>
          <a:lstStyle/>
          <a:p>
            <a:pPr algn="ctr"/>
            <a:r>
              <a:rPr lang="pl-PL" sz="3200" b="1" baseline="0" dirty="0" smtClean="0">
                <a:solidFill>
                  <a:srgbClr val="008000"/>
                </a:solidFill>
                <a:cs typeface="Arial" pitchFamily="34" charset="0"/>
              </a:rPr>
              <a:t>PRZYKŁADY ZEZWOLEŃ NA POBYT </a:t>
            </a:r>
          </a:p>
          <a:p>
            <a:pPr algn="ctr"/>
            <a:r>
              <a:rPr lang="pl-PL" sz="2800" b="1" baseline="0" dirty="0" smtClean="0">
                <a:solidFill>
                  <a:srgbClr val="008000"/>
                </a:solidFill>
                <a:cs typeface="Arial" pitchFamily="34" charset="0"/>
              </a:rPr>
              <a:t>WYDAWANYCH W UNII EUROPEJSKIEJ</a:t>
            </a:r>
            <a:endParaRPr lang="pl-PL" sz="2800" baseline="0" dirty="0">
              <a:solidFill>
                <a:srgbClr val="008000"/>
              </a:solidFill>
            </a:endParaRPr>
          </a:p>
        </p:txBody>
      </p:sp>
      <p:pic>
        <p:nvPicPr>
          <p:cNvPr id="11" name="Picture 2" descr="C:\Documents and Settings\005417\Pulpit\Awers.jpg"/>
          <p:cNvPicPr>
            <a:picLocks noChangeAspect="1" noChangeArrowheads="1"/>
          </p:cNvPicPr>
          <p:nvPr/>
        </p:nvPicPr>
        <p:blipFill>
          <a:blip r:embed="rId3"/>
          <a:srcRect/>
          <a:stretch>
            <a:fillRect/>
          </a:stretch>
        </p:blipFill>
        <p:spPr bwMode="auto">
          <a:xfrm>
            <a:off x="785814" y="2643182"/>
            <a:ext cx="4000500" cy="2492375"/>
          </a:xfrm>
          <a:prstGeom prst="rect">
            <a:avLst/>
          </a:prstGeom>
          <a:noFill/>
          <a:ln w="9525">
            <a:noFill/>
            <a:miter lim="800000"/>
            <a:headEnd/>
            <a:tailEnd/>
          </a:ln>
        </p:spPr>
      </p:pic>
      <p:pic>
        <p:nvPicPr>
          <p:cNvPr id="12" name="Picture 3" descr="C:\Documents and Settings\005417\Pulpit\Rewers.jpg"/>
          <p:cNvPicPr>
            <a:picLocks noChangeAspect="1" noChangeArrowheads="1"/>
          </p:cNvPicPr>
          <p:nvPr/>
        </p:nvPicPr>
        <p:blipFill>
          <a:blip r:embed="rId4"/>
          <a:srcRect/>
          <a:stretch>
            <a:fillRect/>
          </a:stretch>
        </p:blipFill>
        <p:spPr bwMode="auto">
          <a:xfrm>
            <a:off x="4929188" y="3071810"/>
            <a:ext cx="3929062" cy="2441575"/>
          </a:xfrm>
          <a:prstGeom prst="rect">
            <a:avLst/>
          </a:prstGeom>
          <a:noFill/>
          <a:ln w="9525">
            <a:noFill/>
            <a:miter lim="800000"/>
            <a:headEnd/>
            <a:tailEnd/>
          </a:ln>
        </p:spPr>
      </p:pic>
      <p:sp>
        <p:nvSpPr>
          <p:cNvPr id="14" name="pole tekstowe 10"/>
          <p:cNvSpPr txBox="1">
            <a:spLocks noChangeArrowheads="1"/>
          </p:cNvSpPr>
          <p:nvPr/>
        </p:nvSpPr>
        <p:spPr bwMode="auto">
          <a:xfrm>
            <a:off x="71406" y="5911861"/>
            <a:ext cx="2232025" cy="457200"/>
          </a:xfrm>
          <a:prstGeom prst="rect">
            <a:avLst/>
          </a:prstGeom>
          <a:noFill/>
          <a:ln w="9525">
            <a:noFill/>
            <a:miter lim="800000"/>
            <a:headEnd/>
            <a:tailEnd/>
          </a:ln>
        </p:spPr>
        <p:txBody>
          <a:bodyPr>
            <a:spAutoFit/>
          </a:bodyPr>
          <a:lstStyle/>
          <a:p>
            <a:r>
              <a:rPr lang="pl-PL" sz="1200" baseline="0" dirty="0" smtClean="0">
                <a:solidFill>
                  <a:srgbClr val="008000"/>
                </a:solidFill>
                <a:cs typeface="Arial" charset="0"/>
              </a:rPr>
              <a:t>Morski </a:t>
            </a:r>
            <a:r>
              <a:rPr lang="pl-PL" sz="1200" baseline="0" dirty="0">
                <a:solidFill>
                  <a:srgbClr val="008000"/>
                </a:solidFill>
                <a:cs typeface="Arial" charset="0"/>
              </a:rPr>
              <a:t>Oddział</a:t>
            </a:r>
          </a:p>
          <a:p>
            <a:r>
              <a:rPr lang="pl-PL" sz="1200" baseline="0" dirty="0">
                <a:solidFill>
                  <a:srgbClr val="008000"/>
                </a:solidFill>
                <a:cs typeface="Arial" charset="0"/>
              </a:rPr>
              <a:t>Straży Granicznej</a:t>
            </a:r>
          </a:p>
        </p:txBody>
      </p:sp>
      <p:pic>
        <p:nvPicPr>
          <p:cNvPr id="16" name="Picture 2" descr="logo intranet"/>
          <p:cNvPicPr>
            <a:picLocks noChangeAspect="1" noChangeArrowheads="1"/>
          </p:cNvPicPr>
          <p:nvPr/>
        </p:nvPicPr>
        <p:blipFill>
          <a:blip r:embed="rId5" cstate="print"/>
          <a:srcRect/>
          <a:stretch>
            <a:fillRect/>
          </a:stretch>
        </p:blipFill>
        <p:spPr bwMode="auto">
          <a:xfrm>
            <a:off x="142844" y="5072074"/>
            <a:ext cx="680362" cy="857256"/>
          </a:xfrm>
          <a:prstGeom prst="rect">
            <a:avLst/>
          </a:prstGeom>
          <a:noFill/>
        </p:spPr>
      </p:pic>
    </p:spTree>
  </p:cSld>
  <p:clrMapOvr>
    <a:masterClrMapping/>
  </p:clrMapOvr>
  <p:transition>
    <p:split orient="ver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4034" name="Prostokąt 2"/>
          <p:cNvSpPr>
            <a:spLocks noChangeArrowheads="1"/>
          </p:cNvSpPr>
          <p:nvPr/>
        </p:nvSpPr>
        <p:spPr bwMode="auto">
          <a:xfrm>
            <a:off x="1785918" y="2143116"/>
            <a:ext cx="2143140" cy="400110"/>
          </a:xfrm>
          <a:prstGeom prst="rect">
            <a:avLst/>
          </a:prstGeom>
          <a:noFill/>
          <a:ln w="9525">
            <a:noFill/>
            <a:miter lim="800000"/>
            <a:headEnd/>
            <a:tailEnd/>
          </a:ln>
        </p:spPr>
        <p:txBody>
          <a:bodyPr wrap="square">
            <a:spAutoFit/>
          </a:bodyPr>
          <a:lstStyle/>
          <a:p>
            <a:pPr algn="ctr"/>
            <a:r>
              <a:rPr lang="pl-PL" sz="2000" baseline="0" dirty="0"/>
              <a:t>Awers</a:t>
            </a:r>
          </a:p>
        </p:txBody>
      </p:sp>
      <p:sp>
        <p:nvSpPr>
          <p:cNvPr id="44035" name="Prostokąt 3"/>
          <p:cNvSpPr>
            <a:spLocks noChangeArrowheads="1"/>
          </p:cNvSpPr>
          <p:nvPr/>
        </p:nvSpPr>
        <p:spPr bwMode="auto">
          <a:xfrm>
            <a:off x="5857884" y="2528824"/>
            <a:ext cx="2000250" cy="400110"/>
          </a:xfrm>
          <a:prstGeom prst="rect">
            <a:avLst/>
          </a:prstGeom>
          <a:noFill/>
          <a:ln w="9525">
            <a:noFill/>
            <a:miter lim="800000"/>
            <a:headEnd/>
            <a:tailEnd/>
          </a:ln>
        </p:spPr>
        <p:txBody>
          <a:bodyPr>
            <a:spAutoFit/>
          </a:bodyPr>
          <a:lstStyle/>
          <a:p>
            <a:pPr algn="ctr"/>
            <a:r>
              <a:rPr lang="pl-PL" sz="2000" baseline="0" dirty="0"/>
              <a:t>Rewers</a:t>
            </a:r>
          </a:p>
        </p:txBody>
      </p:sp>
      <p:sp>
        <p:nvSpPr>
          <p:cNvPr id="7" name="Tytuł 1"/>
          <p:cNvSpPr txBox="1">
            <a:spLocks/>
          </p:cNvSpPr>
          <p:nvPr/>
        </p:nvSpPr>
        <p:spPr>
          <a:xfrm>
            <a:off x="1142976" y="1417629"/>
            <a:ext cx="7115175" cy="582611"/>
          </a:xfrm>
          <a:prstGeom prst="rect">
            <a:avLst/>
          </a:prstGeom>
        </p:spPr>
        <p:txBody>
          <a:bodyPr/>
          <a:lstStyle/>
          <a:p>
            <a:pPr algn="ctr" eaLnBrk="0" hangingPunct="0">
              <a:defRPr/>
            </a:pPr>
            <a:r>
              <a:rPr lang="pl-PL" sz="3200" b="1" baseline="0" dirty="0" smtClean="0">
                <a:solidFill>
                  <a:srgbClr val="008000"/>
                </a:solidFill>
                <a:latin typeface="Arial" pitchFamily="34" charset="0"/>
                <a:ea typeface="+mj-ea"/>
                <a:cs typeface="Arial" pitchFamily="34" charset="0"/>
              </a:rPr>
              <a:t>BELGIA</a:t>
            </a:r>
          </a:p>
          <a:p>
            <a:pPr algn="ctr" eaLnBrk="0" hangingPunct="0">
              <a:defRPr/>
            </a:pPr>
            <a:r>
              <a:rPr lang="pl-PL" sz="2800" b="1" baseline="0" dirty="0">
                <a:solidFill>
                  <a:srgbClr val="008000"/>
                </a:solidFill>
                <a:latin typeface="Arial" pitchFamily="34" charset="0"/>
                <a:ea typeface="+mj-ea"/>
                <a:cs typeface="Arial" pitchFamily="34" charset="0"/>
              </a:rPr>
              <a:t/>
            </a:r>
            <a:br>
              <a:rPr lang="pl-PL" sz="2800" b="1" baseline="0" dirty="0">
                <a:solidFill>
                  <a:srgbClr val="008000"/>
                </a:solidFill>
                <a:latin typeface="Arial" pitchFamily="34" charset="0"/>
                <a:ea typeface="+mj-ea"/>
                <a:cs typeface="Arial" pitchFamily="34" charset="0"/>
              </a:rPr>
            </a:br>
            <a:endParaRPr lang="pl-PL" sz="2800" baseline="0" dirty="0">
              <a:solidFill>
                <a:srgbClr val="008000"/>
              </a:solidFill>
              <a:latin typeface="Arial" pitchFamily="34" charset="0"/>
              <a:ea typeface="+mj-ea"/>
              <a:cs typeface="Arial" pitchFamily="34" charset="0"/>
            </a:endParaRPr>
          </a:p>
        </p:txBody>
      </p:sp>
      <p:sp>
        <p:nvSpPr>
          <p:cNvPr id="8" name="Prostokąt 7"/>
          <p:cNvSpPr/>
          <p:nvPr/>
        </p:nvSpPr>
        <p:spPr>
          <a:xfrm>
            <a:off x="1357290" y="214290"/>
            <a:ext cx="7286676" cy="1015663"/>
          </a:xfrm>
          <a:prstGeom prst="rect">
            <a:avLst/>
          </a:prstGeom>
        </p:spPr>
        <p:txBody>
          <a:bodyPr wrap="square">
            <a:spAutoFit/>
          </a:bodyPr>
          <a:lstStyle/>
          <a:p>
            <a:pPr algn="ctr"/>
            <a:r>
              <a:rPr lang="pl-PL" sz="3200" b="1" baseline="0" dirty="0" smtClean="0">
                <a:solidFill>
                  <a:srgbClr val="008000"/>
                </a:solidFill>
                <a:cs typeface="Arial" pitchFamily="34" charset="0"/>
              </a:rPr>
              <a:t>PRZYKŁADY ZEZWOLEŃ NA POBYT </a:t>
            </a:r>
          </a:p>
          <a:p>
            <a:pPr algn="ctr"/>
            <a:r>
              <a:rPr lang="pl-PL" sz="2800" b="1" baseline="0" dirty="0" smtClean="0">
                <a:solidFill>
                  <a:srgbClr val="008000"/>
                </a:solidFill>
                <a:cs typeface="Arial" pitchFamily="34" charset="0"/>
              </a:rPr>
              <a:t>WYDAWANYCH W UNII EUROPEJSKIEJ</a:t>
            </a:r>
            <a:endParaRPr lang="pl-PL" sz="2800" baseline="0" dirty="0">
              <a:solidFill>
                <a:srgbClr val="008000"/>
              </a:solidFill>
            </a:endParaRPr>
          </a:p>
        </p:txBody>
      </p:sp>
      <p:pic>
        <p:nvPicPr>
          <p:cNvPr id="9" name="Picture 2"/>
          <p:cNvPicPr>
            <a:picLocks noChangeAspect="1" noChangeArrowheads="1"/>
          </p:cNvPicPr>
          <p:nvPr/>
        </p:nvPicPr>
        <p:blipFill>
          <a:blip r:embed="rId3"/>
          <a:srcRect l="27539" t="35156" r="27930" b="29688"/>
          <a:stretch>
            <a:fillRect/>
          </a:stretch>
        </p:blipFill>
        <p:spPr bwMode="auto">
          <a:xfrm>
            <a:off x="827903" y="2571758"/>
            <a:ext cx="3958411" cy="2500316"/>
          </a:xfrm>
          <a:prstGeom prst="rect">
            <a:avLst/>
          </a:prstGeom>
          <a:noFill/>
          <a:ln w="9525">
            <a:noFill/>
            <a:miter lim="800000"/>
            <a:headEnd/>
            <a:tailEnd/>
          </a:ln>
        </p:spPr>
      </p:pic>
      <p:pic>
        <p:nvPicPr>
          <p:cNvPr id="10" name="Picture 3"/>
          <p:cNvPicPr>
            <a:picLocks noChangeAspect="1" noChangeArrowheads="1"/>
          </p:cNvPicPr>
          <p:nvPr/>
        </p:nvPicPr>
        <p:blipFill>
          <a:blip r:embed="rId4"/>
          <a:srcRect l="27539" t="35156" r="27344" b="28223"/>
          <a:stretch>
            <a:fillRect/>
          </a:stretch>
        </p:blipFill>
        <p:spPr bwMode="auto">
          <a:xfrm>
            <a:off x="4929190" y="2928934"/>
            <a:ext cx="3929092" cy="2550551"/>
          </a:xfrm>
          <a:prstGeom prst="rect">
            <a:avLst/>
          </a:prstGeom>
          <a:noFill/>
          <a:ln w="9525">
            <a:noFill/>
            <a:miter lim="800000"/>
            <a:headEnd/>
            <a:tailEnd/>
          </a:ln>
        </p:spPr>
      </p:pic>
      <p:sp>
        <p:nvSpPr>
          <p:cNvPr id="14" name="pole tekstowe 10"/>
          <p:cNvSpPr txBox="1">
            <a:spLocks noChangeArrowheads="1"/>
          </p:cNvSpPr>
          <p:nvPr/>
        </p:nvSpPr>
        <p:spPr bwMode="auto">
          <a:xfrm>
            <a:off x="71406" y="5911861"/>
            <a:ext cx="2232025" cy="457200"/>
          </a:xfrm>
          <a:prstGeom prst="rect">
            <a:avLst/>
          </a:prstGeom>
          <a:noFill/>
          <a:ln w="9525">
            <a:noFill/>
            <a:miter lim="800000"/>
            <a:headEnd/>
            <a:tailEnd/>
          </a:ln>
        </p:spPr>
        <p:txBody>
          <a:bodyPr>
            <a:spAutoFit/>
          </a:bodyPr>
          <a:lstStyle/>
          <a:p>
            <a:r>
              <a:rPr lang="pl-PL" sz="1200" baseline="0" dirty="0" smtClean="0">
                <a:solidFill>
                  <a:srgbClr val="008000"/>
                </a:solidFill>
                <a:cs typeface="Arial" charset="0"/>
              </a:rPr>
              <a:t>Morski </a:t>
            </a:r>
            <a:r>
              <a:rPr lang="pl-PL" sz="1200" baseline="0" dirty="0">
                <a:solidFill>
                  <a:srgbClr val="008000"/>
                </a:solidFill>
                <a:cs typeface="Arial" charset="0"/>
              </a:rPr>
              <a:t>Oddział</a:t>
            </a:r>
          </a:p>
          <a:p>
            <a:r>
              <a:rPr lang="pl-PL" sz="1200" baseline="0" dirty="0">
                <a:solidFill>
                  <a:srgbClr val="008000"/>
                </a:solidFill>
                <a:cs typeface="Arial" charset="0"/>
              </a:rPr>
              <a:t>Straży Granicznej</a:t>
            </a:r>
          </a:p>
        </p:txBody>
      </p:sp>
      <p:pic>
        <p:nvPicPr>
          <p:cNvPr id="11" name="Picture 2" descr="logo intranet"/>
          <p:cNvPicPr>
            <a:picLocks noChangeAspect="1" noChangeArrowheads="1"/>
          </p:cNvPicPr>
          <p:nvPr/>
        </p:nvPicPr>
        <p:blipFill>
          <a:blip r:embed="rId5" cstate="print"/>
          <a:srcRect/>
          <a:stretch>
            <a:fillRect/>
          </a:stretch>
        </p:blipFill>
        <p:spPr bwMode="auto">
          <a:xfrm>
            <a:off x="142844" y="5072074"/>
            <a:ext cx="680362" cy="857256"/>
          </a:xfrm>
          <a:prstGeom prst="rect">
            <a:avLst/>
          </a:prstGeom>
          <a:noFill/>
        </p:spPr>
      </p:pic>
    </p:spTree>
  </p:cSld>
  <p:clrMapOvr>
    <a:masterClrMapping/>
  </p:clrMapOvr>
  <p:transition>
    <p:split orient="ver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4034" name="Prostokąt 2"/>
          <p:cNvSpPr>
            <a:spLocks noChangeArrowheads="1"/>
          </p:cNvSpPr>
          <p:nvPr/>
        </p:nvSpPr>
        <p:spPr bwMode="auto">
          <a:xfrm>
            <a:off x="1500166" y="2071678"/>
            <a:ext cx="2143140" cy="400110"/>
          </a:xfrm>
          <a:prstGeom prst="rect">
            <a:avLst/>
          </a:prstGeom>
          <a:noFill/>
          <a:ln w="9525">
            <a:noFill/>
            <a:miter lim="800000"/>
            <a:headEnd/>
            <a:tailEnd/>
          </a:ln>
        </p:spPr>
        <p:txBody>
          <a:bodyPr wrap="square">
            <a:spAutoFit/>
          </a:bodyPr>
          <a:lstStyle/>
          <a:p>
            <a:pPr algn="ctr"/>
            <a:r>
              <a:rPr lang="pl-PL" sz="2000" baseline="0" dirty="0"/>
              <a:t>Awers</a:t>
            </a:r>
          </a:p>
        </p:txBody>
      </p:sp>
      <p:sp>
        <p:nvSpPr>
          <p:cNvPr id="44035" name="Prostokąt 3"/>
          <p:cNvSpPr>
            <a:spLocks noChangeArrowheads="1"/>
          </p:cNvSpPr>
          <p:nvPr/>
        </p:nvSpPr>
        <p:spPr bwMode="auto">
          <a:xfrm>
            <a:off x="5857884" y="2528824"/>
            <a:ext cx="2000250" cy="400110"/>
          </a:xfrm>
          <a:prstGeom prst="rect">
            <a:avLst/>
          </a:prstGeom>
          <a:noFill/>
          <a:ln w="9525">
            <a:noFill/>
            <a:miter lim="800000"/>
            <a:headEnd/>
            <a:tailEnd/>
          </a:ln>
        </p:spPr>
        <p:txBody>
          <a:bodyPr>
            <a:spAutoFit/>
          </a:bodyPr>
          <a:lstStyle/>
          <a:p>
            <a:pPr algn="ctr"/>
            <a:r>
              <a:rPr lang="pl-PL" sz="2000" baseline="0" dirty="0"/>
              <a:t>Rewers</a:t>
            </a:r>
          </a:p>
        </p:txBody>
      </p:sp>
      <p:sp>
        <p:nvSpPr>
          <p:cNvPr id="7" name="Tytuł 1"/>
          <p:cNvSpPr txBox="1">
            <a:spLocks/>
          </p:cNvSpPr>
          <p:nvPr/>
        </p:nvSpPr>
        <p:spPr>
          <a:xfrm>
            <a:off x="1142976" y="1417629"/>
            <a:ext cx="7115175" cy="582611"/>
          </a:xfrm>
          <a:prstGeom prst="rect">
            <a:avLst/>
          </a:prstGeom>
        </p:spPr>
        <p:txBody>
          <a:bodyPr/>
          <a:lstStyle/>
          <a:p>
            <a:pPr algn="ctr" eaLnBrk="0" hangingPunct="0">
              <a:defRPr/>
            </a:pPr>
            <a:r>
              <a:rPr lang="pl-PL" sz="3200" b="1" baseline="0" dirty="0" smtClean="0">
                <a:solidFill>
                  <a:srgbClr val="008000"/>
                </a:solidFill>
                <a:latin typeface="Arial" pitchFamily="34" charset="0"/>
                <a:ea typeface="+mj-ea"/>
                <a:cs typeface="Arial" pitchFamily="34" charset="0"/>
              </a:rPr>
              <a:t>AUSTRIA - karta</a:t>
            </a:r>
          </a:p>
          <a:p>
            <a:pPr algn="ctr" eaLnBrk="0" hangingPunct="0">
              <a:defRPr/>
            </a:pPr>
            <a:r>
              <a:rPr lang="pl-PL" sz="2800" b="1" baseline="0" dirty="0">
                <a:solidFill>
                  <a:srgbClr val="008000"/>
                </a:solidFill>
                <a:latin typeface="Arial" pitchFamily="34" charset="0"/>
                <a:ea typeface="+mj-ea"/>
                <a:cs typeface="Arial" pitchFamily="34" charset="0"/>
              </a:rPr>
              <a:t/>
            </a:r>
            <a:br>
              <a:rPr lang="pl-PL" sz="2800" b="1" baseline="0" dirty="0">
                <a:solidFill>
                  <a:srgbClr val="008000"/>
                </a:solidFill>
                <a:latin typeface="Arial" pitchFamily="34" charset="0"/>
                <a:ea typeface="+mj-ea"/>
                <a:cs typeface="Arial" pitchFamily="34" charset="0"/>
              </a:rPr>
            </a:br>
            <a:endParaRPr lang="pl-PL" sz="2800" baseline="0" dirty="0">
              <a:solidFill>
                <a:srgbClr val="008000"/>
              </a:solidFill>
              <a:latin typeface="Arial" pitchFamily="34" charset="0"/>
              <a:ea typeface="+mj-ea"/>
              <a:cs typeface="Arial" pitchFamily="34" charset="0"/>
            </a:endParaRPr>
          </a:p>
        </p:txBody>
      </p:sp>
      <p:sp>
        <p:nvSpPr>
          <p:cNvPr id="8" name="Prostokąt 7"/>
          <p:cNvSpPr/>
          <p:nvPr/>
        </p:nvSpPr>
        <p:spPr>
          <a:xfrm>
            <a:off x="1357290" y="214290"/>
            <a:ext cx="7286676" cy="1015663"/>
          </a:xfrm>
          <a:prstGeom prst="rect">
            <a:avLst/>
          </a:prstGeom>
        </p:spPr>
        <p:txBody>
          <a:bodyPr wrap="square">
            <a:spAutoFit/>
          </a:bodyPr>
          <a:lstStyle/>
          <a:p>
            <a:pPr algn="ctr"/>
            <a:r>
              <a:rPr lang="pl-PL" sz="3200" b="1" baseline="0" dirty="0" smtClean="0">
                <a:solidFill>
                  <a:srgbClr val="008000"/>
                </a:solidFill>
                <a:cs typeface="Arial" pitchFamily="34" charset="0"/>
              </a:rPr>
              <a:t>PRZYKŁADY ZEZWOLEŃ NA POBYT </a:t>
            </a:r>
          </a:p>
          <a:p>
            <a:pPr algn="ctr"/>
            <a:r>
              <a:rPr lang="pl-PL" sz="2800" b="1" baseline="0" dirty="0" smtClean="0">
                <a:solidFill>
                  <a:srgbClr val="008000"/>
                </a:solidFill>
                <a:cs typeface="Arial" pitchFamily="34" charset="0"/>
              </a:rPr>
              <a:t>WYDAWANYCH W UNII EUROPEJSKIEJ</a:t>
            </a:r>
            <a:endParaRPr lang="pl-PL" sz="2800" baseline="0" dirty="0">
              <a:solidFill>
                <a:srgbClr val="008000"/>
              </a:solidFill>
            </a:endParaRPr>
          </a:p>
        </p:txBody>
      </p:sp>
      <p:pic>
        <p:nvPicPr>
          <p:cNvPr id="11" name="Picture 17"/>
          <p:cNvPicPr>
            <a:picLocks noChangeAspect="1" noChangeArrowheads="1"/>
          </p:cNvPicPr>
          <p:nvPr/>
        </p:nvPicPr>
        <p:blipFill>
          <a:blip r:embed="rId3"/>
          <a:srcRect l="25977" t="34619" r="26563" b="28760"/>
          <a:stretch>
            <a:fillRect/>
          </a:stretch>
        </p:blipFill>
        <p:spPr bwMode="auto">
          <a:xfrm>
            <a:off x="428596" y="2500306"/>
            <a:ext cx="4166937" cy="2571768"/>
          </a:xfrm>
          <a:prstGeom prst="rect">
            <a:avLst/>
          </a:prstGeom>
          <a:noFill/>
          <a:ln w="9525">
            <a:noFill/>
            <a:miter lim="800000"/>
            <a:headEnd/>
            <a:tailEnd/>
          </a:ln>
        </p:spPr>
      </p:pic>
      <p:pic>
        <p:nvPicPr>
          <p:cNvPr id="12" name="Picture 18"/>
          <p:cNvPicPr>
            <a:picLocks noChangeAspect="1" noChangeArrowheads="1"/>
          </p:cNvPicPr>
          <p:nvPr/>
        </p:nvPicPr>
        <p:blipFill>
          <a:blip r:embed="rId4"/>
          <a:srcRect l="26563" t="33859" r="26505" b="28394"/>
          <a:stretch>
            <a:fillRect/>
          </a:stretch>
        </p:blipFill>
        <p:spPr bwMode="auto">
          <a:xfrm>
            <a:off x="4786313" y="2928952"/>
            <a:ext cx="4098655" cy="2714626"/>
          </a:xfrm>
          <a:prstGeom prst="rect">
            <a:avLst/>
          </a:prstGeom>
          <a:noFill/>
          <a:ln w="9525">
            <a:noFill/>
            <a:miter lim="800000"/>
            <a:headEnd/>
            <a:tailEnd/>
          </a:ln>
        </p:spPr>
      </p:pic>
      <p:sp>
        <p:nvSpPr>
          <p:cNvPr id="14" name="pole tekstowe 10"/>
          <p:cNvSpPr txBox="1">
            <a:spLocks noChangeArrowheads="1"/>
          </p:cNvSpPr>
          <p:nvPr/>
        </p:nvSpPr>
        <p:spPr bwMode="auto">
          <a:xfrm>
            <a:off x="71407" y="5935729"/>
            <a:ext cx="2143140" cy="461920"/>
          </a:xfrm>
          <a:prstGeom prst="rect">
            <a:avLst/>
          </a:prstGeom>
          <a:noFill/>
          <a:ln w="9525">
            <a:noFill/>
            <a:miter lim="800000"/>
            <a:headEnd/>
            <a:tailEnd/>
          </a:ln>
        </p:spPr>
        <p:txBody>
          <a:bodyPr>
            <a:spAutoFit/>
          </a:bodyPr>
          <a:lstStyle/>
          <a:p>
            <a:r>
              <a:rPr lang="pl-PL" sz="1200" baseline="0" dirty="0" smtClean="0">
                <a:solidFill>
                  <a:srgbClr val="008000"/>
                </a:solidFill>
                <a:cs typeface="Arial" charset="0"/>
              </a:rPr>
              <a:t>Morski </a:t>
            </a:r>
            <a:r>
              <a:rPr lang="pl-PL" sz="1200" baseline="0" dirty="0">
                <a:solidFill>
                  <a:srgbClr val="008000"/>
                </a:solidFill>
                <a:cs typeface="Arial" charset="0"/>
              </a:rPr>
              <a:t>Oddział</a:t>
            </a:r>
          </a:p>
          <a:p>
            <a:r>
              <a:rPr lang="pl-PL" sz="1200" baseline="0" dirty="0">
                <a:solidFill>
                  <a:srgbClr val="008000"/>
                </a:solidFill>
                <a:cs typeface="Arial" charset="0"/>
              </a:rPr>
              <a:t>Straży Granicznej</a:t>
            </a:r>
          </a:p>
        </p:txBody>
      </p:sp>
      <p:pic>
        <p:nvPicPr>
          <p:cNvPr id="16" name="Picture 2" descr="logo intranet"/>
          <p:cNvPicPr>
            <a:picLocks noChangeAspect="1" noChangeArrowheads="1"/>
          </p:cNvPicPr>
          <p:nvPr/>
        </p:nvPicPr>
        <p:blipFill>
          <a:blip r:embed="rId5" cstate="print"/>
          <a:srcRect/>
          <a:stretch>
            <a:fillRect/>
          </a:stretch>
        </p:blipFill>
        <p:spPr bwMode="auto">
          <a:xfrm>
            <a:off x="142844" y="5072074"/>
            <a:ext cx="680362" cy="857256"/>
          </a:xfrm>
          <a:prstGeom prst="rect">
            <a:avLst/>
          </a:prstGeom>
          <a:noFill/>
        </p:spPr>
      </p:pic>
    </p:spTree>
  </p:cSld>
  <p:clrMapOvr>
    <a:masterClrMapping/>
  </p:clrMapOvr>
  <p:transition>
    <p:split orient="ver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Tytuł 1"/>
          <p:cNvSpPr txBox="1">
            <a:spLocks/>
          </p:cNvSpPr>
          <p:nvPr/>
        </p:nvSpPr>
        <p:spPr>
          <a:xfrm>
            <a:off x="2071670" y="1417629"/>
            <a:ext cx="5786478" cy="582611"/>
          </a:xfrm>
          <a:prstGeom prst="rect">
            <a:avLst/>
          </a:prstGeom>
        </p:spPr>
        <p:txBody>
          <a:bodyPr/>
          <a:lstStyle/>
          <a:p>
            <a:pPr algn="ctr" eaLnBrk="0" hangingPunct="0">
              <a:defRPr/>
            </a:pPr>
            <a:r>
              <a:rPr lang="pl-PL" sz="3200" b="1" baseline="0" dirty="0" smtClean="0">
                <a:solidFill>
                  <a:srgbClr val="008000"/>
                </a:solidFill>
                <a:latin typeface="Arial" pitchFamily="34" charset="0"/>
                <a:ea typeface="+mj-ea"/>
                <a:cs typeface="Arial" pitchFamily="34" charset="0"/>
              </a:rPr>
              <a:t>AUSTRIA - naklejka</a:t>
            </a:r>
          </a:p>
          <a:p>
            <a:pPr algn="ctr" eaLnBrk="0" hangingPunct="0">
              <a:defRPr/>
            </a:pPr>
            <a:r>
              <a:rPr lang="pl-PL" sz="2800" b="1" baseline="0" dirty="0">
                <a:solidFill>
                  <a:srgbClr val="008000"/>
                </a:solidFill>
                <a:latin typeface="Arial" pitchFamily="34" charset="0"/>
                <a:ea typeface="+mj-ea"/>
                <a:cs typeface="Arial" pitchFamily="34" charset="0"/>
              </a:rPr>
              <a:t/>
            </a:r>
            <a:br>
              <a:rPr lang="pl-PL" sz="2800" b="1" baseline="0" dirty="0">
                <a:solidFill>
                  <a:srgbClr val="008000"/>
                </a:solidFill>
                <a:latin typeface="Arial" pitchFamily="34" charset="0"/>
                <a:ea typeface="+mj-ea"/>
                <a:cs typeface="Arial" pitchFamily="34" charset="0"/>
              </a:rPr>
            </a:br>
            <a:endParaRPr lang="pl-PL" sz="2800" baseline="0" dirty="0">
              <a:solidFill>
                <a:srgbClr val="008000"/>
              </a:solidFill>
              <a:latin typeface="Arial" pitchFamily="34" charset="0"/>
              <a:ea typeface="+mj-ea"/>
              <a:cs typeface="Arial" pitchFamily="34" charset="0"/>
            </a:endParaRPr>
          </a:p>
        </p:txBody>
      </p:sp>
      <p:sp>
        <p:nvSpPr>
          <p:cNvPr id="8" name="Prostokąt 7"/>
          <p:cNvSpPr/>
          <p:nvPr/>
        </p:nvSpPr>
        <p:spPr>
          <a:xfrm>
            <a:off x="1357290" y="214290"/>
            <a:ext cx="7286676" cy="1015663"/>
          </a:xfrm>
          <a:prstGeom prst="rect">
            <a:avLst/>
          </a:prstGeom>
        </p:spPr>
        <p:txBody>
          <a:bodyPr wrap="square">
            <a:spAutoFit/>
          </a:bodyPr>
          <a:lstStyle/>
          <a:p>
            <a:pPr algn="ctr"/>
            <a:r>
              <a:rPr lang="pl-PL" sz="3200" b="1" baseline="0" dirty="0" smtClean="0">
                <a:solidFill>
                  <a:srgbClr val="008000"/>
                </a:solidFill>
                <a:cs typeface="Arial" pitchFamily="34" charset="0"/>
              </a:rPr>
              <a:t>PRZYKŁADY ZEZWOLEŃ NA POBYT </a:t>
            </a:r>
          </a:p>
          <a:p>
            <a:pPr algn="ctr"/>
            <a:r>
              <a:rPr lang="pl-PL" sz="2800" b="1" baseline="0" dirty="0" smtClean="0">
                <a:solidFill>
                  <a:srgbClr val="008000"/>
                </a:solidFill>
                <a:cs typeface="Arial" pitchFamily="34" charset="0"/>
              </a:rPr>
              <a:t>WYDAWANYCH W UNII EUROPEJSKIEJ</a:t>
            </a:r>
            <a:endParaRPr lang="pl-PL" sz="2800" baseline="0" dirty="0">
              <a:solidFill>
                <a:srgbClr val="008000"/>
              </a:solidFill>
            </a:endParaRPr>
          </a:p>
        </p:txBody>
      </p:sp>
      <p:pic>
        <p:nvPicPr>
          <p:cNvPr id="9" name="Picture 2" descr="C:\Documents and Settings\005417\Pulpit\00.jpg"/>
          <p:cNvPicPr>
            <a:picLocks noChangeAspect="1" noChangeArrowheads="1"/>
          </p:cNvPicPr>
          <p:nvPr/>
        </p:nvPicPr>
        <p:blipFill>
          <a:blip r:embed="rId3"/>
          <a:srcRect/>
          <a:stretch>
            <a:fillRect/>
          </a:stretch>
        </p:blipFill>
        <p:spPr bwMode="auto">
          <a:xfrm>
            <a:off x="2109810" y="2205057"/>
            <a:ext cx="5676900" cy="4010025"/>
          </a:xfrm>
          <a:prstGeom prst="rect">
            <a:avLst/>
          </a:prstGeom>
          <a:noFill/>
          <a:ln w="9525">
            <a:noFill/>
            <a:miter lim="800000"/>
            <a:headEnd/>
            <a:tailEnd/>
          </a:ln>
        </p:spPr>
      </p:pic>
      <p:sp>
        <p:nvSpPr>
          <p:cNvPr id="13" name="pole tekstowe 10"/>
          <p:cNvSpPr txBox="1">
            <a:spLocks noChangeArrowheads="1"/>
          </p:cNvSpPr>
          <p:nvPr/>
        </p:nvSpPr>
        <p:spPr bwMode="auto">
          <a:xfrm>
            <a:off x="71406" y="5911861"/>
            <a:ext cx="2232025" cy="457200"/>
          </a:xfrm>
          <a:prstGeom prst="rect">
            <a:avLst/>
          </a:prstGeom>
          <a:noFill/>
          <a:ln w="9525">
            <a:noFill/>
            <a:miter lim="800000"/>
            <a:headEnd/>
            <a:tailEnd/>
          </a:ln>
        </p:spPr>
        <p:txBody>
          <a:bodyPr>
            <a:spAutoFit/>
          </a:bodyPr>
          <a:lstStyle/>
          <a:p>
            <a:r>
              <a:rPr lang="pl-PL" sz="1200" baseline="0" dirty="0" smtClean="0">
                <a:solidFill>
                  <a:srgbClr val="008000"/>
                </a:solidFill>
                <a:cs typeface="Arial" charset="0"/>
              </a:rPr>
              <a:t>Morski </a:t>
            </a:r>
            <a:r>
              <a:rPr lang="pl-PL" sz="1200" baseline="0" dirty="0">
                <a:solidFill>
                  <a:srgbClr val="008000"/>
                </a:solidFill>
                <a:cs typeface="Arial" charset="0"/>
              </a:rPr>
              <a:t>Oddział</a:t>
            </a:r>
          </a:p>
          <a:p>
            <a:r>
              <a:rPr lang="pl-PL" sz="1200" baseline="0" dirty="0">
                <a:solidFill>
                  <a:srgbClr val="008000"/>
                </a:solidFill>
                <a:cs typeface="Arial" charset="0"/>
              </a:rPr>
              <a:t>Straży Granicznej</a:t>
            </a:r>
          </a:p>
        </p:txBody>
      </p:sp>
      <p:pic>
        <p:nvPicPr>
          <p:cNvPr id="11" name="Picture 2" descr="logo intranet"/>
          <p:cNvPicPr>
            <a:picLocks noChangeAspect="1" noChangeArrowheads="1"/>
          </p:cNvPicPr>
          <p:nvPr/>
        </p:nvPicPr>
        <p:blipFill>
          <a:blip r:embed="rId4" cstate="print"/>
          <a:srcRect/>
          <a:stretch>
            <a:fillRect/>
          </a:stretch>
        </p:blipFill>
        <p:spPr bwMode="auto">
          <a:xfrm>
            <a:off x="142844" y="5072074"/>
            <a:ext cx="680362" cy="857256"/>
          </a:xfrm>
          <a:prstGeom prst="rect">
            <a:avLst/>
          </a:prstGeom>
          <a:noFill/>
        </p:spPr>
      </p:pic>
    </p:spTree>
  </p:cSld>
  <p:clrMapOvr>
    <a:masterClrMapping/>
  </p:clrMapOvr>
  <p:transition>
    <p:split orient="ver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6626" name="Rectangle 2"/>
          <p:cNvSpPr>
            <a:spLocks noGrp="1"/>
          </p:cNvSpPr>
          <p:nvPr>
            <p:ph type="title"/>
          </p:nvPr>
        </p:nvSpPr>
        <p:spPr>
          <a:xfrm>
            <a:off x="1285852" y="285728"/>
            <a:ext cx="7572427" cy="1500198"/>
          </a:xfrm>
        </p:spPr>
        <p:txBody>
          <a:bodyPr/>
          <a:lstStyle/>
          <a:p>
            <a:r>
              <a:rPr lang="pl-PL" sz="3200" b="1" dirty="0" smtClean="0">
                <a:solidFill>
                  <a:srgbClr val="008000"/>
                </a:solidFill>
                <a:latin typeface="Arial" charset="0"/>
              </a:rPr>
              <a:t>WJAZD I POBYT </a:t>
            </a:r>
            <a:br>
              <a:rPr lang="pl-PL" sz="3200" b="1" dirty="0" smtClean="0">
                <a:solidFill>
                  <a:srgbClr val="008000"/>
                </a:solidFill>
                <a:latin typeface="Arial" charset="0"/>
              </a:rPr>
            </a:br>
            <a:r>
              <a:rPr lang="pl-PL" sz="3200" b="1" dirty="0" smtClean="0">
                <a:solidFill>
                  <a:srgbClr val="008000"/>
                </a:solidFill>
                <a:latin typeface="Arial" charset="0"/>
              </a:rPr>
              <a:t>OBYWATELI UNII EUROPEJSKIEJ </a:t>
            </a:r>
            <a:br>
              <a:rPr lang="pl-PL" sz="3200" b="1" dirty="0" smtClean="0">
                <a:solidFill>
                  <a:srgbClr val="008000"/>
                </a:solidFill>
                <a:latin typeface="Arial" charset="0"/>
              </a:rPr>
            </a:br>
            <a:r>
              <a:rPr lang="pl-PL" sz="3200" b="1" dirty="0" smtClean="0">
                <a:solidFill>
                  <a:srgbClr val="008000"/>
                </a:solidFill>
                <a:latin typeface="Arial" charset="0"/>
              </a:rPr>
              <a:t>ORAZ CZŁONKÓW ICH RODZIN</a:t>
            </a:r>
          </a:p>
        </p:txBody>
      </p:sp>
      <p:sp>
        <p:nvSpPr>
          <p:cNvPr id="9" name="Rectangle 11"/>
          <p:cNvSpPr>
            <a:spLocks/>
          </p:cNvSpPr>
          <p:nvPr/>
        </p:nvSpPr>
        <p:spPr bwMode="auto">
          <a:xfrm>
            <a:off x="1692275" y="3055955"/>
            <a:ext cx="6951663" cy="2230433"/>
          </a:xfrm>
          <a:prstGeom prst="rect">
            <a:avLst/>
          </a:prstGeom>
          <a:noFill/>
          <a:ln w="9525">
            <a:noFill/>
            <a:miter lim="800000"/>
            <a:headEnd/>
            <a:tailEnd/>
          </a:ln>
        </p:spPr>
        <p:txBody>
          <a:bodyPr/>
          <a:lstStyle/>
          <a:p>
            <a:pPr marL="342900" indent="-342900">
              <a:spcAft>
                <a:spcPts val="600"/>
              </a:spcAft>
              <a:buFont typeface="Wingdings" pitchFamily="2" charset="2"/>
              <a:buChar char="§"/>
              <a:defRPr/>
            </a:pPr>
            <a:r>
              <a:rPr lang="pl-PL" sz="2000" baseline="0" dirty="0">
                <a:effectLst>
                  <a:outerShdw blurRad="38100" dist="38100" dir="2700000" algn="tl">
                    <a:srgbClr val="FFFFFF"/>
                  </a:outerShdw>
                </a:effectLst>
              </a:rPr>
              <a:t>Obywatel Państwa Członkowskiego UE,</a:t>
            </a:r>
          </a:p>
          <a:p>
            <a:pPr marL="342900" indent="-342900">
              <a:spcAft>
                <a:spcPts val="600"/>
              </a:spcAft>
              <a:buFont typeface="Wingdings" pitchFamily="2" charset="2"/>
              <a:buChar char="§"/>
              <a:defRPr/>
            </a:pPr>
            <a:r>
              <a:rPr lang="pl-PL" sz="2000" baseline="0" dirty="0">
                <a:effectLst>
                  <a:outerShdw blurRad="38100" dist="38100" dir="2700000" algn="tl">
                    <a:srgbClr val="FFFFFF"/>
                  </a:outerShdw>
                </a:effectLst>
              </a:rPr>
              <a:t>Obywatel państwa Członkowskiego Europejskiego Porozumienia </a:t>
            </a:r>
            <a:r>
              <a:rPr lang="pl-PL" sz="2000" baseline="0" dirty="0" smtClean="0">
                <a:effectLst>
                  <a:outerShdw blurRad="38100" dist="38100" dir="2700000" algn="tl">
                    <a:srgbClr val="FFFFFF"/>
                  </a:outerShdw>
                </a:effectLst>
              </a:rPr>
              <a:t>o </a:t>
            </a:r>
            <a:r>
              <a:rPr lang="pl-PL" sz="2000" baseline="0" dirty="0">
                <a:effectLst>
                  <a:outerShdw blurRad="38100" dist="38100" dir="2700000" algn="tl">
                    <a:srgbClr val="FFFFFF"/>
                  </a:outerShdw>
                </a:effectLst>
              </a:rPr>
              <a:t>wolnym Handlu (EFTA) – strony umowy o Europejskim Obszarze Gospodarczym,</a:t>
            </a:r>
          </a:p>
          <a:p>
            <a:pPr marL="342900" indent="-342900">
              <a:spcAft>
                <a:spcPts val="600"/>
              </a:spcAft>
              <a:buFont typeface="Wingdings" pitchFamily="2" charset="2"/>
              <a:buChar char="§"/>
              <a:defRPr/>
            </a:pPr>
            <a:r>
              <a:rPr lang="pl-PL" sz="2000" baseline="0" dirty="0">
                <a:effectLst>
                  <a:outerShdw blurRad="38100" dist="38100" dir="2700000" algn="tl">
                    <a:srgbClr val="FFFFFF"/>
                  </a:outerShdw>
                </a:effectLst>
              </a:rPr>
              <a:t>Obywatel Konfederacji Szwajcarskiej.</a:t>
            </a:r>
          </a:p>
          <a:p>
            <a:pPr marL="342900" indent="-342900" eaLnBrk="0" hangingPunct="0">
              <a:spcBef>
                <a:spcPct val="20000"/>
              </a:spcBef>
              <a:spcAft>
                <a:spcPts val="600"/>
              </a:spcAft>
              <a:buFont typeface="Arial" charset="0"/>
              <a:buNone/>
              <a:defRPr/>
            </a:pPr>
            <a:endParaRPr lang="pl-PL" sz="2000" baseline="0" dirty="0"/>
          </a:p>
        </p:txBody>
      </p:sp>
      <p:sp>
        <p:nvSpPr>
          <p:cNvPr id="10" name="Text Box 8"/>
          <p:cNvSpPr txBox="1">
            <a:spLocks noChangeArrowheads="1"/>
          </p:cNvSpPr>
          <p:nvPr/>
        </p:nvSpPr>
        <p:spPr bwMode="auto">
          <a:xfrm>
            <a:off x="928662" y="2528824"/>
            <a:ext cx="3671887" cy="400110"/>
          </a:xfrm>
          <a:prstGeom prst="rect">
            <a:avLst/>
          </a:prstGeom>
          <a:noFill/>
          <a:ln w="9525" algn="ctr">
            <a:noFill/>
            <a:miter lim="800000"/>
            <a:headEnd/>
            <a:tailEnd/>
          </a:ln>
          <a:effectLst/>
        </p:spPr>
        <p:txBody>
          <a:bodyPr>
            <a:spAutoFit/>
          </a:bodyPr>
          <a:lstStyle/>
          <a:p>
            <a:pPr marL="342900" indent="-342900">
              <a:spcBef>
                <a:spcPct val="50000"/>
              </a:spcBef>
              <a:defRPr/>
            </a:pPr>
            <a:r>
              <a:rPr lang="pl-PL" sz="2000" baseline="0" dirty="0">
                <a:effectLst>
                  <a:outerShdw blurRad="38100" dist="38100" dir="2700000" algn="tl">
                    <a:srgbClr val="FFFFFF"/>
                  </a:outerShdw>
                </a:effectLst>
              </a:rPr>
              <a:t>Obywatel UE – cudzoziemiec:</a:t>
            </a:r>
          </a:p>
        </p:txBody>
      </p:sp>
      <p:sp>
        <p:nvSpPr>
          <p:cNvPr id="14"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pic>
        <p:nvPicPr>
          <p:cNvPr id="8"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lide(fromBottom)">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16386" name="Rectangle 3"/>
          <p:cNvSpPr>
            <a:spLocks noGrp="1"/>
          </p:cNvSpPr>
          <p:nvPr>
            <p:ph type="body" idx="1"/>
          </p:nvPr>
        </p:nvSpPr>
        <p:spPr>
          <a:xfrm>
            <a:off x="1500166" y="214290"/>
            <a:ext cx="7477136" cy="4857784"/>
          </a:xfrm>
        </p:spPr>
        <p:txBody>
          <a:bodyPr/>
          <a:lstStyle/>
          <a:p>
            <a:pPr>
              <a:spcBef>
                <a:spcPts val="0"/>
              </a:spcBef>
              <a:buNone/>
            </a:pPr>
            <a:r>
              <a:rPr lang="pl-PL" sz="2000" b="1" spc="-100" dirty="0" smtClean="0">
                <a:solidFill>
                  <a:schemeClr val="bg1"/>
                </a:solidFill>
              </a:rPr>
              <a:t>Do zadań Straży Granicznej po zniesieniu kontroli na polskich odcinkach wewnętrznej granicy UE, należą czynności związane m.in. z:</a:t>
            </a:r>
            <a:endParaRPr lang="pl-PL" sz="2000" spc="-100" dirty="0" smtClean="0">
              <a:solidFill>
                <a:schemeClr val="bg1"/>
              </a:solidFill>
            </a:endParaRPr>
          </a:p>
          <a:p>
            <a:pPr lvl="0">
              <a:spcBef>
                <a:spcPts val="0"/>
              </a:spcBef>
            </a:pPr>
            <a:r>
              <a:rPr lang="pl-PL" sz="1800" spc="-100" dirty="0" smtClean="0">
                <a:solidFill>
                  <a:srgbClr val="FFC000"/>
                </a:solidFill>
              </a:rPr>
              <a:t>ujawnianiem fałszerstw dokumentów </a:t>
            </a:r>
            <a:r>
              <a:rPr lang="pl-PL" sz="1800" spc="-100" dirty="0" smtClean="0">
                <a:solidFill>
                  <a:schemeClr val="bg1"/>
                </a:solidFill>
              </a:rPr>
              <a:t>uprawniających do wjazdu i pobytu na terytorium RP (oraz całej Strefy Schengen), </a:t>
            </a:r>
          </a:p>
          <a:p>
            <a:pPr lvl="0">
              <a:spcBef>
                <a:spcPts val="0"/>
              </a:spcBef>
            </a:pPr>
            <a:r>
              <a:rPr lang="pl-PL" sz="1800" spc="-100" dirty="0" smtClean="0">
                <a:solidFill>
                  <a:schemeClr val="bg1"/>
                </a:solidFill>
              </a:rPr>
              <a:t>realizacją czynności zleconych przez uprawnione organy krajowe (polskie) oraz zagraniczne (w ramach Systemu Informacyjnego Schengen - SIS), </a:t>
            </a:r>
          </a:p>
          <a:p>
            <a:pPr lvl="0">
              <a:spcBef>
                <a:spcPts val="0"/>
              </a:spcBef>
            </a:pPr>
            <a:r>
              <a:rPr lang="pl-PL" sz="1800" spc="-100" dirty="0" smtClean="0">
                <a:solidFill>
                  <a:srgbClr val="FFC000"/>
                </a:solidFill>
              </a:rPr>
              <a:t>przeciwdziałaniem wwozowi na terytorium kraju materiałów niebezpiecznych lub szkodliwych dla środowiska naturalnego </a:t>
            </a:r>
            <a:r>
              <a:rPr lang="pl-PL" sz="1800" spc="-100" dirty="0" smtClean="0">
                <a:solidFill>
                  <a:schemeClr val="bg1"/>
                </a:solidFill>
              </a:rPr>
              <a:t>(śmieci, odpady, materiały wybuchowe, materiały o zwiększonej radiacji itp.), których transportowanie wymaga spełniania szeregu norm i warunków bezpieczeństwa, </a:t>
            </a:r>
          </a:p>
          <a:p>
            <a:pPr lvl="0">
              <a:spcBef>
                <a:spcPts val="0"/>
              </a:spcBef>
            </a:pPr>
            <a:r>
              <a:rPr lang="pl-PL" sz="1800" spc="-100" dirty="0" smtClean="0">
                <a:solidFill>
                  <a:srgbClr val="FFC000"/>
                </a:solidFill>
              </a:rPr>
              <a:t>przeciwdziałaniem przemytowi narkotyków i środków odurzających</a:t>
            </a:r>
            <a:r>
              <a:rPr lang="pl-PL" sz="1800" spc="-100" dirty="0" smtClean="0">
                <a:solidFill>
                  <a:schemeClr val="bg1"/>
                </a:solidFill>
              </a:rPr>
              <a:t>, </a:t>
            </a:r>
          </a:p>
          <a:p>
            <a:pPr lvl="0">
              <a:spcBef>
                <a:spcPts val="0"/>
              </a:spcBef>
            </a:pPr>
            <a:r>
              <a:rPr lang="pl-PL" sz="1800" spc="-100" dirty="0" smtClean="0">
                <a:solidFill>
                  <a:srgbClr val="FFC000"/>
                </a:solidFill>
              </a:rPr>
              <a:t>przeciwdziałaniem wywozowi z Polski przedmiotów zabytkowych</a:t>
            </a:r>
            <a:r>
              <a:rPr lang="pl-PL" sz="1800" spc="-100" dirty="0" smtClean="0">
                <a:solidFill>
                  <a:schemeClr val="bg1"/>
                </a:solidFill>
              </a:rPr>
              <a:t>, wymagających zgody właściwych organów odpowiedzialnych za ochronę zabytków (obecnie są to Wojewódzcy Konserwatorzy Zabytków), </a:t>
            </a:r>
          </a:p>
          <a:p>
            <a:pPr lvl="0">
              <a:spcBef>
                <a:spcPts val="0"/>
              </a:spcBef>
            </a:pPr>
            <a:r>
              <a:rPr lang="pl-PL" sz="1800" spc="-100" dirty="0" smtClean="0">
                <a:solidFill>
                  <a:schemeClr val="bg1"/>
                </a:solidFill>
              </a:rPr>
              <a:t>egzekwowanie na granicach wewnętrznych przestrzegania przez podróżnych wwozu na terytorium RP towarów akcyzowych. </a:t>
            </a:r>
          </a:p>
          <a:p>
            <a:pPr>
              <a:spcBef>
                <a:spcPts val="600"/>
              </a:spcBef>
              <a:buNone/>
            </a:pPr>
            <a:r>
              <a:rPr lang="pl-PL" sz="2000" spc="-100" dirty="0" smtClean="0">
                <a:solidFill>
                  <a:schemeClr val="bg1"/>
                </a:solidFill>
              </a:rPr>
              <a:t>Konsekwencją zniesienia kontroli granicznej na </a:t>
            </a:r>
            <a:r>
              <a:rPr lang="pl-PL" sz="2000" spc="-100" dirty="0" smtClean="0">
                <a:solidFill>
                  <a:srgbClr val="FFC000"/>
                </a:solidFill>
              </a:rPr>
              <a:t>odcinkach granicy wewnętrznej </a:t>
            </a:r>
            <a:r>
              <a:rPr lang="pl-PL" sz="2000" spc="-100" dirty="0" smtClean="0">
                <a:solidFill>
                  <a:schemeClr val="bg1"/>
                </a:solidFill>
              </a:rPr>
              <a:t>UE jest zwiększenie aktywności działań mobilnych Straży Granicznej nie tylko w strefie nadgranicznej, ale również na obszarze całego kraju. </a:t>
            </a:r>
            <a:br>
              <a:rPr lang="pl-PL" sz="2000" spc="-100" dirty="0" smtClean="0">
                <a:solidFill>
                  <a:schemeClr val="bg1"/>
                </a:solidFill>
              </a:rPr>
            </a:br>
            <a:r>
              <a:rPr lang="pl-PL" sz="1800" spc="-100" dirty="0" smtClean="0">
                <a:solidFill>
                  <a:schemeClr val="bg1"/>
                </a:solidFill>
              </a:rPr>
              <a:t/>
            </a:r>
            <a:br>
              <a:rPr lang="pl-PL" sz="1800" spc="-100" dirty="0" smtClean="0">
                <a:solidFill>
                  <a:schemeClr val="bg1"/>
                </a:solidFill>
              </a:rPr>
            </a:br>
            <a:endParaRPr lang="pl-PL" sz="1800" spc="-100" dirty="0">
              <a:solidFill>
                <a:schemeClr val="bg1"/>
              </a:solidFill>
            </a:endParaRPr>
          </a:p>
        </p:txBody>
      </p:sp>
      <p:sp>
        <p:nvSpPr>
          <p:cNvPr id="16389"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rgbClr val="008000"/>
                </a:solidFill>
                <a:cs typeface="Arial" charset="0"/>
              </a:rPr>
              <a:t>Morski </a:t>
            </a:r>
            <a:r>
              <a:rPr lang="pl-PL" sz="1200" baseline="0" dirty="0">
                <a:solidFill>
                  <a:srgbClr val="008000"/>
                </a:solidFill>
                <a:cs typeface="Arial" charset="0"/>
              </a:rPr>
              <a:t>Oddział</a:t>
            </a:r>
          </a:p>
          <a:p>
            <a:r>
              <a:rPr lang="pl-PL" sz="1200" baseline="0" dirty="0">
                <a:solidFill>
                  <a:srgbClr val="008000"/>
                </a:solidFill>
                <a:cs typeface="Arial" charset="0"/>
              </a:rPr>
              <a:t>Straży Granicznej</a:t>
            </a:r>
          </a:p>
        </p:txBody>
      </p:sp>
      <p:sp>
        <p:nvSpPr>
          <p:cNvPr id="8" name="pole tekstowe 10"/>
          <p:cNvSpPr txBox="1">
            <a:spLocks noChangeArrowheads="1"/>
          </p:cNvSpPr>
          <p:nvPr/>
        </p:nvSpPr>
        <p:spPr bwMode="auto">
          <a:xfrm>
            <a:off x="107950" y="5911861"/>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pic>
        <p:nvPicPr>
          <p:cNvPr id="10"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newsflash/>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6626" name="Rectangle 2"/>
          <p:cNvSpPr>
            <a:spLocks noGrp="1"/>
          </p:cNvSpPr>
          <p:nvPr>
            <p:ph type="title"/>
          </p:nvPr>
        </p:nvSpPr>
        <p:spPr>
          <a:xfrm>
            <a:off x="1285852" y="285728"/>
            <a:ext cx="7572427" cy="1500198"/>
          </a:xfrm>
        </p:spPr>
        <p:txBody>
          <a:bodyPr/>
          <a:lstStyle/>
          <a:p>
            <a:r>
              <a:rPr lang="pl-PL" sz="3200" b="1" dirty="0" smtClean="0">
                <a:solidFill>
                  <a:srgbClr val="008000"/>
                </a:solidFill>
                <a:latin typeface="Arial" charset="0"/>
              </a:rPr>
              <a:t>WJAZD I POBYT </a:t>
            </a:r>
            <a:br>
              <a:rPr lang="pl-PL" sz="3200" b="1" dirty="0" smtClean="0">
                <a:solidFill>
                  <a:srgbClr val="008000"/>
                </a:solidFill>
                <a:latin typeface="Arial" charset="0"/>
              </a:rPr>
            </a:br>
            <a:r>
              <a:rPr lang="pl-PL" sz="3200" b="1" dirty="0" smtClean="0">
                <a:solidFill>
                  <a:srgbClr val="008000"/>
                </a:solidFill>
                <a:latin typeface="Arial" charset="0"/>
              </a:rPr>
              <a:t>OBYWATELI UNII EUROPEJSKIEJ </a:t>
            </a:r>
            <a:br>
              <a:rPr lang="pl-PL" sz="3200" b="1" dirty="0" smtClean="0">
                <a:solidFill>
                  <a:srgbClr val="008000"/>
                </a:solidFill>
                <a:latin typeface="Arial" charset="0"/>
              </a:rPr>
            </a:br>
            <a:r>
              <a:rPr lang="pl-PL" sz="3200" b="1" dirty="0" smtClean="0">
                <a:solidFill>
                  <a:srgbClr val="008000"/>
                </a:solidFill>
                <a:latin typeface="Arial" charset="0"/>
              </a:rPr>
              <a:t>ORAZ CZŁONKÓW ICH RODZIN</a:t>
            </a:r>
          </a:p>
        </p:txBody>
      </p:sp>
      <p:sp>
        <p:nvSpPr>
          <p:cNvPr id="26631"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sp>
        <p:nvSpPr>
          <p:cNvPr id="9" name="Rectangle 11"/>
          <p:cNvSpPr>
            <a:spLocks/>
          </p:cNvSpPr>
          <p:nvPr/>
        </p:nvSpPr>
        <p:spPr bwMode="auto">
          <a:xfrm>
            <a:off x="2049493" y="3055955"/>
            <a:ext cx="6951663" cy="2373309"/>
          </a:xfrm>
          <a:prstGeom prst="rect">
            <a:avLst/>
          </a:prstGeom>
          <a:noFill/>
          <a:ln w="9525">
            <a:noFill/>
            <a:miter lim="800000"/>
            <a:headEnd/>
            <a:tailEnd/>
          </a:ln>
        </p:spPr>
        <p:txBody>
          <a:bodyPr/>
          <a:lstStyle/>
          <a:p>
            <a:pPr marL="342900" indent="-342900">
              <a:spcAft>
                <a:spcPts val="600"/>
              </a:spcAft>
              <a:buFont typeface="Wingdings" pitchFamily="2" charset="2"/>
              <a:buChar char="§"/>
              <a:defRPr/>
            </a:pPr>
            <a:r>
              <a:rPr lang="pl-PL" sz="2000" baseline="0" dirty="0">
                <a:effectLst>
                  <a:outerShdw blurRad="38100" dist="38100" dir="2700000" algn="tl">
                    <a:srgbClr val="FFFFFF"/>
                  </a:outerShdw>
                </a:effectLst>
              </a:rPr>
              <a:t>Współmałżonek obywatela UE </a:t>
            </a:r>
          </a:p>
          <a:p>
            <a:pPr marL="342900" indent="-342900">
              <a:spcAft>
                <a:spcPts val="600"/>
              </a:spcAft>
              <a:buFont typeface="Wingdings" pitchFamily="2" charset="2"/>
              <a:buChar char="§"/>
              <a:defRPr/>
            </a:pPr>
            <a:r>
              <a:rPr lang="pl-PL" sz="2000" baseline="0" dirty="0" smtClean="0"/>
              <a:t>Bezpośredni </a:t>
            </a:r>
            <a:r>
              <a:rPr lang="pl-PL" sz="2000" baseline="0" dirty="0"/>
              <a:t>zstępny obywatela UE lub jego małżonka, w wieku do 21 lat, lub pozostający na utrzymaniu obywatela UE, lub jego małżonka. </a:t>
            </a:r>
            <a:endParaRPr lang="pl-PL" sz="2000" baseline="0" dirty="0" smtClean="0"/>
          </a:p>
          <a:p>
            <a:pPr marL="342900" indent="-342900">
              <a:spcAft>
                <a:spcPts val="600"/>
              </a:spcAft>
              <a:buFont typeface="Wingdings" pitchFamily="2" charset="2"/>
              <a:buChar char="§"/>
              <a:defRPr/>
            </a:pPr>
            <a:r>
              <a:rPr lang="pl-PL" sz="2000" baseline="0" dirty="0" smtClean="0"/>
              <a:t>Bezpośredni </a:t>
            </a:r>
            <a:r>
              <a:rPr lang="pl-PL" sz="2000" baseline="0" dirty="0"/>
              <a:t>wstępny obywatela UE lub jego małżonka, pozostający na utrzymaniu obywatela UE, lub jego małżonka.</a:t>
            </a:r>
          </a:p>
        </p:txBody>
      </p:sp>
      <p:sp>
        <p:nvSpPr>
          <p:cNvPr id="10" name="Text Box 8"/>
          <p:cNvSpPr txBox="1">
            <a:spLocks noChangeArrowheads="1"/>
          </p:cNvSpPr>
          <p:nvPr/>
        </p:nvSpPr>
        <p:spPr bwMode="auto">
          <a:xfrm>
            <a:off x="1142976" y="2071678"/>
            <a:ext cx="7643866" cy="707886"/>
          </a:xfrm>
          <a:prstGeom prst="rect">
            <a:avLst/>
          </a:prstGeom>
          <a:noFill/>
          <a:ln w="9525" algn="ctr">
            <a:noFill/>
            <a:miter lim="800000"/>
            <a:headEnd/>
            <a:tailEnd/>
          </a:ln>
          <a:effectLst/>
        </p:spPr>
        <p:txBody>
          <a:bodyPr wrap="square">
            <a:spAutoFit/>
          </a:bodyPr>
          <a:lstStyle/>
          <a:p>
            <a:pPr marL="342900" indent="-342900">
              <a:spcBef>
                <a:spcPct val="50000"/>
              </a:spcBef>
              <a:defRPr/>
            </a:pPr>
            <a:r>
              <a:rPr lang="pl-PL" sz="2000" baseline="0" dirty="0" smtClean="0">
                <a:effectLst>
                  <a:outerShdw blurRad="38100" dist="38100" dir="2700000" algn="tl">
                    <a:srgbClr val="FFFFFF"/>
                  </a:outerShdw>
                </a:effectLst>
              </a:rPr>
              <a:t>	Członek </a:t>
            </a:r>
            <a:r>
              <a:rPr lang="pl-PL" sz="2000" baseline="0" dirty="0">
                <a:effectLst>
                  <a:outerShdw blurRad="38100" dist="38100" dir="2700000" algn="tl">
                    <a:srgbClr val="FFFFFF"/>
                  </a:outerShdw>
                </a:effectLst>
              </a:rPr>
              <a:t>rodziny obywatela UE – cudzoziemiec będący, lub </a:t>
            </a:r>
            <a:r>
              <a:rPr lang="pl-PL" sz="2000" baseline="0" dirty="0" smtClean="0">
                <a:effectLst>
                  <a:outerShdw blurRad="38100" dist="38100" dir="2700000" algn="tl">
                    <a:srgbClr val="FFFFFF"/>
                  </a:outerShdw>
                </a:effectLst>
              </a:rPr>
              <a:t>nie będący </a:t>
            </a:r>
            <a:r>
              <a:rPr lang="pl-PL" sz="2000" baseline="0" dirty="0">
                <a:effectLst>
                  <a:outerShdw blurRad="38100" dist="38100" dir="2700000" algn="tl">
                    <a:srgbClr val="FFFFFF"/>
                  </a:outerShdw>
                </a:effectLst>
              </a:rPr>
              <a:t>obywatelem </a:t>
            </a:r>
            <a:r>
              <a:rPr lang="pl-PL" sz="2000" baseline="0" dirty="0" smtClean="0">
                <a:effectLst>
                  <a:outerShdw blurRad="38100" dist="38100" dir="2700000" algn="tl">
                    <a:srgbClr val="FFFFFF"/>
                  </a:outerShdw>
                </a:effectLst>
              </a:rPr>
              <a:t>UE:</a:t>
            </a:r>
            <a:endParaRPr lang="pl-PL" sz="2000" baseline="0" dirty="0">
              <a:effectLst>
                <a:outerShdw blurRad="38100" dist="38100" dir="2700000" algn="tl">
                  <a:srgbClr val="FFFFFF"/>
                </a:outerShdw>
              </a:effectLst>
            </a:endParaRPr>
          </a:p>
        </p:txBody>
      </p:sp>
      <p:pic>
        <p:nvPicPr>
          <p:cNvPr id="8"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lide(fromBottom)">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6626" name="Rectangle 2"/>
          <p:cNvSpPr>
            <a:spLocks noGrp="1"/>
          </p:cNvSpPr>
          <p:nvPr>
            <p:ph type="title"/>
          </p:nvPr>
        </p:nvSpPr>
        <p:spPr>
          <a:xfrm>
            <a:off x="1285852" y="285728"/>
            <a:ext cx="7572427" cy="1214446"/>
          </a:xfrm>
        </p:spPr>
        <p:txBody>
          <a:bodyPr/>
          <a:lstStyle/>
          <a:p>
            <a:r>
              <a:rPr lang="pl-PL" sz="3200" b="1" dirty="0" smtClean="0">
                <a:solidFill>
                  <a:srgbClr val="008000"/>
                </a:solidFill>
                <a:latin typeface="Arial" charset="0"/>
              </a:rPr>
              <a:t>Prawo wjazdu i pobytu </a:t>
            </a:r>
            <a:br>
              <a:rPr lang="pl-PL" sz="3200" b="1" dirty="0" smtClean="0">
                <a:solidFill>
                  <a:srgbClr val="008000"/>
                </a:solidFill>
                <a:latin typeface="Arial" charset="0"/>
              </a:rPr>
            </a:br>
            <a:r>
              <a:rPr lang="pl-PL" sz="3200" b="1" dirty="0" smtClean="0">
                <a:solidFill>
                  <a:srgbClr val="008000"/>
                </a:solidFill>
                <a:latin typeface="Arial" charset="0"/>
              </a:rPr>
              <a:t>do 3 miesięcy</a:t>
            </a:r>
          </a:p>
        </p:txBody>
      </p:sp>
      <p:sp>
        <p:nvSpPr>
          <p:cNvPr id="26631"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sp>
        <p:nvSpPr>
          <p:cNvPr id="9" name="Rectangle 11"/>
          <p:cNvSpPr>
            <a:spLocks/>
          </p:cNvSpPr>
          <p:nvPr/>
        </p:nvSpPr>
        <p:spPr bwMode="auto">
          <a:xfrm>
            <a:off x="1692275" y="2071678"/>
            <a:ext cx="6951663" cy="1643074"/>
          </a:xfrm>
          <a:prstGeom prst="rect">
            <a:avLst/>
          </a:prstGeom>
          <a:noFill/>
          <a:ln w="9525">
            <a:noFill/>
            <a:miter lim="800000"/>
            <a:headEnd/>
            <a:tailEnd/>
          </a:ln>
        </p:spPr>
        <p:txBody>
          <a:bodyPr/>
          <a:lstStyle/>
          <a:p>
            <a:pPr marL="342900" indent="-342900">
              <a:spcAft>
                <a:spcPts val="600"/>
              </a:spcAft>
              <a:defRPr/>
            </a:pPr>
            <a:r>
              <a:rPr lang="pl-PL" sz="2000" baseline="0" dirty="0" smtClean="0">
                <a:effectLst>
                  <a:outerShdw blurRad="38100" dist="38100" dir="2700000" algn="tl">
                    <a:srgbClr val="FFFFFF"/>
                  </a:outerShdw>
                </a:effectLst>
              </a:rPr>
              <a:t>	Prawo </a:t>
            </a:r>
            <a:r>
              <a:rPr lang="pl-PL" sz="2000" baseline="0" dirty="0">
                <a:effectLst>
                  <a:outerShdw blurRad="38100" dist="38100" dir="2700000" algn="tl">
                    <a:srgbClr val="FFFFFF"/>
                  </a:outerShdw>
                </a:effectLst>
              </a:rPr>
              <a:t>wjazdu i pobytu ob. UE do trzech miesięcy na terytorium innego państwa członkowskiego uzależnione jest tylko od </a:t>
            </a:r>
            <a:r>
              <a:rPr lang="pl-PL" sz="2000" b="1" baseline="0" dirty="0">
                <a:effectLst>
                  <a:outerShdw blurRad="38100" dist="38100" dir="2700000" algn="tl">
                    <a:srgbClr val="FFFFFF"/>
                  </a:outerShdw>
                </a:effectLst>
              </a:rPr>
              <a:t>posiadania</a:t>
            </a:r>
            <a:r>
              <a:rPr lang="pl-PL" sz="2000" baseline="0" dirty="0">
                <a:effectLst>
                  <a:outerShdw blurRad="38100" dist="38100" dir="2700000" algn="tl">
                    <a:srgbClr val="FFFFFF"/>
                  </a:outerShdw>
                </a:effectLst>
              </a:rPr>
              <a:t> ważnego </a:t>
            </a:r>
            <a:r>
              <a:rPr lang="pl-PL" sz="2000" b="1" baseline="0" dirty="0">
                <a:effectLst>
                  <a:outerShdw blurRad="38100" dist="38100" dir="2700000" algn="tl">
                    <a:srgbClr val="FFFFFF"/>
                  </a:outerShdw>
                </a:effectLst>
              </a:rPr>
              <a:t>dokumentu</a:t>
            </a:r>
            <a:r>
              <a:rPr lang="pl-PL" sz="2000" baseline="0" dirty="0">
                <a:effectLst>
                  <a:outerShdw blurRad="38100" dist="38100" dir="2700000" algn="tl">
                    <a:srgbClr val="FFFFFF"/>
                  </a:outerShdw>
                </a:effectLst>
              </a:rPr>
              <a:t> podróży, </a:t>
            </a:r>
            <a:br>
              <a:rPr lang="pl-PL" sz="2000" baseline="0" dirty="0">
                <a:effectLst>
                  <a:outerShdw blurRad="38100" dist="38100" dir="2700000" algn="tl">
                    <a:srgbClr val="FFFFFF"/>
                  </a:outerShdw>
                </a:effectLst>
              </a:rPr>
            </a:br>
            <a:r>
              <a:rPr lang="pl-PL" sz="2000" baseline="0" dirty="0">
                <a:effectLst>
                  <a:outerShdw blurRad="38100" dist="38100" dir="2700000" algn="tl">
                    <a:srgbClr val="FFFFFF"/>
                  </a:outerShdw>
                </a:effectLst>
              </a:rPr>
              <a:t>lub ważnego dokumentu potwierdzającego tożsamość i </a:t>
            </a:r>
            <a:r>
              <a:rPr lang="pl-PL" sz="2000" baseline="0" dirty="0" smtClean="0">
                <a:effectLst>
                  <a:outerShdw blurRad="38100" dist="38100" dir="2700000" algn="tl">
                    <a:srgbClr val="FFFFFF"/>
                  </a:outerShdw>
                </a:effectLst>
              </a:rPr>
              <a:t>obywatelstwo</a:t>
            </a:r>
            <a:endParaRPr lang="pl-PL" sz="2000" baseline="0" dirty="0"/>
          </a:p>
        </p:txBody>
      </p:sp>
      <p:sp>
        <p:nvSpPr>
          <p:cNvPr id="10" name="Text Box 8"/>
          <p:cNvSpPr txBox="1">
            <a:spLocks noChangeArrowheads="1"/>
          </p:cNvSpPr>
          <p:nvPr/>
        </p:nvSpPr>
        <p:spPr bwMode="auto">
          <a:xfrm>
            <a:off x="1214414" y="1714488"/>
            <a:ext cx="7643866" cy="400110"/>
          </a:xfrm>
          <a:prstGeom prst="rect">
            <a:avLst/>
          </a:prstGeom>
          <a:noFill/>
          <a:ln w="9525" algn="ctr">
            <a:noFill/>
            <a:miter lim="800000"/>
            <a:headEnd/>
            <a:tailEnd/>
          </a:ln>
          <a:effectLst/>
        </p:spPr>
        <p:txBody>
          <a:bodyPr wrap="square">
            <a:spAutoFit/>
          </a:bodyPr>
          <a:lstStyle/>
          <a:p>
            <a:pPr marL="342900" indent="-342900" algn="ctr">
              <a:spcBef>
                <a:spcPct val="50000"/>
              </a:spcBef>
              <a:defRPr/>
            </a:pPr>
            <a:r>
              <a:rPr lang="pl-PL" sz="2000" b="1" baseline="0" dirty="0" smtClean="0">
                <a:solidFill>
                  <a:srgbClr val="008000"/>
                </a:solidFill>
              </a:rPr>
              <a:t>OBYWATEL UE</a:t>
            </a:r>
            <a:endParaRPr lang="pl-PL" sz="2000" b="1" baseline="0" dirty="0">
              <a:solidFill>
                <a:srgbClr val="008000"/>
              </a:solidFill>
            </a:endParaRPr>
          </a:p>
        </p:txBody>
      </p:sp>
      <p:sp>
        <p:nvSpPr>
          <p:cNvPr id="8" name="Text Box 8"/>
          <p:cNvSpPr txBox="1">
            <a:spLocks noChangeArrowheads="1"/>
          </p:cNvSpPr>
          <p:nvPr/>
        </p:nvSpPr>
        <p:spPr bwMode="auto">
          <a:xfrm>
            <a:off x="1214414" y="3814708"/>
            <a:ext cx="7643866" cy="400110"/>
          </a:xfrm>
          <a:prstGeom prst="rect">
            <a:avLst/>
          </a:prstGeom>
          <a:noFill/>
          <a:ln w="9525" algn="ctr">
            <a:noFill/>
            <a:miter lim="800000"/>
            <a:headEnd/>
            <a:tailEnd/>
          </a:ln>
          <a:effectLst/>
        </p:spPr>
        <p:txBody>
          <a:bodyPr wrap="square">
            <a:spAutoFit/>
          </a:bodyPr>
          <a:lstStyle/>
          <a:p>
            <a:pPr marL="342900" indent="-342900" algn="ctr">
              <a:spcBef>
                <a:spcPct val="50000"/>
              </a:spcBef>
              <a:defRPr/>
            </a:pPr>
            <a:r>
              <a:rPr lang="pl-PL" sz="2000" b="1" baseline="0" dirty="0" smtClean="0">
                <a:solidFill>
                  <a:srgbClr val="008000"/>
                </a:solidFill>
              </a:rPr>
              <a:t>CZŁONEK RODZINY OBYWATELA UE</a:t>
            </a:r>
            <a:endParaRPr lang="pl-PL" sz="2000" b="1" baseline="0" dirty="0">
              <a:solidFill>
                <a:srgbClr val="008000"/>
              </a:solidFill>
            </a:endParaRPr>
          </a:p>
        </p:txBody>
      </p:sp>
      <p:sp>
        <p:nvSpPr>
          <p:cNvPr id="11" name="Rectangle 11"/>
          <p:cNvSpPr>
            <a:spLocks/>
          </p:cNvSpPr>
          <p:nvPr/>
        </p:nvSpPr>
        <p:spPr bwMode="auto">
          <a:xfrm>
            <a:off x="1692303" y="4143380"/>
            <a:ext cx="6951663" cy="1643074"/>
          </a:xfrm>
          <a:prstGeom prst="rect">
            <a:avLst/>
          </a:prstGeom>
          <a:noFill/>
          <a:ln w="9525">
            <a:noFill/>
            <a:miter lim="800000"/>
            <a:headEnd/>
            <a:tailEnd/>
          </a:ln>
        </p:spPr>
        <p:txBody>
          <a:bodyPr/>
          <a:lstStyle/>
          <a:p>
            <a:pPr marL="342900" indent="-342900">
              <a:spcAft>
                <a:spcPts val="0"/>
              </a:spcAft>
              <a:defRPr/>
            </a:pPr>
            <a:r>
              <a:rPr lang="pl-PL" sz="2000" baseline="0" dirty="0" smtClean="0">
                <a:effectLst>
                  <a:outerShdw blurRad="38100" dist="38100" dir="2700000" algn="tl">
                    <a:srgbClr val="FFFFFF"/>
                  </a:outerShdw>
                </a:effectLst>
              </a:rPr>
              <a:t>	Prawo </a:t>
            </a:r>
            <a:r>
              <a:rPr lang="pl-PL" sz="2000" baseline="0" dirty="0">
                <a:effectLst>
                  <a:outerShdw blurRad="38100" dist="38100" dir="2700000" algn="tl">
                    <a:srgbClr val="FFFFFF"/>
                  </a:outerShdw>
                </a:effectLst>
              </a:rPr>
              <a:t>wjazdu i pobytu ob. UE do trzech miesięcy na terytorium innego państwa członkowskiego uzależnione jest </a:t>
            </a:r>
            <a:r>
              <a:rPr lang="pl-PL" sz="2000" baseline="0" dirty="0" smtClean="0">
                <a:effectLst>
                  <a:outerShdw blurRad="38100" dist="38100" dir="2700000" algn="tl">
                    <a:srgbClr val="FFFFFF"/>
                  </a:outerShdw>
                </a:effectLst>
              </a:rPr>
              <a:t>posiadania:</a:t>
            </a:r>
          </a:p>
          <a:p>
            <a:pPr marL="342900" indent="-342900">
              <a:spcAft>
                <a:spcPts val="0"/>
              </a:spcAft>
              <a:buFont typeface="Wingdings" pitchFamily="2" charset="2"/>
              <a:buChar char="§"/>
              <a:defRPr/>
            </a:pPr>
            <a:r>
              <a:rPr lang="pl-PL" sz="2000" b="1" baseline="0" dirty="0" smtClean="0">
                <a:effectLst>
                  <a:outerShdw blurRad="38100" dist="38100" dir="2700000" algn="tl">
                    <a:srgbClr val="FFFFFF"/>
                  </a:outerShdw>
                </a:effectLst>
              </a:rPr>
              <a:t>ważnego</a:t>
            </a:r>
            <a:r>
              <a:rPr lang="pl-PL" sz="2000" baseline="0" dirty="0" smtClean="0">
                <a:effectLst>
                  <a:outerShdw blurRad="38100" dist="38100" dir="2700000" algn="tl">
                    <a:srgbClr val="FFFFFF"/>
                  </a:outerShdw>
                </a:effectLst>
              </a:rPr>
              <a:t> </a:t>
            </a:r>
            <a:r>
              <a:rPr lang="pl-PL" sz="2000" baseline="0" dirty="0">
                <a:effectLst>
                  <a:outerShdw blurRad="38100" dist="38100" dir="2700000" algn="tl">
                    <a:srgbClr val="FFFFFF"/>
                  </a:outerShdw>
                </a:effectLst>
              </a:rPr>
              <a:t>dokumentu podróży, </a:t>
            </a:r>
            <a:endParaRPr lang="pl-PL" sz="2000" baseline="0" dirty="0" smtClean="0">
              <a:effectLst>
                <a:outerShdw blurRad="38100" dist="38100" dir="2700000" algn="tl">
                  <a:srgbClr val="FFFFFF"/>
                </a:outerShdw>
              </a:effectLst>
            </a:endParaRPr>
          </a:p>
          <a:p>
            <a:pPr marL="342900" indent="-342900">
              <a:spcAft>
                <a:spcPts val="0"/>
              </a:spcAft>
              <a:buFont typeface="Wingdings" pitchFamily="2" charset="2"/>
              <a:buChar char="§"/>
              <a:defRPr/>
            </a:pPr>
            <a:r>
              <a:rPr lang="pl-PL" sz="2000" b="1" baseline="0" dirty="0" smtClean="0">
                <a:effectLst>
                  <a:outerShdw blurRad="38100" dist="38100" dir="2700000" algn="tl">
                    <a:srgbClr val="FFFFFF"/>
                  </a:outerShdw>
                </a:effectLst>
              </a:rPr>
              <a:t>ważnej</a:t>
            </a:r>
            <a:r>
              <a:rPr lang="pl-PL" sz="2000" baseline="0" dirty="0" smtClean="0">
                <a:effectLst>
                  <a:outerShdw blurRad="38100" dist="38100" dir="2700000" algn="tl">
                    <a:srgbClr val="FFFFFF"/>
                  </a:outerShdw>
                </a:effectLst>
              </a:rPr>
              <a:t> </a:t>
            </a:r>
            <a:r>
              <a:rPr lang="pl-PL" sz="2000" baseline="0" dirty="0">
                <a:effectLst>
                  <a:outerShdw blurRad="38100" dist="38100" dir="2700000" algn="tl">
                    <a:srgbClr val="FFFFFF"/>
                  </a:outerShdw>
                </a:effectLst>
              </a:rPr>
              <a:t>wizy lub tytułu pobytowego (jeśli są wymagane</a:t>
            </a:r>
            <a:r>
              <a:rPr lang="pl-PL" sz="2000" baseline="0" dirty="0" smtClean="0">
                <a:effectLst>
                  <a:outerShdw blurRad="38100" dist="38100" dir="2700000" algn="tl">
                    <a:srgbClr val="FFFFFF"/>
                  </a:outerShdw>
                </a:effectLst>
              </a:rPr>
              <a:t>).</a:t>
            </a:r>
            <a:r>
              <a:rPr lang="pl-PL" sz="2000" baseline="0" dirty="0">
                <a:effectLst>
                  <a:outerShdw blurRad="38100" dist="38100" dir="2700000" algn="tl">
                    <a:srgbClr val="FFFFFF"/>
                  </a:outerShdw>
                </a:effectLst>
              </a:rPr>
              <a:t/>
            </a:r>
            <a:br>
              <a:rPr lang="pl-PL" sz="2000" baseline="0" dirty="0">
                <a:effectLst>
                  <a:outerShdw blurRad="38100" dist="38100" dir="2700000" algn="tl">
                    <a:srgbClr val="FFFFFF"/>
                  </a:outerShdw>
                </a:effectLst>
              </a:rPr>
            </a:br>
            <a:endParaRPr lang="pl-PL" sz="2000" baseline="0" dirty="0"/>
          </a:p>
        </p:txBody>
      </p:sp>
      <p:pic>
        <p:nvPicPr>
          <p:cNvPr id="12"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lide(fromBottom)">
                                      <p:cBhvr>
                                        <p:cTn id="7" dur="500"/>
                                        <p:tgtEl>
                                          <p:spTgt spid="10"/>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slide(fromBottom)">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6626" name="Rectangle 2"/>
          <p:cNvSpPr>
            <a:spLocks noGrp="1"/>
          </p:cNvSpPr>
          <p:nvPr>
            <p:ph type="title"/>
          </p:nvPr>
        </p:nvSpPr>
        <p:spPr>
          <a:xfrm>
            <a:off x="1285852" y="285728"/>
            <a:ext cx="7572427" cy="1214446"/>
          </a:xfrm>
        </p:spPr>
        <p:txBody>
          <a:bodyPr/>
          <a:lstStyle/>
          <a:p>
            <a:r>
              <a:rPr lang="pl-PL" sz="3200" b="1" dirty="0" smtClean="0">
                <a:solidFill>
                  <a:srgbClr val="008000"/>
                </a:solidFill>
                <a:latin typeface="Arial" charset="0"/>
              </a:rPr>
              <a:t>Prawo pobytu ponad 3 miesiące</a:t>
            </a:r>
          </a:p>
        </p:txBody>
      </p:sp>
      <p:sp>
        <p:nvSpPr>
          <p:cNvPr id="26631"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sp>
        <p:nvSpPr>
          <p:cNvPr id="9" name="Rectangle 11"/>
          <p:cNvSpPr>
            <a:spLocks/>
          </p:cNvSpPr>
          <p:nvPr/>
        </p:nvSpPr>
        <p:spPr bwMode="auto">
          <a:xfrm>
            <a:off x="1692275" y="2071678"/>
            <a:ext cx="6951663" cy="1214446"/>
          </a:xfrm>
          <a:prstGeom prst="rect">
            <a:avLst/>
          </a:prstGeom>
          <a:noFill/>
          <a:ln w="9525">
            <a:noFill/>
            <a:miter lim="800000"/>
            <a:headEnd/>
            <a:tailEnd/>
          </a:ln>
        </p:spPr>
        <p:txBody>
          <a:bodyPr/>
          <a:lstStyle/>
          <a:p>
            <a:pPr marL="342900" indent="-342900">
              <a:spcAft>
                <a:spcPts val="600"/>
              </a:spcAft>
              <a:defRPr/>
            </a:pPr>
            <a:r>
              <a:rPr lang="pl-PL" sz="2000" baseline="0" dirty="0">
                <a:effectLst>
                  <a:outerShdw blurRad="38100" dist="38100" dir="2700000" algn="tl">
                    <a:srgbClr val="FFFFFF"/>
                  </a:outerShdw>
                </a:effectLst>
              </a:rPr>
              <a:t>	</a:t>
            </a:r>
            <a:r>
              <a:rPr lang="pl-PL" sz="2000" baseline="0" dirty="0" smtClean="0">
                <a:effectLst>
                  <a:outerShdw blurRad="38100" dist="38100" dir="2700000" algn="tl">
                    <a:srgbClr val="FFFFFF"/>
                  </a:outerShdw>
                </a:effectLst>
              </a:rPr>
              <a:t>Obowiązek </a:t>
            </a:r>
            <a:r>
              <a:rPr lang="pl-PL" sz="2000" baseline="0" dirty="0">
                <a:effectLst>
                  <a:outerShdw blurRad="38100" dist="38100" dir="2700000" algn="tl">
                    <a:srgbClr val="FFFFFF"/>
                  </a:outerShdw>
                </a:effectLst>
              </a:rPr>
              <a:t>zarejestrowania pobytu – wniosek składa się nie później niż w następnym dniu po upływie 3 miesięcy od dnia wjazdu na terytorium RP.</a:t>
            </a:r>
            <a:endParaRPr lang="pl-PL" sz="2000" baseline="0" dirty="0"/>
          </a:p>
        </p:txBody>
      </p:sp>
      <p:sp>
        <p:nvSpPr>
          <p:cNvPr id="10" name="Text Box 8"/>
          <p:cNvSpPr txBox="1">
            <a:spLocks noChangeArrowheads="1"/>
          </p:cNvSpPr>
          <p:nvPr/>
        </p:nvSpPr>
        <p:spPr bwMode="auto">
          <a:xfrm>
            <a:off x="2143108" y="1714488"/>
            <a:ext cx="6429420" cy="400110"/>
          </a:xfrm>
          <a:prstGeom prst="rect">
            <a:avLst/>
          </a:prstGeom>
          <a:noFill/>
          <a:ln w="9525" algn="ctr">
            <a:noFill/>
            <a:miter lim="800000"/>
            <a:headEnd/>
            <a:tailEnd/>
          </a:ln>
          <a:effectLst/>
        </p:spPr>
        <p:txBody>
          <a:bodyPr wrap="square">
            <a:spAutoFit/>
          </a:bodyPr>
          <a:lstStyle/>
          <a:p>
            <a:pPr marL="342900" indent="-342900" algn="ctr">
              <a:spcBef>
                <a:spcPct val="50000"/>
              </a:spcBef>
              <a:defRPr/>
            </a:pPr>
            <a:r>
              <a:rPr lang="pl-PL" sz="2000" b="1" baseline="0" dirty="0" smtClean="0">
                <a:solidFill>
                  <a:srgbClr val="008000"/>
                </a:solidFill>
              </a:rPr>
              <a:t>OBYWATEL UE</a:t>
            </a:r>
            <a:endParaRPr lang="pl-PL" sz="2000" b="1" baseline="0" dirty="0">
              <a:solidFill>
                <a:srgbClr val="008000"/>
              </a:solidFill>
            </a:endParaRPr>
          </a:p>
        </p:txBody>
      </p:sp>
      <p:sp>
        <p:nvSpPr>
          <p:cNvPr id="8" name="Text Box 8"/>
          <p:cNvSpPr txBox="1">
            <a:spLocks noChangeArrowheads="1"/>
          </p:cNvSpPr>
          <p:nvPr/>
        </p:nvSpPr>
        <p:spPr bwMode="auto">
          <a:xfrm>
            <a:off x="2071670" y="3429000"/>
            <a:ext cx="6429420" cy="400110"/>
          </a:xfrm>
          <a:prstGeom prst="rect">
            <a:avLst/>
          </a:prstGeom>
          <a:noFill/>
          <a:ln w="9525" algn="ctr">
            <a:noFill/>
            <a:miter lim="800000"/>
            <a:headEnd/>
            <a:tailEnd/>
          </a:ln>
          <a:effectLst/>
        </p:spPr>
        <p:txBody>
          <a:bodyPr wrap="square">
            <a:spAutoFit/>
          </a:bodyPr>
          <a:lstStyle/>
          <a:p>
            <a:pPr marL="342900" indent="-342900" algn="ctr">
              <a:spcBef>
                <a:spcPct val="50000"/>
              </a:spcBef>
              <a:defRPr/>
            </a:pPr>
            <a:r>
              <a:rPr lang="pl-PL" sz="2000" b="1" baseline="0" dirty="0" smtClean="0">
                <a:solidFill>
                  <a:srgbClr val="008000"/>
                </a:solidFill>
              </a:rPr>
              <a:t>CZŁONEK RODZINY OBYWATELA UE</a:t>
            </a:r>
            <a:endParaRPr lang="pl-PL" sz="2000" b="1" baseline="0" dirty="0">
              <a:solidFill>
                <a:srgbClr val="008000"/>
              </a:solidFill>
            </a:endParaRPr>
          </a:p>
        </p:txBody>
      </p:sp>
      <p:sp>
        <p:nvSpPr>
          <p:cNvPr id="11" name="Rectangle 11"/>
          <p:cNvSpPr>
            <a:spLocks/>
          </p:cNvSpPr>
          <p:nvPr/>
        </p:nvSpPr>
        <p:spPr bwMode="auto">
          <a:xfrm>
            <a:off x="1692303" y="3857628"/>
            <a:ext cx="6951663" cy="1143008"/>
          </a:xfrm>
          <a:prstGeom prst="rect">
            <a:avLst/>
          </a:prstGeom>
          <a:noFill/>
          <a:ln w="9525">
            <a:noFill/>
            <a:miter lim="800000"/>
            <a:headEnd/>
            <a:tailEnd/>
          </a:ln>
        </p:spPr>
        <p:txBody>
          <a:bodyPr/>
          <a:lstStyle/>
          <a:p>
            <a:pPr marL="342900" indent="-342900">
              <a:spcAft>
                <a:spcPts val="600"/>
              </a:spcAft>
              <a:defRPr/>
            </a:pPr>
            <a:r>
              <a:rPr lang="pl-PL" sz="2000" baseline="0" dirty="0">
                <a:effectLst>
                  <a:outerShdw blurRad="38100" dist="38100" dir="2700000" algn="tl">
                    <a:srgbClr val="FFFFFF"/>
                  </a:outerShdw>
                </a:effectLst>
              </a:rPr>
              <a:t>	Uzyskanie karty pobytu członka rodziny obywatela UE – wniosek składa się nie później niż w następnym dniu po upływie 3 miesięcy od dnia wjazdu na terytorium RP</a:t>
            </a:r>
          </a:p>
        </p:txBody>
      </p:sp>
      <p:pic>
        <p:nvPicPr>
          <p:cNvPr id="12"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lide(fromBottom)">
                                      <p:cBhvr>
                                        <p:cTn id="7" dur="500"/>
                                        <p:tgtEl>
                                          <p:spTgt spid="10"/>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slide(fromBottom)">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6626" name="Rectangle 2"/>
          <p:cNvSpPr>
            <a:spLocks noGrp="1"/>
          </p:cNvSpPr>
          <p:nvPr>
            <p:ph type="title"/>
          </p:nvPr>
        </p:nvSpPr>
        <p:spPr>
          <a:xfrm>
            <a:off x="1285852" y="285728"/>
            <a:ext cx="7572427" cy="1214446"/>
          </a:xfrm>
        </p:spPr>
        <p:txBody>
          <a:bodyPr/>
          <a:lstStyle/>
          <a:p>
            <a:r>
              <a:rPr lang="pl-PL" sz="3200" b="1" dirty="0" smtClean="0">
                <a:solidFill>
                  <a:srgbClr val="008000"/>
                </a:solidFill>
                <a:latin typeface="Arial" charset="0"/>
              </a:rPr>
              <a:t>Mały ruch graniczny</a:t>
            </a:r>
            <a:endParaRPr lang="pl-PL" sz="3200" b="1" dirty="0" smtClean="0">
              <a:solidFill>
                <a:srgbClr val="008000"/>
              </a:solidFill>
              <a:latin typeface="Arial" charset="0"/>
            </a:endParaRPr>
          </a:p>
        </p:txBody>
      </p:sp>
      <p:sp>
        <p:nvSpPr>
          <p:cNvPr id="26631"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sp>
        <p:nvSpPr>
          <p:cNvPr id="9" name="Rectangle 11"/>
          <p:cNvSpPr>
            <a:spLocks/>
          </p:cNvSpPr>
          <p:nvPr/>
        </p:nvSpPr>
        <p:spPr bwMode="auto">
          <a:xfrm>
            <a:off x="1285852" y="1357298"/>
            <a:ext cx="7643866" cy="3071834"/>
          </a:xfrm>
          <a:prstGeom prst="rect">
            <a:avLst/>
          </a:prstGeom>
          <a:noFill/>
          <a:ln w="9525">
            <a:noFill/>
            <a:miter lim="800000"/>
            <a:headEnd/>
            <a:tailEnd/>
          </a:ln>
        </p:spPr>
        <p:txBody>
          <a:bodyPr/>
          <a:lstStyle/>
          <a:p>
            <a:pPr marL="342900" indent="-342900">
              <a:spcAft>
                <a:spcPts val="600"/>
              </a:spcAft>
              <a:defRPr/>
            </a:pPr>
            <a:r>
              <a:rPr lang="pl-PL" sz="2000" baseline="0" dirty="0">
                <a:effectLst>
                  <a:outerShdw blurRad="38100" dist="38100" dir="2700000" algn="tl">
                    <a:srgbClr val="FFFFFF"/>
                  </a:outerShdw>
                </a:effectLst>
              </a:rPr>
              <a:t>	</a:t>
            </a:r>
            <a:r>
              <a:rPr lang="pl-PL" sz="2000" baseline="0" dirty="0" smtClean="0">
                <a:effectLst>
                  <a:outerShdw blurRad="38100" dist="38100" dir="2700000" algn="tl">
                    <a:srgbClr val="FFFFFF"/>
                  </a:outerShdw>
                </a:effectLst>
              </a:rPr>
              <a:t>wjazd </a:t>
            </a:r>
            <a:r>
              <a:rPr lang="pl-PL" sz="2000" baseline="0" dirty="0" smtClean="0">
                <a:effectLst>
                  <a:outerShdw blurRad="38100" dist="38100" dir="2700000" algn="tl">
                    <a:srgbClr val="FFFFFF"/>
                  </a:outerShdw>
                </a:effectLst>
              </a:rPr>
              <a:t>cudzoziemców na terytorium Rzeczypospolitej Polskiej, do których stosuje się rozporządzenie (WE) nr 1931/2006 Parlamentu Europejskiego i Rady z dnia 20 grudnia 2006 r. ustanawiające przepisy dotyczące małego ruchu granicznego na zewnętrznych granicach lądowych państw członkowskich i zmieniające postanowienia Konwencji z Schengen (Dz. Urz. UE L 405 z 30.12.2006, str. 1, z </a:t>
            </a:r>
            <a:r>
              <a:rPr lang="pl-PL" sz="2000" baseline="0" dirty="0" err="1" smtClean="0">
                <a:effectLst>
                  <a:outerShdw blurRad="38100" dist="38100" dir="2700000" algn="tl">
                    <a:srgbClr val="FFFFFF"/>
                  </a:outerShdw>
                </a:effectLst>
              </a:rPr>
              <a:t>późn</a:t>
            </a:r>
            <a:r>
              <a:rPr lang="pl-PL" sz="2000" baseline="0" dirty="0" smtClean="0">
                <a:effectLst>
                  <a:outerShdw blurRad="38100" dist="38100" dir="2700000" algn="tl">
                    <a:srgbClr val="FFFFFF"/>
                  </a:outerShdw>
                </a:effectLst>
              </a:rPr>
              <a:t>. zm.), i ich pobyt na tym terytorium; </a:t>
            </a:r>
          </a:p>
        </p:txBody>
      </p:sp>
      <p:pic>
        <p:nvPicPr>
          <p:cNvPr id="12" name="Picture 6" descr="10"/>
          <p:cNvPicPr>
            <a:picLocks noChangeAspect="1" noChangeArrowheads="1"/>
          </p:cNvPicPr>
          <p:nvPr/>
        </p:nvPicPr>
        <p:blipFill>
          <a:blip r:embed="rId3"/>
          <a:srcRect/>
          <a:stretch>
            <a:fillRect/>
          </a:stretch>
        </p:blipFill>
        <p:spPr bwMode="auto">
          <a:xfrm>
            <a:off x="4286248" y="3786190"/>
            <a:ext cx="4460878" cy="2794818"/>
          </a:xfrm>
          <a:prstGeom prst="rect">
            <a:avLst/>
          </a:prstGeom>
          <a:noFill/>
          <a:ln w="9525">
            <a:noFill/>
            <a:miter lim="800000"/>
            <a:headEnd/>
            <a:tailEnd/>
          </a:ln>
        </p:spPr>
      </p:pic>
      <p:pic>
        <p:nvPicPr>
          <p:cNvPr id="13" name="Picture 2" descr="logo intranet"/>
          <p:cNvPicPr>
            <a:picLocks noChangeAspect="1" noChangeArrowheads="1"/>
          </p:cNvPicPr>
          <p:nvPr/>
        </p:nvPicPr>
        <p:blipFill>
          <a:blip r:embed="rId4" cstate="print"/>
          <a:srcRect/>
          <a:stretch>
            <a:fillRect/>
          </a:stretch>
        </p:blipFill>
        <p:spPr bwMode="auto">
          <a:xfrm>
            <a:off x="142844" y="5072074"/>
            <a:ext cx="680362" cy="857256"/>
          </a:xfrm>
          <a:prstGeom prst="rect">
            <a:avLst/>
          </a:prstGeom>
          <a:noFill/>
        </p:spPr>
      </p:pic>
    </p:spTree>
  </p:cSld>
  <p:clrMapOvr>
    <a:masterClrMapping/>
  </p:clrMapOvr>
  <p:transition>
    <p:plus/>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6082" name="Rectangle 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pl-PL" baseline="0">
              <a:latin typeface="Calibri" pitchFamily="34" charset="0"/>
            </a:endParaRPr>
          </a:p>
        </p:txBody>
      </p:sp>
      <p:sp>
        <p:nvSpPr>
          <p:cNvPr id="46083" name="Rectangle 4"/>
          <p:cNvSpPr>
            <a:spLocks noChangeArrowheads="1"/>
          </p:cNvSpPr>
          <p:nvPr/>
        </p:nvSpPr>
        <p:spPr bwMode="auto">
          <a:xfrm>
            <a:off x="0" y="5857875"/>
            <a:ext cx="9144000" cy="457200"/>
          </a:xfrm>
          <a:prstGeom prst="rect">
            <a:avLst/>
          </a:prstGeom>
          <a:noFill/>
          <a:ln w="9525">
            <a:noFill/>
            <a:miter lim="800000"/>
            <a:headEnd/>
            <a:tailEnd/>
          </a:ln>
        </p:spPr>
        <p:txBody>
          <a:bodyPr wrap="none" anchor="ctr">
            <a:spAutoFit/>
          </a:bodyPr>
          <a:lstStyle/>
          <a:p>
            <a:r>
              <a:rPr lang="pl-PL" baseline="0"/>
              <a:t/>
            </a:r>
            <a:br>
              <a:rPr lang="pl-PL" baseline="0"/>
            </a:br>
            <a:endParaRPr lang="pl-PL" baseline="0"/>
          </a:p>
          <a:p>
            <a:pPr eaLnBrk="0" hangingPunct="0"/>
            <a:endParaRPr lang="pl-PL" baseline="0"/>
          </a:p>
        </p:txBody>
      </p:sp>
      <p:sp>
        <p:nvSpPr>
          <p:cNvPr id="46084" name="pole tekstowe 10"/>
          <p:cNvSpPr txBox="1">
            <a:spLocks noChangeArrowheads="1"/>
          </p:cNvSpPr>
          <p:nvPr/>
        </p:nvSpPr>
        <p:spPr bwMode="auto">
          <a:xfrm>
            <a:off x="1000100" y="2143116"/>
            <a:ext cx="8143900" cy="1323439"/>
          </a:xfrm>
          <a:prstGeom prst="rect">
            <a:avLst/>
          </a:prstGeom>
          <a:noFill/>
          <a:ln w="9525">
            <a:noFill/>
            <a:miter lim="800000"/>
            <a:headEnd/>
            <a:tailEnd/>
          </a:ln>
        </p:spPr>
        <p:txBody>
          <a:bodyPr wrap="square">
            <a:spAutoFit/>
          </a:bodyPr>
          <a:lstStyle/>
          <a:p>
            <a:pPr algn="ctr"/>
            <a:r>
              <a:rPr lang="pl-PL" sz="4000" b="1" baseline="0" dirty="0" smtClean="0">
                <a:solidFill>
                  <a:schemeClr val="bg1"/>
                </a:solidFill>
                <a:cs typeface="Arial" charset="0"/>
              </a:rPr>
              <a:t>FORMY OCHRONY CUDZOZIEMCÓW</a:t>
            </a:r>
            <a:endParaRPr lang="pl-PL" sz="4000" b="1" baseline="0" dirty="0">
              <a:solidFill>
                <a:schemeClr val="bg1"/>
              </a:solidFill>
              <a:cs typeface="Arial" charset="0"/>
            </a:endParaRPr>
          </a:p>
        </p:txBody>
      </p:sp>
      <p:sp>
        <p:nvSpPr>
          <p:cNvPr id="6" name="pole tekstowe 10"/>
          <p:cNvSpPr txBox="1">
            <a:spLocks noChangeArrowheads="1"/>
          </p:cNvSpPr>
          <p:nvPr/>
        </p:nvSpPr>
        <p:spPr bwMode="auto">
          <a:xfrm>
            <a:off x="2555875" y="4929198"/>
            <a:ext cx="5429250" cy="400110"/>
          </a:xfrm>
          <a:prstGeom prst="rect">
            <a:avLst/>
          </a:prstGeom>
          <a:noFill/>
          <a:ln w="9525">
            <a:noFill/>
            <a:miter lim="800000"/>
            <a:headEnd/>
            <a:tailEnd/>
          </a:ln>
        </p:spPr>
        <p:txBody>
          <a:bodyPr>
            <a:spAutoFit/>
          </a:bodyPr>
          <a:lstStyle/>
          <a:p>
            <a:r>
              <a:rPr lang="pl-PL" sz="2000" b="1" baseline="0" dirty="0" smtClean="0">
                <a:solidFill>
                  <a:schemeClr val="bg1"/>
                </a:solidFill>
                <a:cs typeface="Arial" pitchFamily="34" charset="0"/>
              </a:rPr>
              <a:t> </a:t>
            </a:r>
            <a:endParaRPr lang="pl-PL" sz="2000" b="1" baseline="0" dirty="0">
              <a:solidFill>
                <a:schemeClr val="bg1"/>
              </a:solidFill>
              <a:cs typeface="Arial" pitchFamily="34" charset="0"/>
            </a:endParaRPr>
          </a:p>
        </p:txBody>
      </p:sp>
      <p:sp>
        <p:nvSpPr>
          <p:cNvPr id="10"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pic>
        <p:nvPicPr>
          <p:cNvPr id="12"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strips dir="r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6386" name="Rectangle 3"/>
          <p:cNvSpPr>
            <a:spLocks noGrp="1"/>
          </p:cNvSpPr>
          <p:nvPr>
            <p:ph type="body" idx="1"/>
          </p:nvPr>
        </p:nvSpPr>
        <p:spPr>
          <a:xfrm>
            <a:off x="2786050" y="1071563"/>
            <a:ext cx="5834062" cy="3929073"/>
          </a:xfrm>
        </p:spPr>
        <p:txBody>
          <a:bodyPr/>
          <a:lstStyle/>
          <a:p>
            <a:pPr marL="0" indent="0">
              <a:spcBef>
                <a:spcPct val="0"/>
              </a:spcBef>
              <a:spcAft>
                <a:spcPts val="600"/>
              </a:spcAft>
              <a:buNone/>
            </a:pPr>
            <a:r>
              <a:rPr lang="pl-PL" sz="2400" dirty="0" smtClean="0">
                <a:solidFill>
                  <a:schemeClr val="bg1"/>
                </a:solidFill>
                <a:latin typeface="Arial" charset="0"/>
              </a:rPr>
              <a:t>Do form ochrony międzynarodowej, jaką może otrzymać cudzoziemiec w Polsce, zalicza się:</a:t>
            </a:r>
          </a:p>
          <a:p>
            <a:pPr marL="0" indent="0">
              <a:spcBef>
                <a:spcPct val="0"/>
              </a:spcBef>
              <a:spcAft>
                <a:spcPts val="600"/>
              </a:spcAft>
            </a:pPr>
            <a:r>
              <a:rPr lang="pl-PL" sz="2400" dirty="0" smtClean="0">
                <a:solidFill>
                  <a:schemeClr val="bg1"/>
                </a:solidFill>
                <a:latin typeface="Arial" charset="0"/>
              </a:rPr>
              <a:t> status uchodźcy, </a:t>
            </a:r>
          </a:p>
          <a:p>
            <a:pPr marL="0" indent="0">
              <a:spcBef>
                <a:spcPct val="0"/>
              </a:spcBef>
              <a:spcAft>
                <a:spcPts val="600"/>
              </a:spcAft>
            </a:pPr>
            <a:r>
              <a:rPr lang="pl-PL" sz="2400" dirty="0" smtClean="0">
                <a:solidFill>
                  <a:schemeClr val="bg1"/>
                </a:solidFill>
                <a:latin typeface="Arial" charset="0"/>
              </a:rPr>
              <a:t> ochronę uzupełniającą, </a:t>
            </a:r>
          </a:p>
          <a:p>
            <a:pPr marL="0" indent="0">
              <a:spcBef>
                <a:spcPct val="0"/>
              </a:spcBef>
              <a:spcAft>
                <a:spcPts val="600"/>
              </a:spcAft>
            </a:pPr>
            <a:r>
              <a:rPr lang="pl-PL" sz="2400" dirty="0" smtClean="0">
                <a:solidFill>
                  <a:schemeClr val="bg1"/>
                </a:solidFill>
                <a:latin typeface="Arial" charset="0"/>
              </a:rPr>
              <a:t> pobyt tolerowany </a:t>
            </a:r>
          </a:p>
          <a:p>
            <a:pPr marL="0" indent="0">
              <a:spcBef>
                <a:spcPct val="0"/>
              </a:spcBef>
              <a:spcAft>
                <a:spcPts val="600"/>
              </a:spcAft>
            </a:pPr>
            <a:r>
              <a:rPr lang="pl-PL" sz="2400" dirty="0" smtClean="0">
                <a:solidFill>
                  <a:schemeClr val="bg1"/>
                </a:solidFill>
                <a:latin typeface="Arial" charset="0"/>
              </a:rPr>
              <a:t> azyl</a:t>
            </a:r>
          </a:p>
        </p:txBody>
      </p:sp>
      <p:sp>
        <p:nvSpPr>
          <p:cNvPr id="16389"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rgbClr val="008000"/>
                </a:solidFill>
                <a:cs typeface="Arial" charset="0"/>
              </a:rPr>
              <a:t>Morski </a:t>
            </a:r>
            <a:r>
              <a:rPr lang="pl-PL" sz="1200" baseline="0" dirty="0">
                <a:solidFill>
                  <a:srgbClr val="008000"/>
                </a:solidFill>
                <a:cs typeface="Arial" charset="0"/>
              </a:rPr>
              <a:t>Oddział</a:t>
            </a:r>
          </a:p>
          <a:p>
            <a:r>
              <a:rPr lang="pl-PL" sz="1200" baseline="0" dirty="0">
                <a:solidFill>
                  <a:srgbClr val="008000"/>
                </a:solidFill>
                <a:cs typeface="Arial" charset="0"/>
              </a:rPr>
              <a:t>Straży Granicznej</a:t>
            </a:r>
          </a:p>
        </p:txBody>
      </p:sp>
      <p:sp>
        <p:nvSpPr>
          <p:cNvPr id="8" name="pole tekstowe 10"/>
          <p:cNvSpPr txBox="1">
            <a:spLocks noChangeArrowheads="1"/>
          </p:cNvSpPr>
          <p:nvPr/>
        </p:nvSpPr>
        <p:spPr bwMode="auto">
          <a:xfrm>
            <a:off x="107950" y="5911861"/>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pic>
        <p:nvPicPr>
          <p:cNvPr id="11"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strips dir="r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6386" name="Rectangle 3"/>
          <p:cNvSpPr>
            <a:spLocks noGrp="1"/>
          </p:cNvSpPr>
          <p:nvPr>
            <p:ph type="body" idx="1"/>
          </p:nvPr>
        </p:nvSpPr>
        <p:spPr>
          <a:xfrm>
            <a:off x="1714480" y="1071563"/>
            <a:ext cx="6905632" cy="3929073"/>
          </a:xfrm>
        </p:spPr>
        <p:txBody>
          <a:bodyPr/>
          <a:lstStyle/>
          <a:p>
            <a:pPr marL="0" indent="0">
              <a:spcBef>
                <a:spcPct val="0"/>
              </a:spcBef>
              <a:spcAft>
                <a:spcPts val="600"/>
              </a:spcAft>
              <a:buNone/>
            </a:pPr>
            <a:r>
              <a:rPr lang="pl-PL" sz="2400" dirty="0" smtClean="0">
                <a:solidFill>
                  <a:srgbClr val="FFC000"/>
                </a:solidFill>
                <a:latin typeface="Arial" charset="0"/>
              </a:rPr>
              <a:t>Status uchodźcy </a:t>
            </a:r>
            <a:r>
              <a:rPr lang="pl-PL" sz="2000" dirty="0" smtClean="0">
                <a:solidFill>
                  <a:schemeClr val="bg1"/>
                </a:solidFill>
                <a:latin typeface="Arial" charset="0"/>
              </a:rPr>
              <a:t>w Polsce nadaje się cudzoziemcowi, który na skutek uzasadnionej obawy przed prześladowaniem w kraju pochodzenia z powodu swojej rasy, religii, narodowości, przynależności do określonej grupy społecznej lub z powodu przekonań politycznych nie może lub nie chce korzystać z ochrony tego kraju. Kryteria te zostały przyjęte na podstawie Konwencji Genewskiej dot. statusu uchodźców i Protokołu Nowojorskiego, które Polska ratyfikowała w 1991 roku. </a:t>
            </a:r>
          </a:p>
          <a:p>
            <a:pPr marL="0" indent="0">
              <a:spcBef>
                <a:spcPct val="0"/>
              </a:spcBef>
              <a:spcAft>
                <a:spcPts val="600"/>
              </a:spcAft>
              <a:buNone/>
            </a:pPr>
            <a:r>
              <a:rPr lang="pl-PL" sz="2000" dirty="0" smtClean="0">
                <a:solidFill>
                  <a:schemeClr val="bg1"/>
                </a:solidFill>
                <a:latin typeface="Arial" charset="0"/>
              </a:rPr>
              <a:t>Organem odpowiedzialnym za rozpatrzenie wniosków o nadanie statusu uchodźcy jest </a:t>
            </a:r>
            <a:r>
              <a:rPr lang="pl-PL" sz="2000" dirty="0" smtClean="0">
                <a:solidFill>
                  <a:srgbClr val="FFC000"/>
                </a:solidFill>
                <a:latin typeface="Arial" charset="0"/>
              </a:rPr>
              <a:t>Szef Urzędu do Spraw Cudzoziemców</a:t>
            </a:r>
            <a:r>
              <a:rPr lang="pl-PL" sz="2000" dirty="0" smtClean="0">
                <a:solidFill>
                  <a:schemeClr val="bg1"/>
                </a:solidFill>
                <a:latin typeface="Arial" charset="0"/>
              </a:rPr>
              <a:t>; organem II instancji jest </a:t>
            </a:r>
            <a:r>
              <a:rPr lang="pl-PL" sz="2000" dirty="0" smtClean="0">
                <a:solidFill>
                  <a:srgbClr val="FFC000"/>
                </a:solidFill>
                <a:latin typeface="Arial" charset="0"/>
              </a:rPr>
              <a:t>Rada do Spraw Uchodźców</a:t>
            </a:r>
          </a:p>
          <a:p>
            <a:pPr marL="0" indent="0">
              <a:spcBef>
                <a:spcPct val="0"/>
              </a:spcBef>
              <a:spcAft>
                <a:spcPts val="600"/>
              </a:spcAft>
              <a:buNone/>
            </a:pPr>
            <a:r>
              <a:rPr lang="pl-PL" sz="2000" dirty="0" smtClean="0">
                <a:solidFill>
                  <a:schemeClr val="bg1"/>
                </a:solidFill>
                <a:latin typeface="Arial" charset="0"/>
              </a:rPr>
              <a:t> </a:t>
            </a:r>
          </a:p>
        </p:txBody>
      </p:sp>
      <p:sp>
        <p:nvSpPr>
          <p:cNvPr id="16389"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rgbClr val="008000"/>
                </a:solidFill>
                <a:cs typeface="Arial" charset="0"/>
              </a:rPr>
              <a:t>Morski </a:t>
            </a:r>
            <a:r>
              <a:rPr lang="pl-PL" sz="1200" baseline="0" dirty="0">
                <a:solidFill>
                  <a:srgbClr val="008000"/>
                </a:solidFill>
                <a:cs typeface="Arial" charset="0"/>
              </a:rPr>
              <a:t>Oddział</a:t>
            </a:r>
          </a:p>
          <a:p>
            <a:r>
              <a:rPr lang="pl-PL" sz="1200" baseline="0" dirty="0">
                <a:solidFill>
                  <a:srgbClr val="008000"/>
                </a:solidFill>
                <a:cs typeface="Arial" charset="0"/>
              </a:rPr>
              <a:t>Straży Granicznej</a:t>
            </a:r>
          </a:p>
        </p:txBody>
      </p:sp>
      <p:sp>
        <p:nvSpPr>
          <p:cNvPr id="8" name="pole tekstowe 10"/>
          <p:cNvSpPr txBox="1">
            <a:spLocks noChangeArrowheads="1"/>
          </p:cNvSpPr>
          <p:nvPr/>
        </p:nvSpPr>
        <p:spPr bwMode="auto">
          <a:xfrm>
            <a:off x="107950" y="5911861"/>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pic>
        <p:nvPicPr>
          <p:cNvPr id="12"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strips dir="rd"/>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6386" name="Rectangle 3"/>
          <p:cNvSpPr>
            <a:spLocks noGrp="1"/>
          </p:cNvSpPr>
          <p:nvPr>
            <p:ph type="body" idx="1"/>
          </p:nvPr>
        </p:nvSpPr>
        <p:spPr>
          <a:xfrm>
            <a:off x="1714480" y="571480"/>
            <a:ext cx="7429520" cy="5214974"/>
          </a:xfrm>
        </p:spPr>
        <p:txBody>
          <a:bodyPr/>
          <a:lstStyle/>
          <a:p>
            <a:pPr marL="0" indent="0">
              <a:spcBef>
                <a:spcPct val="0"/>
              </a:spcBef>
              <a:spcAft>
                <a:spcPts val="600"/>
              </a:spcAft>
              <a:buNone/>
            </a:pPr>
            <a:r>
              <a:rPr lang="pl-PL" sz="2000" b="1" dirty="0" smtClean="0">
                <a:solidFill>
                  <a:schemeClr val="bg1"/>
                </a:solidFill>
                <a:latin typeface="Arial" charset="0"/>
              </a:rPr>
              <a:t>Złożenie wniosku</a:t>
            </a:r>
          </a:p>
          <a:p>
            <a:pPr marL="0" indent="0">
              <a:spcBef>
                <a:spcPct val="0"/>
              </a:spcBef>
              <a:spcAft>
                <a:spcPts val="600"/>
              </a:spcAft>
              <a:buNone/>
            </a:pPr>
            <a:r>
              <a:rPr lang="pl-PL" sz="2000" dirty="0" smtClean="0">
                <a:solidFill>
                  <a:schemeClr val="bg1"/>
                </a:solidFill>
                <a:latin typeface="Arial" charset="0"/>
              </a:rPr>
              <a:t>W Polsce jest kilka sposobów na złożenie wniosku o nadanie statusu uchodźcy:</a:t>
            </a:r>
          </a:p>
          <a:p>
            <a:pPr marL="0" indent="0">
              <a:spcBef>
                <a:spcPct val="0"/>
              </a:spcBef>
              <a:spcAft>
                <a:spcPts val="600"/>
              </a:spcAft>
              <a:buNone/>
            </a:pPr>
            <a:r>
              <a:rPr lang="pl-PL" sz="2000" dirty="0" smtClean="0">
                <a:solidFill>
                  <a:schemeClr val="bg1"/>
                </a:solidFill>
                <a:latin typeface="Arial" charset="0"/>
              </a:rPr>
              <a:t>•Podczas wjazdu do Polski - na przejściu granicznym lub przy odprawie na lotnisku</a:t>
            </a:r>
          </a:p>
          <a:p>
            <a:pPr marL="0" indent="0">
              <a:spcBef>
                <a:spcPct val="0"/>
              </a:spcBef>
              <a:spcAft>
                <a:spcPts val="600"/>
              </a:spcAft>
              <a:buNone/>
            </a:pPr>
            <a:r>
              <a:rPr lang="pl-PL" sz="2000" dirty="0" smtClean="0">
                <a:solidFill>
                  <a:schemeClr val="bg1"/>
                </a:solidFill>
                <a:latin typeface="Arial" charset="0"/>
              </a:rPr>
              <a:t>•Na terytorium Polski - wniosek  składa się za pośrednictwem funkcjonariuszy Nadwiślańskiego Oddziału Straży  Granicznej w Warszawie przy ul. Taborowej 33 (budynek </a:t>
            </a:r>
            <a:r>
              <a:rPr lang="pl-PL" sz="2000" dirty="0" err="1" smtClean="0">
                <a:solidFill>
                  <a:schemeClr val="bg1"/>
                </a:solidFill>
                <a:latin typeface="Arial" charset="0"/>
              </a:rPr>
              <a:t>UdSC</a:t>
            </a:r>
            <a:r>
              <a:rPr lang="pl-PL" sz="2000" dirty="0" smtClean="0">
                <a:solidFill>
                  <a:schemeClr val="bg1"/>
                </a:solidFill>
                <a:latin typeface="Arial" charset="0"/>
              </a:rPr>
              <a:t>).</a:t>
            </a:r>
          </a:p>
          <a:p>
            <a:pPr marL="0" indent="0">
              <a:spcBef>
                <a:spcPct val="0"/>
              </a:spcBef>
              <a:spcAft>
                <a:spcPts val="600"/>
              </a:spcAft>
              <a:buNone/>
            </a:pPr>
            <a:r>
              <a:rPr lang="pl-PL" sz="2000" dirty="0" smtClean="0">
                <a:solidFill>
                  <a:schemeClr val="bg1"/>
                </a:solidFill>
                <a:latin typeface="Arial" charset="0"/>
              </a:rPr>
              <a:t>•W Strzeżonym Ośrodku dla Cudzoziemców (tylko jeśli cudzoziemiec jest tutaj osadzony)  </a:t>
            </a:r>
          </a:p>
          <a:p>
            <a:pPr marL="0" indent="0">
              <a:spcBef>
                <a:spcPct val="0"/>
              </a:spcBef>
              <a:spcAft>
                <a:spcPts val="600"/>
              </a:spcAft>
              <a:buNone/>
            </a:pPr>
            <a:endParaRPr lang="pl-PL" sz="2000" dirty="0" smtClean="0">
              <a:solidFill>
                <a:schemeClr val="bg1"/>
              </a:solidFill>
              <a:latin typeface="Arial" charset="0"/>
            </a:endParaRPr>
          </a:p>
          <a:p>
            <a:pPr marL="0" indent="0">
              <a:spcBef>
                <a:spcPct val="0"/>
              </a:spcBef>
              <a:spcAft>
                <a:spcPts val="600"/>
              </a:spcAft>
              <a:buNone/>
            </a:pPr>
            <a:r>
              <a:rPr lang="pl-PL" sz="2000" dirty="0" smtClean="0">
                <a:solidFill>
                  <a:schemeClr val="bg1"/>
                </a:solidFill>
                <a:latin typeface="Arial" charset="0"/>
              </a:rPr>
              <a:t>Razem z wnioskiem o status uchodźcy cudzoziemiec oddaje Straży Granicznej swój paszport. W  zamian otrzymuje </a:t>
            </a:r>
            <a:r>
              <a:rPr lang="pl-PL" sz="2000" dirty="0" smtClean="0">
                <a:solidFill>
                  <a:srgbClr val="FFC000"/>
                </a:solidFill>
                <a:latin typeface="Arial" charset="0"/>
              </a:rPr>
              <a:t>Tymczasowe Zaświadczenie Tożsamości Cudzoziemca</a:t>
            </a:r>
            <a:endParaRPr lang="pl-PL" sz="2000" dirty="0" smtClean="0">
              <a:solidFill>
                <a:schemeClr val="bg1"/>
              </a:solidFill>
              <a:latin typeface="Arial" charset="0"/>
            </a:endParaRPr>
          </a:p>
        </p:txBody>
      </p:sp>
      <p:sp>
        <p:nvSpPr>
          <p:cNvPr id="16389"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rgbClr val="008000"/>
                </a:solidFill>
                <a:cs typeface="Arial" charset="0"/>
              </a:rPr>
              <a:t>Morski </a:t>
            </a:r>
            <a:r>
              <a:rPr lang="pl-PL" sz="1200" baseline="0" dirty="0">
                <a:solidFill>
                  <a:srgbClr val="008000"/>
                </a:solidFill>
                <a:cs typeface="Arial" charset="0"/>
              </a:rPr>
              <a:t>Oddział</a:t>
            </a:r>
          </a:p>
          <a:p>
            <a:r>
              <a:rPr lang="pl-PL" sz="1200" baseline="0" dirty="0">
                <a:solidFill>
                  <a:srgbClr val="008000"/>
                </a:solidFill>
                <a:cs typeface="Arial" charset="0"/>
              </a:rPr>
              <a:t>Straży Granicznej</a:t>
            </a:r>
          </a:p>
        </p:txBody>
      </p:sp>
      <p:sp>
        <p:nvSpPr>
          <p:cNvPr id="8" name="pole tekstowe 10"/>
          <p:cNvSpPr txBox="1">
            <a:spLocks noChangeArrowheads="1"/>
          </p:cNvSpPr>
          <p:nvPr/>
        </p:nvSpPr>
        <p:spPr bwMode="auto">
          <a:xfrm>
            <a:off x="107950" y="5911861"/>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pic>
        <p:nvPicPr>
          <p:cNvPr id="12"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strips dir="rd"/>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9219" name="Picture 6" descr="00-AWERS"/>
          <p:cNvPicPr>
            <a:picLocks noChangeAspect="1" noChangeArrowheads="1"/>
          </p:cNvPicPr>
          <p:nvPr/>
        </p:nvPicPr>
        <p:blipFill>
          <a:blip r:embed="rId3"/>
          <a:srcRect/>
          <a:stretch>
            <a:fillRect/>
          </a:stretch>
        </p:blipFill>
        <p:spPr bwMode="auto">
          <a:xfrm>
            <a:off x="142875" y="142875"/>
            <a:ext cx="3889375" cy="2757488"/>
          </a:xfrm>
          <a:prstGeom prst="rect">
            <a:avLst/>
          </a:prstGeom>
          <a:noFill/>
          <a:ln w="9525">
            <a:noFill/>
            <a:miter lim="800000"/>
            <a:headEnd/>
            <a:tailEnd/>
          </a:ln>
        </p:spPr>
      </p:pic>
      <p:pic>
        <p:nvPicPr>
          <p:cNvPr id="4" name="Picture 4" descr="4a-"/>
          <p:cNvPicPr>
            <a:picLocks noChangeAspect="1" noChangeArrowheads="1"/>
          </p:cNvPicPr>
          <p:nvPr/>
        </p:nvPicPr>
        <p:blipFill>
          <a:blip r:embed="rId4"/>
          <a:srcRect l="13832" t="17645" r="16531" b="11868"/>
          <a:stretch>
            <a:fillRect/>
          </a:stretch>
        </p:blipFill>
        <p:spPr bwMode="auto">
          <a:xfrm>
            <a:off x="428625" y="3000375"/>
            <a:ext cx="5113338" cy="3768725"/>
          </a:xfrm>
          <a:prstGeom prst="rect">
            <a:avLst/>
          </a:prstGeom>
          <a:noFill/>
          <a:ln w="9525">
            <a:noFill/>
            <a:miter lim="800000"/>
            <a:headEnd/>
            <a:tailEnd/>
          </a:ln>
        </p:spPr>
      </p:pic>
      <p:sp>
        <p:nvSpPr>
          <p:cNvPr id="6" name="pole tekstowe 5"/>
          <p:cNvSpPr txBox="1"/>
          <p:nvPr/>
        </p:nvSpPr>
        <p:spPr>
          <a:xfrm>
            <a:off x="4429125" y="214290"/>
            <a:ext cx="4714875" cy="2585323"/>
          </a:xfrm>
          <a:prstGeom prst="rect">
            <a:avLst/>
          </a:prstGeom>
          <a:noFill/>
        </p:spPr>
        <p:txBody>
          <a:bodyPr>
            <a:spAutoFit/>
          </a:bodyPr>
          <a:lstStyle/>
          <a:p>
            <a:pPr fontAlgn="auto">
              <a:spcBef>
                <a:spcPts val="0"/>
              </a:spcBef>
              <a:spcAft>
                <a:spcPts val="0"/>
              </a:spcAft>
              <a:defRPr/>
            </a:pPr>
            <a:r>
              <a:rPr lang="pl-PL" i="1" baseline="0" dirty="0">
                <a:solidFill>
                  <a:schemeClr val="bg1"/>
                </a:solidFill>
                <a:latin typeface="+mn-lt"/>
              </a:rPr>
              <a:t>Dokument wydawany jest cudzoziemcom, którzy złożyli wniosek o nadanie statusu uchodźcy na terytorium RP,</a:t>
            </a:r>
          </a:p>
          <a:p>
            <a:pPr fontAlgn="auto">
              <a:spcBef>
                <a:spcPts val="0"/>
              </a:spcBef>
              <a:spcAft>
                <a:spcPts val="0"/>
              </a:spcAft>
              <a:defRPr/>
            </a:pPr>
            <a:endParaRPr lang="pl-PL" i="1" baseline="0" dirty="0">
              <a:solidFill>
                <a:schemeClr val="bg1"/>
              </a:solidFill>
              <a:latin typeface="+mn-lt"/>
            </a:endParaRPr>
          </a:p>
          <a:p>
            <a:pPr fontAlgn="auto">
              <a:spcBef>
                <a:spcPts val="0"/>
              </a:spcBef>
              <a:spcAft>
                <a:spcPts val="0"/>
              </a:spcAft>
              <a:defRPr/>
            </a:pPr>
            <a:r>
              <a:rPr lang="pl-PL" i="1" baseline="0" dirty="0">
                <a:solidFill>
                  <a:schemeClr val="bg1"/>
                </a:solidFill>
                <a:latin typeface="+mn-lt"/>
              </a:rPr>
              <a:t>- Okres ważności dokumentu – 30 dni</a:t>
            </a:r>
          </a:p>
          <a:p>
            <a:pPr fontAlgn="auto">
              <a:spcBef>
                <a:spcPts val="0"/>
              </a:spcBef>
              <a:spcAft>
                <a:spcPts val="0"/>
              </a:spcAft>
              <a:defRPr/>
            </a:pPr>
            <a:endParaRPr lang="pl-PL" i="1" baseline="0" dirty="0">
              <a:solidFill>
                <a:schemeClr val="bg1"/>
              </a:solidFill>
              <a:latin typeface="+mn-lt"/>
            </a:endParaRPr>
          </a:p>
          <a:p>
            <a:pPr fontAlgn="auto">
              <a:spcBef>
                <a:spcPts val="0"/>
              </a:spcBef>
              <a:spcAft>
                <a:spcPts val="0"/>
              </a:spcAft>
              <a:defRPr/>
            </a:pPr>
            <a:r>
              <a:rPr lang="pl-PL" i="1" baseline="0" dirty="0">
                <a:solidFill>
                  <a:schemeClr val="bg1"/>
                </a:solidFill>
                <a:latin typeface="+mn-lt"/>
              </a:rPr>
              <a:t>- Organ wydający – organ przyjmujący wniosek - Komendant Oddziału SG lub Komendant Placówki SG.</a:t>
            </a:r>
          </a:p>
        </p:txBody>
      </p:sp>
      <p:sp>
        <p:nvSpPr>
          <p:cNvPr id="7" name="pole tekstowe 6"/>
          <p:cNvSpPr txBox="1"/>
          <p:nvPr/>
        </p:nvSpPr>
        <p:spPr>
          <a:xfrm>
            <a:off x="5643563" y="3201131"/>
            <a:ext cx="3286125" cy="2585323"/>
          </a:xfrm>
          <a:prstGeom prst="rect">
            <a:avLst/>
          </a:prstGeom>
          <a:noFill/>
        </p:spPr>
        <p:txBody>
          <a:bodyPr>
            <a:spAutoFit/>
          </a:bodyPr>
          <a:lstStyle/>
          <a:p>
            <a:pPr fontAlgn="auto">
              <a:spcBef>
                <a:spcPts val="0"/>
              </a:spcBef>
              <a:spcAft>
                <a:spcPts val="0"/>
              </a:spcAft>
              <a:defRPr/>
            </a:pPr>
            <a:r>
              <a:rPr lang="pl-PL" i="1" baseline="0" dirty="0">
                <a:solidFill>
                  <a:schemeClr val="bg1"/>
                </a:solidFill>
                <a:latin typeface="+mn-lt"/>
              </a:rPr>
              <a:t>Na okresy ważności nie dłuższe niż 6 miesięcy, do czasu zakończenia postępowania o nadanie statusu uchodźcy wydawany jest kolejny dokument przez Szefa Urzędu do spraw Cudzoziemców.</a:t>
            </a:r>
          </a:p>
          <a:p>
            <a:pPr fontAlgn="auto">
              <a:spcBef>
                <a:spcPts val="0"/>
              </a:spcBef>
              <a:spcAft>
                <a:spcPts val="0"/>
              </a:spcAft>
              <a:defRPr/>
            </a:pPr>
            <a:r>
              <a:rPr lang="pl-PL" i="1" baseline="0" dirty="0">
                <a:solidFill>
                  <a:schemeClr val="bg1"/>
                </a:solidFill>
                <a:latin typeface="+mn-lt"/>
              </a:rPr>
              <a:t>Dokument nie uprawnia do przekroczenia granicy państwa.</a:t>
            </a:r>
            <a:endParaRPr lang="pl-PL" baseline="0" dirty="0">
              <a:solidFill>
                <a:schemeClr val="bg1"/>
              </a:solidFill>
              <a:latin typeface="+mn-lt"/>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6386" name="Rectangle 3"/>
          <p:cNvSpPr>
            <a:spLocks noGrp="1"/>
          </p:cNvSpPr>
          <p:nvPr>
            <p:ph type="body" idx="1"/>
          </p:nvPr>
        </p:nvSpPr>
        <p:spPr>
          <a:xfrm>
            <a:off x="1428728" y="571480"/>
            <a:ext cx="7786742" cy="5214974"/>
          </a:xfrm>
        </p:spPr>
        <p:txBody>
          <a:bodyPr/>
          <a:lstStyle/>
          <a:p>
            <a:pPr marL="0" indent="0">
              <a:spcBef>
                <a:spcPct val="0"/>
              </a:spcBef>
              <a:spcAft>
                <a:spcPts val="600"/>
              </a:spcAft>
              <a:buNone/>
            </a:pPr>
            <a:r>
              <a:rPr lang="pl-PL" sz="2400" b="1" dirty="0" smtClean="0">
                <a:solidFill>
                  <a:schemeClr val="bg1"/>
                </a:solidFill>
                <a:latin typeface="Arial" charset="0"/>
              </a:rPr>
              <a:t>Kto nie może starać się o status uchodźcy </a:t>
            </a:r>
          </a:p>
          <a:p>
            <a:pPr marL="0" indent="0">
              <a:spcBef>
                <a:spcPct val="0"/>
              </a:spcBef>
              <a:spcAft>
                <a:spcPts val="600"/>
              </a:spcAft>
              <a:buNone/>
            </a:pPr>
            <a:r>
              <a:rPr lang="pl-PL" sz="2000" dirty="0" smtClean="0">
                <a:solidFill>
                  <a:schemeClr val="bg1"/>
                </a:solidFill>
                <a:latin typeface="Arial" charset="0"/>
              </a:rPr>
              <a:t>  </a:t>
            </a:r>
          </a:p>
          <a:p>
            <a:pPr marL="0" indent="0">
              <a:spcBef>
                <a:spcPct val="0"/>
              </a:spcBef>
              <a:spcAft>
                <a:spcPts val="600"/>
              </a:spcAft>
              <a:buNone/>
            </a:pPr>
            <a:r>
              <a:rPr lang="pl-PL" sz="2000" dirty="0" smtClean="0">
                <a:solidFill>
                  <a:schemeClr val="bg1"/>
                </a:solidFill>
                <a:latin typeface="Arial" charset="0"/>
              </a:rPr>
              <a:t>Cudzoziemcy nie mogą uzyskać ochrony w postaci statusu uchodźcy, gdy:</a:t>
            </a:r>
          </a:p>
          <a:p>
            <a:pPr marL="0" indent="0">
              <a:spcBef>
                <a:spcPct val="0"/>
              </a:spcBef>
              <a:spcAft>
                <a:spcPts val="600"/>
              </a:spcAft>
              <a:buNone/>
            </a:pPr>
            <a:r>
              <a:rPr lang="pl-PL" sz="2000" dirty="0" smtClean="0">
                <a:solidFill>
                  <a:schemeClr val="bg1"/>
                </a:solidFill>
                <a:latin typeface="Arial" charset="0"/>
              </a:rPr>
              <a:t>•Podlegają wyłączeniom z mocy Konwencji Genewskiej, czyli popełnili zbrodnię przeciwko pokojowi lub ludzkości, poważne przestępstwo o charakterze niepolitycznym lub gdy stanowią zagrożenie dla bezpieczeństwa państwa polskiego</a:t>
            </a:r>
          </a:p>
          <a:p>
            <a:pPr marL="0" indent="0">
              <a:spcBef>
                <a:spcPct val="0"/>
              </a:spcBef>
              <a:spcAft>
                <a:spcPts val="600"/>
              </a:spcAft>
              <a:buNone/>
            </a:pPr>
            <a:r>
              <a:rPr lang="pl-PL" sz="2000" dirty="0" smtClean="0">
                <a:solidFill>
                  <a:schemeClr val="bg1"/>
                </a:solidFill>
                <a:latin typeface="Arial" charset="0"/>
              </a:rPr>
              <a:t>•Przybywają z kraju, gdzie prawa człowieka podlegają zasadniczej ochronie</a:t>
            </a:r>
          </a:p>
          <a:p>
            <a:pPr marL="0" indent="0">
              <a:spcBef>
                <a:spcPct val="0"/>
              </a:spcBef>
              <a:spcAft>
                <a:spcPts val="600"/>
              </a:spcAft>
              <a:buNone/>
            </a:pPr>
            <a:r>
              <a:rPr lang="pl-PL" sz="2000" dirty="0" smtClean="0">
                <a:solidFill>
                  <a:schemeClr val="bg1"/>
                </a:solidFill>
                <a:latin typeface="Arial" charset="0"/>
              </a:rPr>
              <a:t>•Przybywają z bezpiecznego kraju trzeciego, który stwarza możliwość starania się o nadanie statusu uchodźcy</a:t>
            </a:r>
          </a:p>
          <a:p>
            <a:pPr marL="0" indent="0">
              <a:spcBef>
                <a:spcPct val="0"/>
              </a:spcBef>
              <a:spcAft>
                <a:spcPts val="600"/>
              </a:spcAft>
              <a:buNone/>
            </a:pPr>
            <a:r>
              <a:rPr lang="pl-PL" sz="2000" dirty="0" smtClean="0">
                <a:solidFill>
                  <a:schemeClr val="bg1"/>
                </a:solidFill>
                <a:latin typeface="Arial" charset="0"/>
              </a:rPr>
              <a:t>•Status uchodźcy został im już nadany w innym kraju.</a:t>
            </a:r>
          </a:p>
        </p:txBody>
      </p:sp>
      <p:sp>
        <p:nvSpPr>
          <p:cNvPr id="16389"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rgbClr val="008000"/>
                </a:solidFill>
                <a:cs typeface="Arial" charset="0"/>
              </a:rPr>
              <a:t>Morski </a:t>
            </a:r>
            <a:r>
              <a:rPr lang="pl-PL" sz="1200" baseline="0" dirty="0">
                <a:solidFill>
                  <a:srgbClr val="008000"/>
                </a:solidFill>
                <a:cs typeface="Arial" charset="0"/>
              </a:rPr>
              <a:t>Oddział</a:t>
            </a:r>
          </a:p>
          <a:p>
            <a:r>
              <a:rPr lang="pl-PL" sz="1200" baseline="0" dirty="0">
                <a:solidFill>
                  <a:srgbClr val="008000"/>
                </a:solidFill>
                <a:cs typeface="Arial" charset="0"/>
              </a:rPr>
              <a:t>Straży Granicznej</a:t>
            </a:r>
          </a:p>
        </p:txBody>
      </p:sp>
      <p:sp>
        <p:nvSpPr>
          <p:cNvPr id="8" name="pole tekstowe 10"/>
          <p:cNvSpPr txBox="1">
            <a:spLocks noChangeArrowheads="1"/>
          </p:cNvSpPr>
          <p:nvPr/>
        </p:nvSpPr>
        <p:spPr bwMode="auto">
          <a:xfrm>
            <a:off x="107950" y="5911861"/>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pic>
        <p:nvPicPr>
          <p:cNvPr id="11"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strips dir="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16386" name="Rectangle 3"/>
          <p:cNvSpPr>
            <a:spLocks noGrp="1"/>
          </p:cNvSpPr>
          <p:nvPr>
            <p:ph type="body" idx="1"/>
          </p:nvPr>
        </p:nvSpPr>
        <p:spPr>
          <a:xfrm>
            <a:off x="1142976" y="142852"/>
            <a:ext cx="7858180" cy="4857784"/>
          </a:xfrm>
        </p:spPr>
        <p:txBody>
          <a:bodyPr/>
          <a:lstStyle/>
          <a:p>
            <a:pPr>
              <a:spcBef>
                <a:spcPts val="0"/>
              </a:spcBef>
              <a:buNone/>
            </a:pPr>
            <a:r>
              <a:rPr lang="pl-PL" sz="1800" b="1" spc="-100" dirty="0" smtClean="0">
                <a:solidFill>
                  <a:schemeClr val="bg1"/>
                </a:solidFill>
              </a:rPr>
              <a:t>Taktyka działania Straży Granicznej ukierunkowana jest zasadniczo na osiąganie tych samych, co dotychczas celów, lecz przy zastosowaniu innych metod i sposobów oraz środków technicznych. W obszarze pozostającym w szczególnym zainteresowaniu formacji pozostają:</a:t>
            </a:r>
            <a:endParaRPr lang="pl-PL" sz="1800" spc="-100" dirty="0" smtClean="0">
              <a:solidFill>
                <a:schemeClr val="bg1"/>
              </a:solidFill>
            </a:endParaRPr>
          </a:p>
          <a:p>
            <a:pPr lvl="0">
              <a:spcBef>
                <a:spcPts val="0"/>
              </a:spcBef>
            </a:pPr>
            <a:r>
              <a:rPr lang="pl-PL" sz="1600" spc="-100" dirty="0" smtClean="0">
                <a:solidFill>
                  <a:srgbClr val="FFC000"/>
                </a:solidFill>
              </a:rPr>
              <a:t>ochrona szlaków komunikacyjnych o szczególnym znaczeniu międzynarodowym przed przestępczością,</a:t>
            </a:r>
            <a:r>
              <a:rPr lang="pl-PL" sz="1600" spc="-100" dirty="0" smtClean="0">
                <a:solidFill>
                  <a:schemeClr val="bg1"/>
                </a:solidFill>
              </a:rPr>
              <a:t> której zwalczanie należy do właściwości SG; </a:t>
            </a:r>
          </a:p>
          <a:p>
            <a:pPr lvl="0">
              <a:spcBef>
                <a:spcPts val="0"/>
              </a:spcBef>
            </a:pPr>
            <a:r>
              <a:rPr lang="pl-PL" sz="1600" spc="-100" dirty="0" smtClean="0">
                <a:solidFill>
                  <a:srgbClr val="FFC000"/>
                </a:solidFill>
              </a:rPr>
              <a:t>zapewnienie bezpieczeństwa w komunikacji międzynarodowej </a:t>
            </a:r>
            <a:r>
              <a:rPr lang="pl-PL" sz="1600" spc="-100" dirty="0" smtClean="0">
                <a:solidFill>
                  <a:schemeClr val="bg1"/>
                </a:solidFill>
              </a:rPr>
              <a:t>(lotniczej, drogowej, kolejowej, morskiej), </a:t>
            </a:r>
          </a:p>
          <a:p>
            <a:pPr lvl="0">
              <a:spcBef>
                <a:spcPts val="0"/>
              </a:spcBef>
            </a:pPr>
            <a:r>
              <a:rPr lang="pl-PL" sz="1600" spc="-100" dirty="0" smtClean="0">
                <a:solidFill>
                  <a:schemeClr val="bg1"/>
                </a:solidFill>
              </a:rPr>
              <a:t>rozpoznanie rejonów szczególnie zagrożonych przestępczością, której zwalczanie leży we właściwości ustawowej Straży Granicznej, </a:t>
            </a:r>
          </a:p>
          <a:p>
            <a:pPr lvl="0">
              <a:spcBef>
                <a:spcPts val="0"/>
              </a:spcBef>
            </a:pPr>
            <a:r>
              <a:rPr lang="pl-PL" sz="1600" spc="-100" dirty="0" smtClean="0">
                <a:solidFill>
                  <a:srgbClr val="FFC000"/>
                </a:solidFill>
              </a:rPr>
              <a:t>współpraca ze społeczeństwem </a:t>
            </a:r>
            <a:r>
              <a:rPr lang="pl-PL" sz="1600" spc="-100" dirty="0" smtClean="0">
                <a:solidFill>
                  <a:schemeClr val="bg1"/>
                </a:solidFill>
              </a:rPr>
              <a:t>w celu odpowiednio wczesnego zdobywania informacji o zdarzeniach niekorzystnych z punktu widzenia realizowanych zadań oraz interesów narodowych, </a:t>
            </a:r>
          </a:p>
          <a:p>
            <a:pPr lvl="0">
              <a:spcBef>
                <a:spcPts val="0"/>
              </a:spcBef>
            </a:pPr>
            <a:r>
              <a:rPr lang="pl-PL" sz="1600" spc="-100" dirty="0" smtClean="0">
                <a:solidFill>
                  <a:srgbClr val="FFC000"/>
                </a:solidFill>
              </a:rPr>
              <a:t>ochrona terytorium kraju przed wwozem materiałów niebezpiecznych</a:t>
            </a:r>
            <a:r>
              <a:rPr lang="pl-PL" sz="1600" spc="-100" dirty="0" smtClean="0">
                <a:solidFill>
                  <a:schemeClr val="bg1"/>
                </a:solidFill>
              </a:rPr>
              <a:t>, na których transport przewoźnicy nie posiadają stosownych zezwoleń lub realizują go w sposób niezgodny z obowiązującymi międzynarodowymi normami bezpieczeństwa, </a:t>
            </a:r>
          </a:p>
          <a:p>
            <a:pPr lvl="0">
              <a:spcBef>
                <a:spcPts val="0"/>
              </a:spcBef>
            </a:pPr>
            <a:r>
              <a:rPr lang="pl-PL" sz="1600" spc="-100" dirty="0" smtClean="0">
                <a:solidFill>
                  <a:schemeClr val="bg1"/>
                </a:solidFill>
              </a:rPr>
              <a:t>przeciwdziałanie nielegalnemu (bez uzyskania zgody właściwych organów) wywozowi z kraju przedmiotów stanowiących wartość zabytkową i zaliczanych do dziedzictwa narodowego, </a:t>
            </a:r>
          </a:p>
          <a:p>
            <a:pPr lvl="0">
              <a:spcBef>
                <a:spcPts val="0"/>
              </a:spcBef>
            </a:pPr>
            <a:r>
              <a:rPr lang="pl-PL" sz="1600" spc="-100" dirty="0" smtClean="0">
                <a:solidFill>
                  <a:schemeClr val="bg1"/>
                </a:solidFill>
              </a:rPr>
              <a:t>realizacja czynności zleconych przez inne uprawnione organy, instytucje państwowe i międzynarodowe, </a:t>
            </a:r>
          </a:p>
          <a:p>
            <a:pPr lvl="0">
              <a:spcBef>
                <a:spcPts val="0"/>
              </a:spcBef>
            </a:pPr>
            <a:r>
              <a:rPr lang="pl-PL" sz="1600" spc="-100" dirty="0" smtClean="0">
                <a:solidFill>
                  <a:schemeClr val="bg1"/>
                </a:solidFill>
              </a:rPr>
              <a:t>stała gotowość do niezwłocznego i skuteczne wykonanie zadania czasowego przywrócenia kontroli granicznej na granicach wewnętrznych (art. 23 kodeksu granicznego Schengen), </a:t>
            </a:r>
            <a:endParaRPr lang="pl-PL" sz="1600" spc="-100" dirty="0">
              <a:solidFill>
                <a:schemeClr val="bg1"/>
              </a:solidFill>
            </a:endParaRPr>
          </a:p>
        </p:txBody>
      </p:sp>
      <p:sp>
        <p:nvSpPr>
          <p:cNvPr id="16389"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rgbClr val="008000"/>
                </a:solidFill>
                <a:cs typeface="Arial" charset="0"/>
              </a:rPr>
              <a:t>Morski </a:t>
            </a:r>
            <a:r>
              <a:rPr lang="pl-PL" sz="1200" baseline="0" dirty="0">
                <a:solidFill>
                  <a:srgbClr val="008000"/>
                </a:solidFill>
                <a:cs typeface="Arial" charset="0"/>
              </a:rPr>
              <a:t>Oddział</a:t>
            </a:r>
          </a:p>
          <a:p>
            <a:r>
              <a:rPr lang="pl-PL" sz="1200" baseline="0" dirty="0">
                <a:solidFill>
                  <a:srgbClr val="008000"/>
                </a:solidFill>
                <a:cs typeface="Arial" charset="0"/>
              </a:rPr>
              <a:t>Straży Granicznej</a:t>
            </a:r>
          </a:p>
        </p:txBody>
      </p:sp>
      <p:sp>
        <p:nvSpPr>
          <p:cNvPr id="8" name="pole tekstowe 10"/>
          <p:cNvSpPr txBox="1">
            <a:spLocks noChangeArrowheads="1"/>
          </p:cNvSpPr>
          <p:nvPr/>
        </p:nvSpPr>
        <p:spPr bwMode="auto">
          <a:xfrm>
            <a:off x="107950" y="5911861"/>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pic>
        <p:nvPicPr>
          <p:cNvPr id="10" name="Picture 2" descr="logo intranet"/>
          <p:cNvPicPr>
            <a:picLocks noChangeAspect="1" noChangeArrowheads="1"/>
          </p:cNvPicPr>
          <p:nvPr/>
        </p:nvPicPr>
        <p:blipFill>
          <a:blip r:embed="rId3" cstate="print"/>
          <a:srcRect/>
          <a:stretch>
            <a:fillRect/>
          </a:stretch>
        </p:blipFill>
        <p:spPr bwMode="auto">
          <a:xfrm>
            <a:off x="214282" y="5072074"/>
            <a:ext cx="680362" cy="857256"/>
          </a:xfrm>
          <a:prstGeom prst="rect">
            <a:avLst/>
          </a:prstGeom>
          <a:noFill/>
        </p:spPr>
      </p:pic>
    </p:spTree>
  </p:cSld>
  <p:clrMapOvr>
    <a:masterClrMapping/>
  </p:clrMapOvr>
  <p:transition>
    <p:newsflash/>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6386" name="Rectangle 3"/>
          <p:cNvSpPr>
            <a:spLocks noGrp="1"/>
          </p:cNvSpPr>
          <p:nvPr>
            <p:ph type="body" idx="1"/>
          </p:nvPr>
        </p:nvSpPr>
        <p:spPr>
          <a:xfrm>
            <a:off x="1428728" y="571480"/>
            <a:ext cx="7786742" cy="5214974"/>
          </a:xfrm>
        </p:spPr>
        <p:txBody>
          <a:bodyPr/>
          <a:lstStyle/>
          <a:p>
            <a:pPr marL="0" indent="0">
              <a:spcBef>
                <a:spcPct val="0"/>
              </a:spcBef>
              <a:spcAft>
                <a:spcPts val="600"/>
              </a:spcAft>
              <a:buNone/>
            </a:pPr>
            <a:r>
              <a:rPr lang="pl-PL" sz="2000" b="1" dirty="0" smtClean="0">
                <a:solidFill>
                  <a:schemeClr val="bg1"/>
                </a:solidFill>
                <a:latin typeface="Arial" charset="0"/>
              </a:rPr>
              <a:t>Osobie, która otrzymała decyzję o nadaniu statusu uchodźcy przysługują następujące prawa:</a:t>
            </a:r>
          </a:p>
          <a:p>
            <a:pPr marL="0" indent="0">
              <a:spcBef>
                <a:spcPct val="0"/>
              </a:spcBef>
              <a:spcAft>
                <a:spcPts val="600"/>
              </a:spcAft>
              <a:buNone/>
            </a:pPr>
            <a:r>
              <a:rPr lang="pl-PL" sz="1800" dirty="0" smtClean="0">
                <a:solidFill>
                  <a:schemeClr val="bg1"/>
                </a:solidFill>
                <a:latin typeface="Arial" charset="0"/>
              </a:rPr>
              <a:t>•</a:t>
            </a:r>
            <a:r>
              <a:rPr lang="pl-PL" sz="1800" dirty="0" smtClean="0">
                <a:solidFill>
                  <a:srgbClr val="FFC000"/>
                </a:solidFill>
                <a:latin typeface="Arial" charset="0"/>
              </a:rPr>
              <a:t>Prawo pobytu w Polsce </a:t>
            </a:r>
            <a:r>
              <a:rPr lang="pl-PL" sz="1800" dirty="0" smtClean="0">
                <a:solidFill>
                  <a:schemeClr val="bg1"/>
                </a:solidFill>
                <a:latin typeface="Arial" charset="0"/>
              </a:rPr>
              <a:t>- uchodźca nie może być wydalony z Polski, poza wyjątkowymi okolicznościami, o których mowa w art. 32 i 33 Konwencji Genewskiej; </a:t>
            </a:r>
            <a:r>
              <a:rPr lang="pl-PL" sz="1800" dirty="0" smtClean="0">
                <a:solidFill>
                  <a:srgbClr val="FFC000"/>
                </a:solidFill>
                <a:latin typeface="Arial" charset="0"/>
              </a:rPr>
              <a:t>otrzymuje kartę pobytu ważną na 3 lata </a:t>
            </a:r>
          </a:p>
          <a:p>
            <a:pPr marL="0" indent="0">
              <a:spcBef>
                <a:spcPct val="0"/>
              </a:spcBef>
              <a:spcAft>
                <a:spcPts val="600"/>
              </a:spcAft>
              <a:buNone/>
            </a:pPr>
            <a:r>
              <a:rPr lang="pl-PL" sz="1800" dirty="0" smtClean="0">
                <a:solidFill>
                  <a:schemeClr val="bg1"/>
                </a:solidFill>
                <a:latin typeface="Arial" charset="0"/>
              </a:rPr>
              <a:t>•</a:t>
            </a:r>
            <a:r>
              <a:rPr lang="pl-PL" sz="1800" dirty="0" smtClean="0">
                <a:solidFill>
                  <a:srgbClr val="FFC000"/>
                </a:solidFill>
                <a:latin typeface="Arial" charset="0"/>
              </a:rPr>
              <a:t>Prawo do pracy </a:t>
            </a:r>
            <a:r>
              <a:rPr lang="pl-PL" sz="1800" dirty="0" smtClean="0">
                <a:solidFill>
                  <a:schemeClr val="bg1"/>
                </a:solidFill>
                <a:latin typeface="Arial" charset="0"/>
              </a:rPr>
              <a:t>- cudzoziemiec może pracować na takich samych zasadach jak obywatel polski (nie potrzebuje zezwolenia na pracę)</a:t>
            </a:r>
          </a:p>
          <a:p>
            <a:pPr marL="0" indent="0">
              <a:spcBef>
                <a:spcPct val="0"/>
              </a:spcBef>
              <a:spcAft>
                <a:spcPts val="600"/>
              </a:spcAft>
              <a:buNone/>
            </a:pPr>
            <a:r>
              <a:rPr lang="pl-PL" sz="1800" dirty="0" smtClean="0">
                <a:solidFill>
                  <a:schemeClr val="bg1"/>
                </a:solidFill>
                <a:latin typeface="Arial" charset="0"/>
              </a:rPr>
              <a:t>•</a:t>
            </a:r>
            <a:r>
              <a:rPr lang="pl-PL" sz="1800" dirty="0" smtClean="0">
                <a:solidFill>
                  <a:srgbClr val="FFC000"/>
                </a:solidFill>
                <a:latin typeface="Arial" charset="0"/>
              </a:rPr>
              <a:t>Prawo do prowadzenia działalności gospodarczej </a:t>
            </a:r>
            <a:r>
              <a:rPr lang="pl-PL" sz="1800" dirty="0" smtClean="0">
                <a:solidFill>
                  <a:schemeClr val="bg1"/>
                </a:solidFill>
                <a:latin typeface="Arial" charset="0"/>
              </a:rPr>
              <a:t>na takich samych zasadach jak obywatel polski, prawo do świadczeń pomocy społecznej, otrzymywania zasiłków rodzinnego, pielęgnacyjnego i wychowawczego</a:t>
            </a:r>
          </a:p>
          <a:p>
            <a:pPr marL="0" indent="0">
              <a:spcBef>
                <a:spcPct val="0"/>
              </a:spcBef>
              <a:spcAft>
                <a:spcPts val="600"/>
              </a:spcAft>
              <a:buNone/>
            </a:pPr>
            <a:r>
              <a:rPr lang="pl-PL" sz="1800" dirty="0" smtClean="0">
                <a:solidFill>
                  <a:schemeClr val="bg1"/>
                </a:solidFill>
                <a:latin typeface="Arial" charset="0"/>
              </a:rPr>
              <a:t>•</a:t>
            </a:r>
            <a:r>
              <a:rPr lang="pl-PL" sz="1800" dirty="0" smtClean="0">
                <a:solidFill>
                  <a:srgbClr val="FFC000"/>
                </a:solidFill>
                <a:latin typeface="Arial" charset="0"/>
              </a:rPr>
              <a:t>Prawo do ubezpieczenia zdrowotnego</a:t>
            </a:r>
            <a:r>
              <a:rPr lang="pl-PL" sz="1800" dirty="0" smtClean="0">
                <a:solidFill>
                  <a:schemeClr val="bg1"/>
                </a:solidFill>
                <a:latin typeface="Arial" charset="0"/>
              </a:rPr>
              <a:t>: cudzoziemiec może ubezpieczyć się dobrowolnie w Narodowym Funduszu Zdrowia lub podlega obowiązkowi ubezpieczenia zdrowotnego, wynikającego z umowy o pracę, może również zostać objęty ubezpieczeniem po zarejestrowaniu się jako osoba bezrobotna</a:t>
            </a:r>
          </a:p>
        </p:txBody>
      </p:sp>
      <p:sp>
        <p:nvSpPr>
          <p:cNvPr id="16389"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rgbClr val="008000"/>
                </a:solidFill>
                <a:cs typeface="Arial" charset="0"/>
              </a:rPr>
              <a:t>Morski </a:t>
            </a:r>
            <a:r>
              <a:rPr lang="pl-PL" sz="1200" baseline="0" dirty="0">
                <a:solidFill>
                  <a:srgbClr val="008000"/>
                </a:solidFill>
                <a:cs typeface="Arial" charset="0"/>
              </a:rPr>
              <a:t>Oddział</a:t>
            </a:r>
          </a:p>
          <a:p>
            <a:r>
              <a:rPr lang="pl-PL" sz="1200" baseline="0" dirty="0">
                <a:solidFill>
                  <a:srgbClr val="008000"/>
                </a:solidFill>
                <a:cs typeface="Arial" charset="0"/>
              </a:rPr>
              <a:t>Straży Granicznej</a:t>
            </a:r>
          </a:p>
        </p:txBody>
      </p:sp>
      <p:sp>
        <p:nvSpPr>
          <p:cNvPr id="8" name="pole tekstowe 10"/>
          <p:cNvSpPr txBox="1">
            <a:spLocks noChangeArrowheads="1"/>
          </p:cNvSpPr>
          <p:nvPr/>
        </p:nvSpPr>
        <p:spPr bwMode="auto">
          <a:xfrm>
            <a:off x="107950" y="5911861"/>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pic>
        <p:nvPicPr>
          <p:cNvPr id="11"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strips dir="rd"/>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0" name="Picture 5" descr="10"/>
          <p:cNvPicPr>
            <a:picLocks noChangeAspect="1" noChangeArrowheads="1"/>
          </p:cNvPicPr>
          <p:nvPr/>
        </p:nvPicPr>
        <p:blipFill>
          <a:blip r:embed="rId3" cstate="print"/>
          <a:srcRect/>
          <a:stretch>
            <a:fillRect/>
          </a:stretch>
        </p:blipFill>
        <p:spPr bwMode="auto">
          <a:xfrm>
            <a:off x="6929454" y="3500438"/>
            <a:ext cx="2030400" cy="2759233"/>
          </a:xfrm>
          <a:prstGeom prst="rect">
            <a:avLst/>
          </a:prstGeom>
          <a:noFill/>
          <a:ln w="9525">
            <a:noFill/>
            <a:miter lim="800000"/>
            <a:headEnd/>
            <a:tailEnd/>
          </a:ln>
        </p:spPr>
      </p:pic>
      <p:sp>
        <p:nvSpPr>
          <p:cNvPr id="16386" name="Rectangle 3"/>
          <p:cNvSpPr>
            <a:spLocks noGrp="1"/>
          </p:cNvSpPr>
          <p:nvPr>
            <p:ph type="body" idx="1"/>
          </p:nvPr>
        </p:nvSpPr>
        <p:spPr>
          <a:xfrm>
            <a:off x="1357258" y="500042"/>
            <a:ext cx="7786742" cy="4643470"/>
          </a:xfrm>
        </p:spPr>
        <p:txBody>
          <a:bodyPr/>
          <a:lstStyle/>
          <a:p>
            <a:pPr marL="0" indent="0">
              <a:spcBef>
                <a:spcPct val="0"/>
              </a:spcBef>
              <a:spcAft>
                <a:spcPts val="600"/>
              </a:spcAft>
              <a:buNone/>
            </a:pPr>
            <a:r>
              <a:rPr lang="pl-PL" sz="1800" dirty="0" smtClean="0">
                <a:solidFill>
                  <a:schemeClr val="bg1"/>
                </a:solidFill>
                <a:latin typeface="Arial" charset="0"/>
              </a:rPr>
              <a:t>•</a:t>
            </a:r>
            <a:r>
              <a:rPr lang="pl-PL" sz="1800" dirty="0" smtClean="0">
                <a:solidFill>
                  <a:srgbClr val="FFC000"/>
                </a:solidFill>
                <a:latin typeface="Arial" charset="0"/>
              </a:rPr>
              <a:t>Prawo do pomocy integracyjnej </a:t>
            </a:r>
          </a:p>
          <a:p>
            <a:pPr marL="0" indent="0">
              <a:spcBef>
                <a:spcPct val="0"/>
              </a:spcBef>
              <a:spcAft>
                <a:spcPts val="600"/>
              </a:spcAft>
              <a:buNone/>
            </a:pPr>
            <a:r>
              <a:rPr lang="pl-PL" sz="1800" dirty="0" smtClean="0">
                <a:solidFill>
                  <a:schemeClr val="bg1"/>
                </a:solidFill>
                <a:latin typeface="Arial" charset="0"/>
              </a:rPr>
              <a:t>•</a:t>
            </a:r>
            <a:r>
              <a:rPr lang="pl-PL" sz="1800" dirty="0" smtClean="0">
                <a:solidFill>
                  <a:srgbClr val="FFC000"/>
                </a:solidFill>
                <a:latin typeface="Arial" charset="0"/>
              </a:rPr>
              <a:t>Prawo do nauki</a:t>
            </a:r>
            <a:r>
              <a:rPr lang="pl-PL" sz="1800" dirty="0" smtClean="0">
                <a:solidFill>
                  <a:schemeClr val="bg1"/>
                </a:solidFill>
                <a:latin typeface="Arial" charset="0"/>
              </a:rPr>
              <a:t> w szkołach podstawowych, gimnazjalnych, </a:t>
            </a:r>
            <a:r>
              <a:rPr lang="pl-PL" sz="1800" dirty="0" err="1" smtClean="0">
                <a:solidFill>
                  <a:schemeClr val="bg1"/>
                </a:solidFill>
                <a:latin typeface="Arial" charset="0"/>
              </a:rPr>
              <a:t>ponadgimnazjalnych</a:t>
            </a:r>
            <a:r>
              <a:rPr lang="pl-PL" sz="1800" dirty="0" smtClean="0">
                <a:solidFill>
                  <a:schemeClr val="bg1"/>
                </a:solidFill>
                <a:latin typeface="Arial" charset="0"/>
              </a:rPr>
              <a:t> (licea, technika) oraz wyższych </a:t>
            </a:r>
            <a:r>
              <a:rPr lang="pl-PL" sz="1800" dirty="0" smtClean="0">
                <a:solidFill>
                  <a:srgbClr val="FFC000"/>
                </a:solidFill>
                <a:latin typeface="Arial" charset="0"/>
              </a:rPr>
              <a:t>na takich samych zasadach jak obywatel polski</a:t>
            </a:r>
          </a:p>
          <a:p>
            <a:pPr marL="0" indent="0">
              <a:spcBef>
                <a:spcPct val="0"/>
              </a:spcBef>
              <a:spcAft>
                <a:spcPts val="600"/>
              </a:spcAft>
              <a:buNone/>
            </a:pPr>
            <a:r>
              <a:rPr lang="pl-PL" sz="1800" dirty="0" smtClean="0">
                <a:solidFill>
                  <a:schemeClr val="bg1"/>
                </a:solidFill>
                <a:latin typeface="Arial" charset="0"/>
              </a:rPr>
              <a:t>•</a:t>
            </a:r>
            <a:r>
              <a:rPr lang="pl-PL" sz="1800" dirty="0" smtClean="0">
                <a:solidFill>
                  <a:srgbClr val="FFC000"/>
                </a:solidFill>
                <a:latin typeface="Arial" charset="0"/>
              </a:rPr>
              <a:t>Możliwość podróżowania za granicę </a:t>
            </a:r>
            <a:r>
              <a:rPr lang="pl-PL" sz="1800" dirty="0" smtClean="0">
                <a:solidFill>
                  <a:schemeClr val="bg1"/>
                </a:solidFill>
                <a:latin typeface="Arial" charset="0"/>
              </a:rPr>
              <a:t>- osoby, którym przyznano status uchodźcy, </a:t>
            </a:r>
            <a:r>
              <a:rPr lang="pl-PL" sz="1800" dirty="0" smtClean="0">
                <a:solidFill>
                  <a:srgbClr val="FFC000"/>
                </a:solidFill>
                <a:latin typeface="Arial" charset="0"/>
              </a:rPr>
              <a:t>otrzymują dokument podróży nazywany paszportem genewskim</a:t>
            </a:r>
            <a:r>
              <a:rPr lang="pl-PL" sz="1800" dirty="0" smtClean="0">
                <a:solidFill>
                  <a:schemeClr val="bg1"/>
                </a:solidFill>
                <a:latin typeface="Arial" charset="0"/>
              </a:rPr>
              <a:t>, upoważniający do wjazdu bez konieczności uzyskania wizy</a:t>
            </a:r>
          </a:p>
          <a:p>
            <a:pPr marL="0" indent="0">
              <a:spcBef>
                <a:spcPct val="0"/>
              </a:spcBef>
              <a:spcAft>
                <a:spcPts val="600"/>
              </a:spcAft>
              <a:buNone/>
            </a:pPr>
            <a:r>
              <a:rPr lang="pl-PL" sz="1800" dirty="0" smtClean="0">
                <a:solidFill>
                  <a:schemeClr val="bg1"/>
                </a:solidFill>
                <a:latin typeface="Arial" charset="0"/>
              </a:rPr>
              <a:t>•Osoby, którym przyznano status uchodźcy lub ochronę uzupełniającą mają </a:t>
            </a:r>
            <a:r>
              <a:rPr lang="pl-PL" sz="1800" dirty="0" smtClean="0">
                <a:solidFill>
                  <a:srgbClr val="FFC000"/>
                </a:solidFill>
                <a:latin typeface="Arial" charset="0"/>
              </a:rPr>
              <a:t>możliwość ubiegania się o zezwolenie na pobyt stały </a:t>
            </a:r>
            <a:r>
              <a:rPr lang="pl-PL" sz="1800" dirty="0" smtClean="0">
                <a:solidFill>
                  <a:schemeClr val="bg1"/>
                </a:solidFill>
                <a:latin typeface="Arial" charset="0"/>
              </a:rPr>
              <a:t>po 5 latach nieprzerwanego pobytu w Polsce.</a:t>
            </a:r>
          </a:p>
        </p:txBody>
      </p:sp>
      <p:sp>
        <p:nvSpPr>
          <p:cNvPr id="16389"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rgbClr val="008000"/>
                </a:solidFill>
                <a:cs typeface="Arial" charset="0"/>
              </a:rPr>
              <a:t>Morski </a:t>
            </a:r>
            <a:r>
              <a:rPr lang="pl-PL" sz="1200" baseline="0" dirty="0">
                <a:solidFill>
                  <a:srgbClr val="008000"/>
                </a:solidFill>
                <a:cs typeface="Arial" charset="0"/>
              </a:rPr>
              <a:t>Oddział</a:t>
            </a:r>
          </a:p>
          <a:p>
            <a:r>
              <a:rPr lang="pl-PL" sz="1200" baseline="0" dirty="0">
                <a:solidFill>
                  <a:srgbClr val="008000"/>
                </a:solidFill>
                <a:cs typeface="Arial" charset="0"/>
              </a:rPr>
              <a:t>Straży Granicznej</a:t>
            </a:r>
          </a:p>
        </p:txBody>
      </p:sp>
      <p:sp>
        <p:nvSpPr>
          <p:cNvPr id="8" name="pole tekstowe 10"/>
          <p:cNvSpPr txBox="1">
            <a:spLocks noChangeArrowheads="1"/>
          </p:cNvSpPr>
          <p:nvPr/>
        </p:nvSpPr>
        <p:spPr bwMode="auto">
          <a:xfrm>
            <a:off x="107950" y="5911861"/>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sp>
        <p:nvSpPr>
          <p:cNvPr id="11" name="Rectangle 3"/>
          <p:cNvSpPr txBox="1">
            <a:spLocks/>
          </p:cNvSpPr>
          <p:nvPr/>
        </p:nvSpPr>
        <p:spPr bwMode="auto">
          <a:xfrm>
            <a:off x="1428728" y="3857628"/>
            <a:ext cx="5572164" cy="16430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600"/>
              </a:spcAft>
              <a:buClrTx/>
              <a:buSzTx/>
              <a:buFont typeface="Arial" charset="0"/>
              <a:buNone/>
              <a:tabLst/>
              <a:defRPr/>
            </a:pPr>
            <a:r>
              <a:rPr kumimoji="0" lang="pl-PL" sz="1800" b="0" i="0" u="none" strike="noStrike" kern="1200" cap="none" spc="0" normalizeH="0" baseline="0" noProof="0" dirty="0" smtClean="0">
                <a:ln>
                  <a:noFill/>
                </a:ln>
                <a:solidFill>
                  <a:schemeClr val="bg1"/>
                </a:solidFill>
                <a:effectLst/>
                <a:uLnTx/>
                <a:uFillTx/>
                <a:latin typeface="Arial" charset="0"/>
                <a:ea typeface="+mn-ea"/>
                <a:cs typeface="+mn-cs"/>
              </a:rPr>
              <a:t>Status uchodźcy nadaje się także małżonkowi i małoletniemu dziecku cudzoziemca, jeżeli są objęci wnioskiem o nadanie statusu uchodźcy, oraz małoletniemu dziecku cudzoziemca, urodzonemu na terytorium Rzeczypospolitej Polskiej.</a:t>
            </a:r>
          </a:p>
        </p:txBody>
      </p:sp>
    </p:spTree>
  </p:cSld>
  <p:clrMapOvr>
    <a:masterClrMapping/>
  </p:clrMapOvr>
  <p:transition>
    <p:strips dir="rd"/>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6386" name="Rectangle 3"/>
          <p:cNvSpPr>
            <a:spLocks noGrp="1"/>
          </p:cNvSpPr>
          <p:nvPr>
            <p:ph type="body" idx="1"/>
          </p:nvPr>
        </p:nvSpPr>
        <p:spPr>
          <a:xfrm>
            <a:off x="1428728" y="571480"/>
            <a:ext cx="7786742" cy="5214974"/>
          </a:xfrm>
        </p:spPr>
        <p:txBody>
          <a:bodyPr/>
          <a:lstStyle/>
          <a:p>
            <a:pPr marL="0" indent="0">
              <a:spcBef>
                <a:spcPct val="0"/>
              </a:spcBef>
              <a:spcAft>
                <a:spcPts val="600"/>
              </a:spcAft>
              <a:buNone/>
            </a:pPr>
            <a:r>
              <a:rPr lang="pl-PL" sz="2400" b="1" dirty="0" smtClean="0">
                <a:solidFill>
                  <a:schemeClr val="bg1"/>
                </a:solidFill>
                <a:latin typeface="Arial" charset="0"/>
              </a:rPr>
              <a:t>Ochrona uzupełniająca</a:t>
            </a:r>
          </a:p>
          <a:p>
            <a:pPr marL="0" indent="0">
              <a:spcBef>
                <a:spcPct val="0"/>
              </a:spcBef>
              <a:spcAft>
                <a:spcPts val="600"/>
              </a:spcAft>
              <a:buNone/>
            </a:pPr>
            <a:r>
              <a:rPr lang="pl-PL" sz="1800" dirty="0" smtClean="0">
                <a:solidFill>
                  <a:schemeClr val="bg1"/>
                </a:solidFill>
                <a:latin typeface="Arial" charset="0"/>
              </a:rPr>
              <a:t>udzielana jest osobom, którym </a:t>
            </a:r>
            <a:r>
              <a:rPr lang="pl-PL" sz="1800" dirty="0" smtClean="0">
                <a:solidFill>
                  <a:srgbClr val="FFC000"/>
                </a:solidFill>
                <a:latin typeface="Arial" charset="0"/>
              </a:rPr>
              <a:t>odmówiono nadania statusu uchodźcy</a:t>
            </a:r>
            <a:r>
              <a:rPr lang="pl-PL" sz="1800" dirty="0" smtClean="0">
                <a:solidFill>
                  <a:schemeClr val="bg1"/>
                </a:solidFill>
                <a:latin typeface="Arial" charset="0"/>
              </a:rPr>
              <a:t>, lecz które w przypadku powrotu do kraju pochodzenia będą realnie narażone </a:t>
            </a:r>
            <a:r>
              <a:rPr lang="pl-PL" sz="1800" dirty="0" smtClean="0">
                <a:solidFill>
                  <a:srgbClr val="FFC000"/>
                </a:solidFill>
                <a:latin typeface="Arial" charset="0"/>
              </a:rPr>
              <a:t>na ryzyko doznania poważnej krzywdy </a:t>
            </a:r>
            <a:r>
              <a:rPr lang="pl-PL" sz="1800" dirty="0" smtClean="0">
                <a:solidFill>
                  <a:schemeClr val="bg1"/>
                </a:solidFill>
                <a:latin typeface="Arial" charset="0"/>
              </a:rPr>
              <a:t>poprzez:</a:t>
            </a:r>
          </a:p>
          <a:p>
            <a:pPr marL="0" indent="0">
              <a:spcBef>
                <a:spcPct val="0"/>
              </a:spcBef>
              <a:spcAft>
                <a:spcPts val="600"/>
              </a:spcAft>
              <a:buNone/>
            </a:pPr>
            <a:r>
              <a:rPr lang="pl-PL" sz="1800" dirty="0" smtClean="0">
                <a:solidFill>
                  <a:schemeClr val="bg1"/>
                </a:solidFill>
                <a:latin typeface="Arial" charset="0"/>
              </a:rPr>
              <a:t>•orzeczenie kary śmierci lub egzekucję</a:t>
            </a:r>
          </a:p>
          <a:p>
            <a:pPr marL="0" indent="0">
              <a:spcBef>
                <a:spcPct val="0"/>
              </a:spcBef>
              <a:spcAft>
                <a:spcPts val="600"/>
              </a:spcAft>
              <a:buNone/>
            </a:pPr>
            <a:r>
              <a:rPr lang="pl-PL" sz="1800" dirty="0" smtClean="0">
                <a:solidFill>
                  <a:schemeClr val="bg1"/>
                </a:solidFill>
                <a:latin typeface="Arial" charset="0"/>
              </a:rPr>
              <a:t>•tortury, nieludzkie lub poniżające traktowanie</a:t>
            </a:r>
          </a:p>
          <a:p>
            <a:pPr marL="0" indent="0">
              <a:spcBef>
                <a:spcPct val="0"/>
              </a:spcBef>
              <a:spcAft>
                <a:spcPts val="600"/>
              </a:spcAft>
              <a:buNone/>
            </a:pPr>
            <a:r>
              <a:rPr lang="pl-PL" sz="1800" dirty="0" smtClean="0">
                <a:solidFill>
                  <a:schemeClr val="bg1"/>
                </a:solidFill>
                <a:latin typeface="Arial" charset="0"/>
              </a:rPr>
              <a:t>•poważne i zindywidualizowane zagrożenie dla życia lub zdrowia, wynikające z powszechnego stosowania przemocy wobec ludności cywilnej w sytuacji wewnętrznego lub międzynarodowego konfliktu zbrojnego</a:t>
            </a:r>
          </a:p>
          <a:p>
            <a:pPr marL="0" indent="0">
              <a:spcBef>
                <a:spcPct val="0"/>
              </a:spcBef>
              <a:spcAft>
                <a:spcPts val="600"/>
              </a:spcAft>
              <a:buNone/>
            </a:pPr>
            <a:r>
              <a:rPr lang="pl-PL" sz="1800" dirty="0" smtClean="0">
                <a:solidFill>
                  <a:schemeClr val="bg1"/>
                </a:solidFill>
                <a:latin typeface="Arial" charset="0"/>
              </a:rPr>
              <a:t> </a:t>
            </a:r>
          </a:p>
          <a:p>
            <a:pPr marL="0" indent="0">
              <a:spcBef>
                <a:spcPct val="0"/>
              </a:spcBef>
              <a:spcAft>
                <a:spcPts val="600"/>
              </a:spcAft>
              <a:buNone/>
            </a:pPr>
            <a:r>
              <a:rPr lang="pl-PL" sz="1800" dirty="0" smtClean="0">
                <a:solidFill>
                  <a:schemeClr val="bg1"/>
                </a:solidFill>
                <a:latin typeface="Arial" charset="0"/>
              </a:rPr>
              <a:t>Osobom, które objęto ochroną uzupełniającą przysługują te same prawa, co osobie która uzyskała status uchodźcy, m.in. </a:t>
            </a:r>
            <a:r>
              <a:rPr lang="pl-PL" sz="1800" dirty="0" smtClean="0">
                <a:solidFill>
                  <a:srgbClr val="FFC000"/>
                </a:solidFill>
                <a:latin typeface="Arial" charset="0"/>
              </a:rPr>
              <a:t>otrzymują kartę pobytu ważną na 2 lata</a:t>
            </a:r>
            <a:r>
              <a:rPr lang="pl-PL" sz="1800" dirty="0" smtClean="0">
                <a:solidFill>
                  <a:schemeClr val="bg1"/>
                </a:solidFill>
                <a:latin typeface="Arial" charset="0"/>
              </a:rPr>
              <a:t>; nie otrzymują jedynie tzw. genewskiego dokumentu podróży </a:t>
            </a:r>
          </a:p>
        </p:txBody>
      </p:sp>
      <p:sp>
        <p:nvSpPr>
          <p:cNvPr id="16389"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rgbClr val="008000"/>
                </a:solidFill>
                <a:cs typeface="Arial" charset="0"/>
              </a:rPr>
              <a:t>Morski </a:t>
            </a:r>
            <a:r>
              <a:rPr lang="pl-PL" sz="1200" baseline="0" dirty="0">
                <a:solidFill>
                  <a:srgbClr val="008000"/>
                </a:solidFill>
                <a:cs typeface="Arial" charset="0"/>
              </a:rPr>
              <a:t>Oddział</a:t>
            </a:r>
          </a:p>
          <a:p>
            <a:r>
              <a:rPr lang="pl-PL" sz="1200" baseline="0" dirty="0">
                <a:solidFill>
                  <a:srgbClr val="008000"/>
                </a:solidFill>
                <a:cs typeface="Arial" charset="0"/>
              </a:rPr>
              <a:t>Straży Granicznej</a:t>
            </a:r>
          </a:p>
        </p:txBody>
      </p:sp>
      <p:sp>
        <p:nvSpPr>
          <p:cNvPr id="8" name="pole tekstowe 10"/>
          <p:cNvSpPr txBox="1">
            <a:spLocks noChangeArrowheads="1"/>
          </p:cNvSpPr>
          <p:nvPr/>
        </p:nvSpPr>
        <p:spPr bwMode="auto">
          <a:xfrm>
            <a:off x="107950" y="5911861"/>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pic>
        <p:nvPicPr>
          <p:cNvPr id="12"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strips dir="rd"/>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16386" name="Rectangle 3"/>
          <p:cNvSpPr>
            <a:spLocks noGrp="1"/>
          </p:cNvSpPr>
          <p:nvPr>
            <p:ph type="body" idx="1"/>
          </p:nvPr>
        </p:nvSpPr>
        <p:spPr>
          <a:xfrm>
            <a:off x="1428728" y="571480"/>
            <a:ext cx="7786742" cy="5214974"/>
          </a:xfrm>
        </p:spPr>
        <p:txBody>
          <a:bodyPr/>
          <a:lstStyle/>
          <a:p>
            <a:pPr marL="0" indent="0">
              <a:spcBef>
                <a:spcPct val="0"/>
              </a:spcBef>
              <a:spcAft>
                <a:spcPts val="600"/>
              </a:spcAft>
              <a:buNone/>
            </a:pPr>
            <a:r>
              <a:rPr lang="pl-PL" sz="2400" b="1" dirty="0" smtClean="0">
                <a:solidFill>
                  <a:schemeClr val="bg1"/>
                </a:solidFill>
                <a:latin typeface="Arial" charset="0"/>
              </a:rPr>
              <a:t>Inne formy ochrony w Polsce</a:t>
            </a:r>
          </a:p>
          <a:p>
            <a:pPr marL="0" indent="0">
              <a:spcBef>
                <a:spcPct val="0"/>
              </a:spcBef>
              <a:spcAft>
                <a:spcPts val="600"/>
              </a:spcAft>
              <a:buNone/>
            </a:pPr>
            <a:r>
              <a:rPr lang="pl-PL" sz="2400" b="1" dirty="0" smtClean="0">
                <a:solidFill>
                  <a:schemeClr val="bg1"/>
                </a:solidFill>
                <a:latin typeface="Arial" charset="0"/>
              </a:rPr>
              <a:t> </a:t>
            </a:r>
          </a:p>
          <a:p>
            <a:pPr marL="0" indent="0">
              <a:spcBef>
                <a:spcPct val="0"/>
              </a:spcBef>
              <a:spcAft>
                <a:spcPts val="600"/>
              </a:spcAft>
              <a:buNone/>
            </a:pPr>
            <a:r>
              <a:rPr lang="pl-PL" sz="2000" dirty="0" smtClean="0">
                <a:solidFill>
                  <a:schemeClr val="bg1"/>
                </a:solidFill>
                <a:latin typeface="Arial" charset="0"/>
              </a:rPr>
              <a:t>W Polsce istnieją jeszcze dwie formy ochrony międzynarodowej:</a:t>
            </a:r>
          </a:p>
          <a:p>
            <a:pPr marL="0" indent="0">
              <a:spcBef>
                <a:spcPct val="0"/>
              </a:spcBef>
              <a:spcAft>
                <a:spcPts val="600"/>
              </a:spcAft>
              <a:buNone/>
            </a:pPr>
            <a:endParaRPr lang="pl-PL" sz="2400" b="1" dirty="0" smtClean="0">
              <a:solidFill>
                <a:schemeClr val="bg1"/>
              </a:solidFill>
              <a:latin typeface="Arial" charset="0"/>
            </a:endParaRPr>
          </a:p>
          <a:p>
            <a:pPr marL="0" indent="0">
              <a:spcBef>
                <a:spcPct val="0"/>
              </a:spcBef>
              <a:spcAft>
                <a:spcPts val="600"/>
              </a:spcAft>
              <a:buFontTx/>
              <a:buChar char="-"/>
            </a:pPr>
            <a:r>
              <a:rPr lang="pl-PL" sz="2000" dirty="0" smtClean="0">
                <a:solidFill>
                  <a:schemeClr val="bg1"/>
                </a:solidFill>
                <a:latin typeface="Arial" charset="0"/>
              </a:rPr>
              <a:t> Ochrona czasowa</a:t>
            </a:r>
          </a:p>
          <a:p>
            <a:pPr marL="0" indent="0">
              <a:spcBef>
                <a:spcPct val="0"/>
              </a:spcBef>
              <a:spcAft>
                <a:spcPts val="600"/>
              </a:spcAft>
              <a:buFontTx/>
              <a:buChar char="-"/>
            </a:pPr>
            <a:r>
              <a:rPr lang="pl-PL" sz="2000" dirty="0" smtClean="0">
                <a:solidFill>
                  <a:schemeClr val="bg1"/>
                </a:solidFill>
                <a:latin typeface="Arial" charset="0"/>
              </a:rPr>
              <a:t> Azyl</a:t>
            </a:r>
          </a:p>
          <a:p>
            <a:pPr marL="0" indent="0">
              <a:spcBef>
                <a:spcPct val="0"/>
              </a:spcBef>
              <a:spcAft>
                <a:spcPts val="600"/>
              </a:spcAft>
              <a:buFontTx/>
              <a:buChar char="-"/>
            </a:pPr>
            <a:endParaRPr lang="pl-PL" sz="2000" dirty="0" smtClean="0">
              <a:solidFill>
                <a:schemeClr val="bg1"/>
              </a:solidFill>
              <a:latin typeface="Arial" charset="0"/>
            </a:endParaRPr>
          </a:p>
          <a:p>
            <a:pPr marL="0" indent="0">
              <a:spcBef>
                <a:spcPct val="0"/>
              </a:spcBef>
              <a:spcAft>
                <a:spcPts val="600"/>
              </a:spcAft>
              <a:buNone/>
            </a:pPr>
            <a:r>
              <a:rPr lang="pl-PL" sz="2000" dirty="0" smtClean="0">
                <a:solidFill>
                  <a:schemeClr val="bg1"/>
                </a:solidFill>
                <a:latin typeface="Arial" charset="0"/>
              </a:rPr>
              <a:t>udzielane przez Szefa Urzędu ds. Cudzoziemców</a:t>
            </a:r>
          </a:p>
        </p:txBody>
      </p:sp>
      <p:sp>
        <p:nvSpPr>
          <p:cNvPr id="16389"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rgbClr val="008000"/>
                </a:solidFill>
                <a:cs typeface="Arial" charset="0"/>
              </a:rPr>
              <a:t>Morski </a:t>
            </a:r>
            <a:r>
              <a:rPr lang="pl-PL" sz="1200" baseline="0" dirty="0">
                <a:solidFill>
                  <a:srgbClr val="008000"/>
                </a:solidFill>
                <a:cs typeface="Arial" charset="0"/>
              </a:rPr>
              <a:t>Oddział</a:t>
            </a:r>
          </a:p>
          <a:p>
            <a:r>
              <a:rPr lang="pl-PL" sz="1200" baseline="0" dirty="0">
                <a:solidFill>
                  <a:srgbClr val="008000"/>
                </a:solidFill>
                <a:cs typeface="Arial" charset="0"/>
              </a:rPr>
              <a:t>Straży Granicznej</a:t>
            </a:r>
          </a:p>
        </p:txBody>
      </p:sp>
      <p:sp>
        <p:nvSpPr>
          <p:cNvPr id="8" name="pole tekstowe 10"/>
          <p:cNvSpPr txBox="1">
            <a:spLocks noChangeArrowheads="1"/>
          </p:cNvSpPr>
          <p:nvPr/>
        </p:nvSpPr>
        <p:spPr bwMode="auto">
          <a:xfrm>
            <a:off x="107950" y="5911861"/>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pic>
        <p:nvPicPr>
          <p:cNvPr id="10"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push dir="d"/>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16386" name="Rectangle 3"/>
          <p:cNvSpPr>
            <a:spLocks noGrp="1"/>
          </p:cNvSpPr>
          <p:nvPr>
            <p:ph type="body" idx="1"/>
          </p:nvPr>
        </p:nvSpPr>
        <p:spPr>
          <a:xfrm>
            <a:off x="1357258" y="142852"/>
            <a:ext cx="7786742" cy="5357850"/>
          </a:xfrm>
        </p:spPr>
        <p:txBody>
          <a:bodyPr/>
          <a:lstStyle/>
          <a:p>
            <a:pPr marL="0" indent="0">
              <a:spcBef>
                <a:spcPct val="0"/>
              </a:spcBef>
              <a:spcAft>
                <a:spcPts val="600"/>
              </a:spcAft>
              <a:buNone/>
            </a:pPr>
            <a:r>
              <a:rPr lang="pl-PL" sz="2400" b="1" dirty="0" smtClean="0">
                <a:solidFill>
                  <a:schemeClr val="bg1"/>
                </a:solidFill>
                <a:latin typeface="Arial" charset="0"/>
              </a:rPr>
              <a:t>Ochrona czasowa </a:t>
            </a:r>
            <a:r>
              <a:rPr lang="pl-PL" sz="1800" i="1" dirty="0" smtClean="0">
                <a:solidFill>
                  <a:schemeClr val="bg1"/>
                </a:solidFill>
                <a:latin typeface="Arial" charset="0"/>
              </a:rPr>
              <a:t>(jak dotąd nie zastosowana) </a:t>
            </a:r>
          </a:p>
          <a:p>
            <a:pPr marL="0" indent="0">
              <a:spcBef>
                <a:spcPct val="0"/>
              </a:spcBef>
              <a:spcAft>
                <a:spcPts val="600"/>
              </a:spcAft>
              <a:buNone/>
            </a:pPr>
            <a:r>
              <a:rPr lang="pl-PL" sz="1800" dirty="0" smtClean="0">
                <a:solidFill>
                  <a:schemeClr val="bg1"/>
                </a:solidFill>
                <a:latin typeface="Arial" charset="0"/>
              </a:rPr>
              <a:t>Ochrona czasowa dotyczy cudzoziemców, którzy </a:t>
            </a:r>
            <a:r>
              <a:rPr lang="pl-PL" sz="1800" dirty="0" smtClean="0">
                <a:solidFill>
                  <a:srgbClr val="FFC000"/>
                </a:solidFill>
                <a:latin typeface="Arial" charset="0"/>
              </a:rPr>
              <a:t>przybywają do Polski masowo</a:t>
            </a:r>
            <a:r>
              <a:rPr lang="pl-PL" sz="1800" dirty="0" smtClean="0">
                <a:solidFill>
                  <a:schemeClr val="bg1"/>
                </a:solidFill>
                <a:latin typeface="Arial" charset="0"/>
              </a:rPr>
              <a:t>, ponieważ ich kraju pochodzenia toczy się wojna lub konflikt etniczny lub dochodzi do rażących naruszeń praw człowieka. Ochrona czasowa udzielana jest do momentu, kiedy możliwy staje się bezpieczny powrót do uprzedniego miejsca zamieszkania, jednak nie dłużej niż na rok (istnieje możliwość jej dwukrotnego przedłużenia na okres 6 miesięcy).</a:t>
            </a:r>
          </a:p>
          <a:p>
            <a:pPr marL="0" indent="0">
              <a:spcBef>
                <a:spcPct val="0"/>
              </a:spcBef>
              <a:spcAft>
                <a:spcPts val="0"/>
              </a:spcAft>
              <a:buNone/>
            </a:pPr>
            <a:r>
              <a:rPr lang="pl-PL" sz="1700" dirty="0" smtClean="0">
                <a:solidFill>
                  <a:schemeClr val="bg1"/>
                </a:solidFill>
                <a:latin typeface="Arial" charset="0"/>
              </a:rPr>
              <a:t>Osoba, której udziela się ochrony czasowej uzyskuje: </a:t>
            </a:r>
          </a:p>
          <a:p>
            <a:pPr marL="0" indent="0">
              <a:spcBef>
                <a:spcPct val="0"/>
              </a:spcBef>
              <a:spcAft>
                <a:spcPts val="0"/>
              </a:spcAft>
            </a:pPr>
            <a:r>
              <a:rPr lang="pl-PL" sz="1600" dirty="0" smtClean="0">
                <a:solidFill>
                  <a:schemeClr val="bg1"/>
                </a:solidFill>
                <a:latin typeface="Arial" charset="0"/>
              </a:rPr>
              <a:t>Kartę pobytu i zezwolenie pobyt czasowy ważne rok</a:t>
            </a:r>
          </a:p>
          <a:p>
            <a:pPr marL="0" indent="0">
              <a:spcBef>
                <a:spcPct val="0"/>
              </a:spcBef>
              <a:spcAft>
                <a:spcPts val="0"/>
              </a:spcAft>
            </a:pPr>
            <a:r>
              <a:rPr lang="pl-PL" sz="1600" dirty="0" smtClean="0">
                <a:solidFill>
                  <a:schemeClr val="bg1"/>
                </a:solidFill>
                <a:latin typeface="Arial" charset="0"/>
              </a:rPr>
              <a:t>Bezpłatne zakwaterowanie i wyżywienie (jeżeli nie posiada własnych dochodów)</a:t>
            </a:r>
          </a:p>
          <a:p>
            <a:pPr marL="0" indent="0">
              <a:spcBef>
                <a:spcPct val="0"/>
              </a:spcBef>
              <a:spcAft>
                <a:spcPts val="0"/>
              </a:spcAft>
            </a:pPr>
            <a:r>
              <a:rPr lang="pl-PL" sz="1600" dirty="0" smtClean="0">
                <a:solidFill>
                  <a:schemeClr val="bg1"/>
                </a:solidFill>
                <a:latin typeface="Arial" charset="0"/>
              </a:rPr>
              <a:t>Prawo do bezpłatnej opieki medycznej, prawo do pracy - cudzoziemiec może pracować na takich samych zasadach jak obywatel polski (nie potrzebuje specjalnego zezwolenia na pracę)</a:t>
            </a:r>
          </a:p>
          <a:p>
            <a:pPr marL="0" indent="0">
              <a:spcBef>
                <a:spcPct val="0"/>
              </a:spcBef>
              <a:spcAft>
                <a:spcPts val="0"/>
              </a:spcAft>
            </a:pPr>
            <a:r>
              <a:rPr lang="pl-PL" sz="1600" dirty="0" smtClean="0">
                <a:solidFill>
                  <a:schemeClr val="bg1"/>
                </a:solidFill>
                <a:latin typeface="Arial" charset="0"/>
              </a:rPr>
              <a:t>Prawo do prowadzenia działalności gospodarczej na takich samych zasadach jak obywatel polski, </a:t>
            </a:r>
          </a:p>
          <a:p>
            <a:pPr marL="0" indent="0">
              <a:spcBef>
                <a:spcPct val="0"/>
              </a:spcBef>
              <a:spcAft>
                <a:spcPts val="0"/>
              </a:spcAft>
            </a:pPr>
            <a:r>
              <a:rPr lang="pl-PL" sz="1600" dirty="0" smtClean="0">
                <a:solidFill>
                  <a:schemeClr val="bg1"/>
                </a:solidFill>
                <a:latin typeface="Arial" charset="0"/>
              </a:rPr>
              <a:t>Prawo do nauki w szkołach podstawowych, gimnazjalnych, </a:t>
            </a:r>
            <a:r>
              <a:rPr lang="pl-PL" sz="1600" dirty="0" err="1" smtClean="0">
                <a:solidFill>
                  <a:schemeClr val="bg1"/>
                </a:solidFill>
                <a:latin typeface="Arial" charset="0"/>
              </a:rPr>
              <a:t>ponadgimnazjalnych</a:t>
            </a:r>
            <a:r>
              <a:rPr lang="pl-PL" sz="1600" dirty="0" smtClean="0">
                <a:solidFill>
                  <a:schemeClr val="bg1"/>
                </a:solidFill>
                <a:latin typeface="Arial" charset="0"/>
              </a:rPr>
              <a:t> (licea, technika) oraz wyższych (na takich samych zasadach jak obywatel polski)</a:t>
            </a:r>
          </a:p>
          <a:p>
            <a:pPr marL="0" indent="0">
              <a:spcBef>
                <a:spcPct val="0"/>
              </a:spcBef>
              <a:spcAft>
                <a:spcPts val="0"/>
              </a:spcAft>
            </a:pPr>
            <a:r>
              <a:rPr lang="pl-PL" sz="1600" dirty="0" smtClean="0">
                <a:solidFill>
                  <a:schemeClr val="bg1"/>
                </a:solidFill>
                <a:latin typeface="Arial" charset="0"/>
              </a:rPr>
              <a:t>Możliwość uzyskania polskiego dokumentu podróży, o ile nie posiada innego</a:t>
            </a:r>
          </a:p>
        </p:txBody>
      </p:sp>
      <p:sp>
        <p:nvSpPr>
          <p:cNvPr id="16389"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rgbClr val="008000"/>
                </a:solidFill>
                <a:cs typeface="Arial" charset="0"/>
              </a:rPr>
              <a:t>Morski </a:t>
            </a:r>
            <a:r>
              <a:rPr lang="pl-PL" sz="1200" baseline="0" dirty="0">
                <a:solidFill>
                  <a:srgbClr val="008000"/>
                </a:solidFill>
                <a:cs typeface="Arial" charset="0"/>
              </a:rPr>
              <a:t>Oddział</a:t>
            </a:r>
          </a:p>
          <a:p>
            <a:r>
              <a:rPr lang="pl-PL" sz="1200" baseline="0" dirty="0">
                <a:solidFill>
                  <a:srgbClr val="008000"/>
                </a:solidFill>
                <a:cs typeface="Arial" charset="0"/>
              </a:rPr>
              <a:t>Straży Granicznej</a:t>
            </a:r>
          </a:p>
        </p:txBody>
      </p:sp>
      <p:sp>
        <p:nvSpPr>
          <p:cNvPr id="8" name="pole tekstowe 10"/>
          <p:cNvSpPr txBox="1">
            <a:spLocks noChangeArrowheads="1"/>
          </p:cNvSpPr>
          <p:nvPr/>
        </p:nvSpPr>
        <p:spPr bwMode="auto">
          <a:xfrm>
            <a:off x="107950" y="5911861"/>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pic>
        <p:nvPicPr>
          <p:cNvPr id="10"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push dir="d"/>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16386" name="Rectangle 3"/>
          <p:cNvSpPr>
            <a:spLocks noGrp="1"/>
          </p:cNvSpPr>
          <p:nvPr>
            <p:ph type="body" idx="1"/>
          </p:nvPr>
        </p:nvSpPr>
        <p:spPr>
          <a:xfrm>
            <a:off x="1357258" y="928670"/>
            <a:ext cx="7786742" cy="4286280"/>
          </a:xfrm>
        </p:spPr>
        <p:txBody>
          <a:bodyPr/>
          <a:lstStyle/>
          <a:p>
            <a:pPr marL="0" indent="0">
              <a:spcBef>
                <a:spcPct val="0"/>
              </a:spcBef>
              <a:spcAft>
                <a:spcPts val="600"/>
              </a:spcAft>
              <a:buNone/>
            </a:pPr>
            <a:r>
              <a:rPr lang="pl-PL" sz="2400" b="1" dirty="0" smtClean="0">
                <a:solidFill>
                  <a:schemeClr val="bg1"/>
                </a:solidFill>
                <a:latin typeface="Arial" charset="0"/>
              </a:rPr>
              <a:t>Azyl </a:t>
            </a:r>
          </a:p>
          <a:p>
            <a:pPr marL="0" indent="0">
              <a:spcBef>
                <a:spcPct val="0"/>
              </a:spcBef>
              <a:spcAft>
                <a:spcPts val="0"/>
              </a:spcAft>
              <a:buNone/>
            </a:pPr>
            <a:endParaRPr lang="pl-PL" sz="2000" dirty="0" smtClean="0">
              <a:solidFill>
                <a:schemeClr val="bg1"/>
              </a:solidFill>
              <a:latin typeface="Arial" charset="0"/>
            </a:endParaRPr>
          </a:p>
          <a:p>
            <a:pPr marL="0" indent="0">
              <a:spcBef>
                <a:spcPct val="0"/>
              </a:spcBef>
              <a:spcAft>
                <a:spcPts val="0"/>
              </a:spcAft>
              <a:buNone/>
            </a:pPr>
            <a:r>
              <a:rPr lang="pl-PL" sz="2000" dirty="0" smtClean="0">
                <a:solidFill>
                  <a:schemeClr val="bg1"/>
                </a:solidFill>
                <a:latin typeface="Arial" charset="0"/>
              </a:rPr>
              <a:t>W prawodawstwie polskim </a:t>
            </a:r>
            <a:r>
              <a:rPr lang="pl-PL" sz="2000" dirty="0" smtClean="0">
                <a:solidFill>
                  <a:srgbClr val="FFC000"/>
                </a:solidFill>
                <a:latin typeface="Arial" charset="0"/>
              </a:rPr>
              <a:t>udzielenie azylu i przyznanie statusu uchodźcy nie są ze sobą równoznaczne</a:t>
            </a:r>
            <a:r>
              <a:rPr lang="pl-PL" sz="2000" dirty="0" smtClean="0">
                <a:solidFill>
                  <a:schemeClr val="bg1"/>
                </a:solidFill>
                <a:latin typeface="Arial" charset="0"/>
              </a:rPr>
              <a:t>, jak ma to miejsce w większości innych państw. Cudzoziemcowi można, na jego wniosek, udzielić azylu w Rzeczypospolitej Polskiej, gdy jest to niezbędne do zapewnienia mu ochrony i gdy przemawia za tym ważny interes Rzeczypospolitej Polskiej (w odróżnieniu od statusu uchodźcy). </a:t>
            </a:r>
          </a:p>
          <a:p>
            <a:pPr marL="0" indent="0">
              <a:spcBef>
                <a:spcPct val="0"/>
              </a:spcBef>
              <a:spcAft>
                <a:spcPts val="0"/>
              </a:spcAft>
              <a:buNone/>
            </a:pPr>
            <a:r>
              <a:rPr lang="pl-PL" sz="2000" dirty="0" smtClean="0">
                <a:solidFill>
                  <a:schemeClr val="bg1"/>
                </a:solidFill>
                <a:latin typeface="Arial" charset="0"/>
              </a:rPr>
              <a:t>Cudzoziemcowi, któremu udzielono azylu, udziela się zezwolenia na pobyt stały.</a:t>
            </a:r>
          </a:p>
          <a:p>
            <a:pPr marL="0" indent="0">
              <a:spcBef>
                <a:spcPct val="0"/>
              </a:spcBef>
              <a:spcAft>
                <a:spcPts val="0"/>
              </a:spcAft>
              <a:buNone/>
            </a:pPr>
            <a:endParaRPr lang="pl-PL" sz="2000" i="1" dirty="0" smtClean="0">
              <a:solidFill>
                <a:schemeClr val="bg1"/>
              </a:solidFill>
              <a:latin typeface="Arial" charset="0"/>
            </a:endParaRPr>
          </a:p>
          <a:p>
            <a:pPr marL="0" indent="0">
              <a:spcBef>
                <a:spcPct val="0"/>
              </a:spcBef>
              <a:spcAft>
                <a:spcPts val="0"/>
              </a:spcAft>
              <a:buNone/>
            </a:pPr>
            <a:r>
              <a:rPr lang="pl-PL" sz="1800" i="1" dirty="0" smtClean="0">
                <a:solidFill>
                  <a:schemeClr val="bg1"/>
                </a:solidFill>
                <a:latin typeface="Arial" charset="0"/>
              </a:rPr>
              <a:t>Odnotowano pojedyncze przypadki</a:t>
            </a:r>
          </a:p>
        </p:txBody>
      </p:sp>
      <p:sp>
        <p:nvSpPr>
          <p:cNvPr id="16389"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rgbClr val="008000"/>
                </a:solidFill>
                <a:cs typeface="Arial" charset="0"/>
              </a:rPr>
              <a:t>Morski </a:t>
            </a:r>
            <a:r>
              <a:rPr lang="pl-PL" sz="1200" baseline="0" dirty="0">
                <a:solidFill>
                  <a:srgbClr val="008000"/>
                </a:solidFill>
                <a:cs typeface="Arial" charset="0"/>
              </a:rPr>
              <a:t>Oddział</a:t>
            </a:r>
          </a:p>
          <a:p>
            <a:r>
              <a:rPr lang="pl-PL" sz="1200" baseline="0" dirty="0">
                <a:solidFill>
                  <a:srgbClr val="008000"/>
                </a:solidFill>
                <a:cs typeface="Arial" charset="0"/>
              </a:rPr>
              <a:t>Straży Granicznej</a:t>
            </a:r>
          </a:p>
        </p:txBody>
      </p:sp>
      <p:sp>
        <p:nvSpPr>
          <p:cNvPr id="8" name="pole tekstowe 10"/>
          <p:cNvSpPr txBox="1">
            <a:spLocks noChangeArrowheads="1"/>
          </p:cNvSpPr>
          <p:nvPr/>
        </p:nvSpPr>
        <p:spPr bwMode="auto">
          <a:xfrm>
            <a:off x="107950" y="5911861"/>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pic>
        <p:nvPicPr>
          <p:cNvPr id="10"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push dir="d"/>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6386" name="Rectangle 3"/>
          <p:cNvSpPr>
            <a:spLocks noGrp="1"/>
          </p:cNvSpPr>
          <p:nvPr>
            <p:ph type="body" idx="1"/>
          </p:nvPr>
        </p:nvSpPr>
        <p:spPr>
          <a:xfrm>
            <a:off x="1428728" y="571480"/>
            <a:ext cx="7786742" cy="5214974"/>
          </a:xfrm>
        </p:spPr>
        <p:txBody>
          <a:bodyPr/>
          <a:lstStyle/>
          <a:p>
            <a:pPr marL="0" indent="0">
              <a:spcBef>
                <a:spcPct val="0"/>
              </a:spcBef>
              <a:spcAft>
                <a:spcPts val="600"/>
              </a:spcAft>
              <a:buNone/>
            </a:pPr>
            <a:r>
              <a:rPr lang="pl-PL" sz="2400" b="1" dirty="0" smtClean="0">
                <a:solidFill>
                  <a:schemeClr val="bg1"/>
                </a:solidFill>
                <a:latin typeface="Arial" charset="0"/>
              </a:rPr>
              <a:t>Inne formy ochrony cudzoziemców</a:t>
            </a:r>
          </a:p>
          <a:p>
            <a:pPr marL="0" indent="0">
              <a:spcBef>
                <a:spcPct val="0"/>
              </a:spcBef>
              <a:spcAft>
                <a:spcPts val="600"/>
              </a:spcAft>
              <a:buNone/>
            </a:pPr>
            <a:r>
              <a:rPr lang="pl-PL" sz="2400" b="1" dirty="0" smtClean="0">
                <a:solidFill>
                  <a:srgbClr val="FFC000"/>
                </a:solidFill>
                <a:latin typeface="Arial" charset="0"/>
              </a:rPr>
              <a:t>przed wydaleniem</a:t>
            </a:r>
          </a:p>
          <a:p>
            <a:pPr marL="0" indent="0">
              <a:spcBef>
                <a:spcPct val="0"/>
              </a:spcBef>
              <a:spcAft>
                <a:spcPts val="600"/>
              </a:spcAft>
              <a:buNone/>
            </a:pPr>
            <a:endParaRPr lang="pl-PL" sz="2400" b="1" dirty="0" smtClean="0">
              <a:solidFill>
                <a:schemeClr val="bg1"/>
              </a:solidFill>
              <a:latin typeface="Arial" charset="0"/>
            </a:endParaRPr>
          </a:p>
          <a:p>
            <a:pPr marL="0" indent="0">
              <a:spcBef>
                <a:spcPct val="0"/>
              </a:spcBef>
              <a:spcAft>
                <a:spcPts val="600"/>
              </a:spcAft>
              <a:buNone/>
            </a:pPr>
            <a:r>
              <a:rPr lang="pl-PL" sz="2000" dirty="0" smtClean="0">
                <a:solidFill>
                  <a:schemeClr val="bg1"/>
                </a:solidFill>
                <a:latin typeface="Arial" charset="0"/>
              </a:rPr>
              <a:t>W wyniku postępowania  administracyjnego w sprawie zobowiązania cudzoziemca do powrotu może on uzyskać: </a:t>
            </a:r>
          </a:p>
          <a:p>
            <a:pPr marL="0" indent="0">
              <a:spcBef>
                <a:spcPct val="0"/>
              </a:spcBef>
              <a:spcAft>
                <a:spcPts val="600"/>
              </a:spcAft>
              <a:buFontTx/>
              <a:buChar char="-"/>
            </a:pPr>
            <a:r>
              <a:rPr lang="pl-PL" sz="2000" dirty="0" smtClean="0">
                <a:solidFill>
                  <a:schemeClr val="bg1"/>
                </a:solidFill>
                <a:latin typeface="Arial" charset="0"/>
              </a:rPr>
              <a:t> zgodę na pobyt ze względów humanitarnych</a:t>
            </a:r>
          </a:p>
          <a:p>
            <a:pPr marL="0" indent="0">
              <a:spcBef>
                <a:spcPct val="0"/>
              </a:spcBef>
              <a:spcAft>
                <a:spcPts val="600"/>
              </a:spcAft>
              <a:buFontTx/>
              <a:buChar char="-"/>
            </a:pPr>
            <a:r>
              <a:rPr lang="pl-PL" sz="2000" dirty="0" smtClean="0">
                <a:solidFill>
                  <a:schemeClr val="bg1"/>
                </a:solidFill>
                <a:latin typeface="Arial" charset="0"/>
              </a:rPr>
              <a:t> zgodę na pobyt tolerowany.</a:t>
            </a:r>
          </a:p>
          <a:p>
            <a:pPr marL="0" indent="0">
              <a:spcBef>
                <a:spcPct val="0"/>
              </a:spcBef>
              <a:spcAft>
                <a:spcPts val="600"/>
              </a:spcAft>
              <a:buFontTx/>
              <a:buChar char="-"/>
            </a:pPr>
            <a:endParaRPr lang="pl-PL" sz="2000" dirty="0" smtClean="0">
              <a:solidFill>
                <a:schemeClr val="bg1"/>
              </a:solidFill>
              <a:latin typeface="Arial" charset="0"/>
            </a:endParaRPr>
          </a:p>
          <a:p>
            <a:pPr marL="0" indent="0">
              <a:spcBef>
                <a:spcPct val="0"/>
              </a:spcBef>
              <a:spcAft>
                <a:spcPts val="600"/>
              </a:spcAft>
              <a:buNone/>
            </a:pPr>
            <a:r>
              <a:rPr lang="pl-PL" sz="2000" dirty="0" smtClean="0">
                <a:solidFill>
                  <a:schemeClr val="bg1"/>
                </a:solidFill>
                <a:latin typeface="Arial" charset="0"/>
              </a:rPr>
              <a:t>Właściwy w tych sprawach jest organ Straży Granicznej. </a:t>
            </a:r>
          </a:p>
          <a:p>
            <a:pPr marL="0" indent="0">
              <a:spcBef>
                <a:spcPct val="0"/>
              </a:spcBef>
              <a:spcAft>
                <a:spcPts val="600"/>
              </a:spcAft>
              <a:buNone/>
            </a:pPr>
            <a:r>
              <a:rPr lang="pl-PL" sz="1800" dirty="0" smtClean="0">
                <a:solidFill>
                  <a:schemeClr val="bg1"/>
                </a:solidFill>
                <a:latin typeface="Arial" charset="0"/>
              </a:rPr>
              <a:t> </a:t>
            </a:r>
          </a:p>
        </p:txBody>
      </p:sp>
      <p:sp>
        <p:nvSpPr>
          <p:cNvPr id="16389"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rgbClr val="008000"/>
                </a:solidFill>
                <a:cs typeface="Arial" charset="0"/>
              </a:rPr>
              <a:t>Morski </a:t>
            </a:r>
            <a:r>
              <a:rPr lang="pl-PL" sz="1200" baseline="0" dirty="0">
                <a:solidFill>
                  <a:srgbClr val="008000"/>
                </a:solidFill>
                <a:cs typeface="Arial" charset="0"/>
              </a:rPr>
              <a:t>Oddział</a:t>
            </a:r>
          </a:p>
          <a:p>
            <a:r>
              <a:rPr lang="pl-PL" sz="1200" baseline="0" dirty="0">
                <a:solidFill>
                  <a:srgbClr val="008000"/>
                </a:solidFill>
                <a:cs typeface="Arial" charset="0"/>
              </a:rPr>
              <a:t>Straży Granicznej</a:t>
            </a:r>
          </a:p>
        </p:txBody>
      </p:sp>
      <p:sp>
        <p:nvSpPr>
          <p:cNvPr id="8" name="pole tekstowe 10"/>
          <p:cNvSpPr txBox="1">
            <a:spLocks noChangeArrowheads="1"/>
          </p:cNvSpPr>
          <p:nvPr/>
        </p:nvSpPr>
        <p:spPr bwMode="auto">
          <a:xfrm>
            <a:off x="107950" y="5911861"/>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pic>
        <p:nvPicPr>
          <p:cNvPr id="10"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push dir="d"/>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6386" name="Rectangle 3"/>
          <p:cNvSpPr>
            <a:spLocks noGrp="1"/>
          </p:cNvSpPr>
          <p:nvPr>
            <p:ph type="body" idx="1"/>
          </p:nvPr>
        </p:nvSpPr>
        <p:spPr>
          <a:xfrm>
            <a:off x="1428728" y="571480"/>
            <a:ext cx="7786742" cy="5214974"/>
          </a:xfrm>
        </p:spPr>
        <p:txBody>
          <a:bodyPr/>
          <a:lstStyle/>
          <a:p>
            <a:pPr marL="0" indent="0">
              <a:spcBef>
                <a:spcPct val="0"/>
              </a:spcBef>
              <a:spcAft>
                <a:spcPts val="600"/>
              </a:spcAft>
              <a:buNone/>
            </a:pPr>
            <a:r>
              <a:rPr lang="pl-PL" sz="2400" b="1" dirty="0" smtClean="0">
                <a:solidFill>
                  <a:schemeClr val="bg1"/>
                </a:solidFill>
                <a:latin typeface="Arial" charset="0"/>
              </a:rPr>
              <a:t>Zgoda na pobyt ze względów humanitarnych</a:t>
            </a:r>
          </a:p>
          <a:p>
            <a:pPr marL="0" indent="0">
              <a:spcBef>
                <a:spcPct val="0"/>
              </a:spcBef>
              <a:spcAft>
                <a:spcPts val="600"/>
              </a:spcAft>
              <a:buNone/>
            </a:pPr>
            <a:r>
              <a:rPr lang="pl-PL" sz="1800" dirty="0" smtClean="0">
                <a:solidFill>
                  <a:schemeClr val="bg1"/>
                </a:solidFill>
                <a:latin typeface="Arial" charset="0"/>
              </a:rPr>
              <a:t> </a:t>
            </a:r>
          </a:p>
          <a:p>
            <a:pPr marL="0" indent="0">
              <a:spcBef>
                <a:spcPct val="0"/>
              </a:spcBef>
              <a:spcAft>
                <a:spcPts val="600"/>
              </a:spcAft>
              <a:buNone/>
            </a:pPr>
            <a:r>
              <a:rPr lang="pl-PL" sz="1800" dirty="0" smtClean="0">
                <a:solidFill>
                  <a:schemeClr val="bg1"/>
                </a:solidFill>
                <a:latin typeface="Arial" charset="0"/>
              </a:rPr>
              <a:t>Cudzoziemcowi udziela się </a:t>
            </a:r>
            <a:r>
              <a:rPr lang="pl-PL" sz="1800" dirty="0" smtClean="0">
                <a:solidFill>
                  <a:srgbClr val="FFC000"/>
                </a:solidFill>
                <a:latin typeface="Arial" charset="0"/>
              </a:rPr>
              <a:t>zgody na pobyt ze względów humanitarnych na terytorium Rzeczypospolitej Polskiej</a:t>
            </a:r>
            <a:r>
              <a:rPr lang="pl-PL" sz="1800" dirty="0" smtClean="0">
                <a:solidFill>
                  <a:schemeClr val="bg1"/>
                </a:solidFill>
                <a:latin typeface="Arial" charset="0"/>
              </a:rPr>
              <a:t>, jeżeli zobowiązanie go do powrotu: </a:t>
            </a:r>
          </a:p>
          <a:p>
            <a:pPr marL="0" indent="0">
              <a:spcBef>
                <a:spcPct val="0"/>
              </a:spcBef>
              <a:spcAft>
                <a:spcPts val="600"/>
              </a:spcAft>
              <a:buNone/>
            </a:pPr>
            <a:r>
              <a:rPr lang="pl-PL" sz="1800" dirty="0" smtClean="0">
                <a:solidFill>
                  <a:schemeClr val="bg1"/>
                </a:solidFill>
                <a:latin typeface="Arial" charset="0"/>
              </a:rPr>
              <a:t>1) może nastąpić jedynie do państwa, w którym, w rozumieniu Konwencji o ochronie praw człowieka i podstawowych wolności, sporządzonej w Rzymie dnia 4 listopada 1950 r.: </a:t>
            </a:r>
          </a:p>
          <a:p>
            <a:pPr marL="0" indent="0">
              <a:spcBef>
                <a:spcPct val="0"/>
              </a:spcBef>
              <a:spcAft>
                <a:spcPts val="600"/>
              </a:spcAft>
              <a:buNone/>
            </a:pPr>
            <a:r>
              <a:rPr lang="pl-PL" sz="1800" dirty="0" smtClean="0">
                <a:solidFill>
                  <a:schemeClr val="bg1"/>
                </a:solidFill>
                <a:latin typeface="Arial" charset="0"/>
              </a:rPr>
              <a:t>a) zagrożone byłoby jego prawo do życia, wolności i bezpieczeństwa osobistego lub </a:t>
            </a:r>
          </a:p>
          <a:p>
            <a:pPr marL="0" indent="0">
              <a:spcBef>
                <a:spcPct val="0"/>
              </a:spcBef>
              <a:spcAft>
                <a:spcPts val="600"/>
              </a:spcAft>
              <a:buNone/>
            </a:pPr>
            <a:r>
              <a:rPr lang="pl-PL" sz="1800" dirty="0" smtClean="0">
                <a:solidFill>
                  <a:schemeClr val="bg1"/>
                </a:solidFill>
                <a:latin typeface="Arial" charset="0"/>
              </a:rPr>
              <a:t>b) mógłby on zostać poddany torturom albo nieludzkiemu lub poniżającemu traktowaniu albo karaniu, lub </a:t>
            </a:r>
          </a:p>
          <a:p>
            <a:pPr marL="0" indent="0">
              <a:spcBef>
                <a:spcPct val="0"/>
              </a:spcBef>
              <a:spcAft>
                <a:spcPts val="600"/>
              </a:spcAft>
              <a:buNone/>
            </a:pPr>
            <a:r>
              <a:rPr lang="pl-PL" sz="1800" dirty="0" smtClean="0">
                <a:solidFill>
                  <a:schemeClr val="bg1"/>
                </a:solidFill>
                <a:latin typeface="Arial" charset="0"/>
              </a:rPr>
              <a:t>c) mógłby być zmuszony do pracy, lub </a:t>
            </a:r>
          </a:p>
          <a:p>
            <a:pPr marL="0" indent="0">
              <a:spcBef>
                <a:spcPct val="0"/>
              </a:spcBef>
              <a:spcAft>
                <a:spcPts val="600"/>
              </a:spcAft>
              <a:buNone/>
            </a:pPr>
            <a:r>
              <a:rPr lang="pl-PL" sz="1800" dirty="0" smtClean="0">
                <a:solidFill>
                  <a:schemeClr val="bg1"/>
                </a:solidFill>
                <a:latin typeface="Arial" charset="0"/>
              </a:rPr>
              <a:t>d) mógłby być pozbawiony prawa do rzetelnego procesu sądowego albo być ukarany bez podstawy prawnej, lub </a:t>
            </a:r>
          </a:p>
        </p:txBody>
      </p:sp>
      <p:sp>
        <p:nvSpPr>
          <p:cNvPr id="16389"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rgbClr val="008000"/>
                </a:solidFill>
                <a:cs typeface="Arial" charset="0"/>
              </a:rPr>
              <a:t>Morski </a:t>
            </a:r>
            <a:r>
              <a:rPr lang="pl-PL" sz="1200" baseline="0" dirty="0">
                <a:solidFill>
                  <a:srgbClr val="008000"/>
                </a:solidFill>
                <a:cs typeface="Arial" charset="0"/>
              </a:rPr>
              <a:t>Oddział</a:t>
            </a:r>
          </a:p>
          <a:p>
            <a:r>
              <a:rPr lang="pl-PL" sz="1200" baseline="0" dirty="0">
                <a:solidFill>
                  <a:srgbClr val="008000"/>
                </a:solidFill>
                <a:cs typeface="Arial" charset="0"/>
              </a:rPr>
              <a:t>Straży Granicznej</a:t>
            </a:r>
          </a:p>
        </p:txBody>
      </p:sp>
      <p:sp>
        <p:nvSpPr>
          <p:cNvPr id="8" name="pole tekstowe 10"/>
          <p:cNvSpPr txBox="1">
            <a:spLocks noChangeArrowheads="1"/>
          </p:cNvSpPr>
          <p:nvPr/>
        </p:nvSpPr>
        <p:spPr bwMode="auto">
          <a:xfrm>
            <a:off x="107950" y="5911861"/>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pic>
        <p:nvPicPr>
          <p:cNvPr id="10"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push dir="d"/>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6386" name="Rectangle 3"/>
          <p:cNvSpPr>
            <a:spLocks noGrp="1"/>
          </p:cNvSpPr>
          <p:nvPr>
            <p:ph type="body" idx="1"/>
          </p:nvPr>
        </p:nvSpPr>
        <p:spPr>
          <a:xfrm>
            <a:off x="1428728" y="571480"/>
            <a:ext cx="7786742" cy="5214974"/>
          </a:xfrm>
        </p:spPr>
        <p:txBody>
          <a:bodyPr/>
          <a:lstStyle/>
          <a:p>
            <a:pPr marL="0" indent="0">
              <a:spcBef>
                <a:spcPct val="0"/>
              </a:spcBef>
              <a:spcAft>
                <a:spcPts val="600"/>
              </a:spcAft>
              <a:buNone/>
            </a:pPr>
            <a:r>
              <a:rPr lang="pl-PL" sz="2400" b="1" dirty="0" smtClean="0">
                <a:solidFill>
                  <a:schemeClr val="bg1"/>
                </a:solidFill>
                <a:latin typeface="Arial" charset="0"/>
              </a:rPr>
              <a:t>Zgoda na pobyt ze względów humanitarnych</a:t>
            </a:r>
          </a:p>
          <a:p>
            <a:pPr marL="0" indent="0">
              <a:spcBef>
                <a:spcPct val="0"/>
              </a:spcBef>
              <a:spcAft>
                <a:spcPts val="600"/>
              </a:spcAft>
              <a:buNone/>
            </a:pPr>
            <a:r>
              <a:rPr lang="pl-PL" sz="1800" dirty="0" smtClean="0">
                <a:solidFill>
                  <a:schemeClr val="bg1"/>
                </a:solidFill>
                <a:latin typeface="Arial" charset="0"/>
              </a:rPr>
              <a:t> </a:t>
            </a:r>
          </a:p>
          <a:p>
            <a:pPr marL="0" indent="0">
              <a:spcBef>
                <a:spcPct val="0"/>
              </a:spcBef>
              <a:spcAft>
                <a:spcPts val="600"/>
              </a:spcAft>
              <a:buNone/>
            </a:pPr>
            <a:r>
              <a:rPr lang="pl-PL" sz="1800" i="1" dirty="0" smtClean="0">
                <a:solidFill>
                  <a:schemeClr val="bg1"/>
                </a:solidFill>
                <a:latin typeface="Arial" charset="0"/>
              </a:rPr>
              <a:t>Cudzoziemcowi udziela się zgody na pobyt ze względów humanitarnych na terytorium Rzeczypospolitej Polskiej, jeżeli zobowiązanie go do powrotu: </a:t>
            </a:r>
          </a:p>
          <a:p>
            <a:pPr marL="0" indent="0">
              <a:spcBef>
                <a:spcPct val="0"/>
              </a:spcBef>
              <a:spcAft>
                <a:spcPts val="600"/>
              </a:spcAft>
              <a:buNone/>
            </a:pPr>
            <a:r>
              <a:rPr lang="pl-PL" sz="1800" dirty="0" smtClean="0">
                <a:solidFill>
                  <a:schemeClr val="bg1"/>
                </a:solidFill>
                <a:latin typeface="Arial" charset="0"/>
              </a:rPr>
              <a:t>2) naruszałoby jego prawo do życia rodzinnego lub prywatnego, w rozumieniu przepisów Konwencji o ochronie praw człowieka i podstawowych wolności, sporządzonej w Rzymie dnia 4 listopada 1950 r., lub </a:t>
            </a:r>
          </a:p>
          <a:p>
            <a:pPr marL="0" indent="0">
              <a:spcBef>
                <a:spcPct val="0"/>
              </a:spcBef>
              <a:spcAft>
                <a:spcPts val="600"/>
              </a:spcAft>
              <a:buNone/>
            </a:pPr>
            <a:r>
              <a:rPr lang="pl-PL" sz="1800" dirty="0" smtClean="0">
                <a:solidFill>
                  <a:schemeClr val="bg1"/>
                </a:solidFill>
                <a:latin typeface="Arial" charset="0"/>
              </a:rPr>
              <a:t>3) naruszałoby prawa dziecka, określone w Konwencji o prawach dziecka, przyjętej przez zgromadzenie Ogólne Narodów zjednoczonych dnia 20 listopada 1989 r., w stopniu istotnie zagrażającym jego rozwojowi psychofizycznemu. </a:t>
            </a:r>
          </a:p>
          <a:p>
            <a:pPr marL="0" indent="0">
              <a:spcBef>
                <a:spcPct val="0"/>
              </a:spcBef>
              <a:spcAft>
                <a:spcPts val="600"/>
              </a:spcAft>
              <a:buNone/>
            </a:pPr>
            <a:endParaRPr lang="pl-PL" sz="1800" dirty="0" smtClean="0">
              <a:solidFill>
                <a:schemeClr val="bg1"/>
              </a:solidFill>
              <a:latin typeface="Arial" charset="0"/>
            </a:endParaRPr>
          </a:p>
          <a:p>
            <a:pPr marL="0" indent="0">
              <a:spcBef>
                <a:spcPct val="0"/>
              </a:spcBef>
              <a:spcAft>
                <a:spcPts val="600"/>
              </a:spcAft>
              <a:buNone/>
            </a:pPr>
            <a:r>
              <a:rPr lang="pl-PL" sz="1800" dirty="0" smtClean="0">
                <a:solidFill>
                  <a:srgbClr val="FFC000"/>
                </a:solidFill>
                <a:latin typeface="Arial" charset="0"/>
              </a:rPr>
              <a:t>Cudzoziemiec otrzymuje kartę pobytu ważną na 2 lata</a:t>
            </a:r>
          </a:p>
          <a:p>
            <a:pPr marL="0" indent="0">
              <a:spcBef>
                <a:spcPct val="0"/>
              </a:spcBef>
              <a:spcAft>
                <a:spcPts val="600"/>
              </a:spcAft>
              <a:buNone/>
            </a:pPr>
            <a:endParaRPr lang="pl-PL" sz="1800" dirty="0" smtClean="0">
              <a:solidFill>
                <a:schemeClr val="bg1"/>
              </a:solidFill>
              <a:latin typeface="Arial" charset="0"/>
            </a:endParaRPr>
          </a:p>
        </p:txBody>
      </p:sp>
      <p:sp>
        <p:nvSpPr>
          <p:cNvPr id="16389"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rgbClr val="008000"/>
                </a:solidFill>
                <a:cs typeface="Arial" charset="0"/>
              </a:rPr>
              <a:t>Morski </a:t>
            </a:r>
            <a:r>
              <a:rPr lang="pl-PL" sz="1200" baseline="0" dirty="0">
                <a:solidFill>
                  <a:srgbClr val="008000"/>
                </a:solidFill>
                <a:cs typeface="Arial" charset="0"/>
              </a:rPr>
              <a:t>Oddział</a:t>
            </a:r>
          </a:p>
          <a:p>
            <a:r>
              <a:rPr lang="pl-PL" sz="1200" baseline="0" dirty="0">
                <a:solidFill>
                  <a:srgbClr val="008000"/>
                </a:solidFill>
                <a:cs typeface="Arial" charset="0"/>
              </a:rPr>
              <a:t>Straży Granicznej</a:t>
            </a:r>
          </a:p>
        </p:txBody>
      </p:sp>
      <p:sp>
        <p:nvSpPr>
          <p:cNvPr id="8" name="pole tekstowe 10"/>
          <p:cNvSpPr txBox="1">
            <a:spLocks noChangeArrowheads="1"/>
          </p:cNvSpPr>
          <p:nvPr/>
        </p:nvSpPr>
        <p:spPr bwMode="auto">
          <a:xfrm>
            <a:off x="107950" y="5911861"/>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pic>
        <p:nvPicPr>
          <p:cNvPr id="10"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push dir="d"/>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6386" name="Rectangle 3"/>
          <p:cNvSpPr>
            <a:spLocks noGrp="1"/>
          </p:cNvSpPr>
          <p:nvPr>
            <p:ph type="body" idx="1"/>
          </p:nvPr>
        </p:nvSpPr>
        <p:spPr>
          <a:xfrm>
            <a:off x="1357258" y="142852"/>
            <a:ext cx="7786742" cy="5214974"/>
          </a:xfrm>
        </p:spPr>
        <p:txBody>
          <a:bodyPr/>
          <a:lstStyle/>
          <a:p>
            <a:pPr marL="0" indent="0">
              <a:spcBef>
                <a:spcPct val="0"/>
              </a:spcBef>
              <a:spcAft>
                <a:spcPts val="600"/>
              </a:spcAft>
              <a:buNone/>
            </a:pPr>
            <a:r>
              <a:rPr lang="pl-PL" sz="2400" b="1" dirty="0" smtClean="0">
                <a:solidFill>
                  <a:schemeClr val="bg1"/>
                </a:solidFill>
                <a:latin typeface="Arial" charset="0"/>
              </a:rPr>
              <a:t>Zgoda na pobyt tolerowany</a:t>
            </a:r>
            <a:r>
              <a:rPr lang="pl-PL" sz="1800" dirty="0" smtClean="0">
                <a:solidFill>
                  <a:schemeClr val="bg1"/>
                </a:solidFill>
                <a:latin typeface="Arial" charset="0"/>
              </a:rPr>
              <a:t> </a:t>
            </a:r>
          </a:p>
          <a:p>
            <a:pPr marL="0" indent="0">
              <a:spcBef>
                <a:spcPct val="0"/>
              </a:spcBef>
              <a:spcAft>
                <a:spcPts val="600"/>
              </a:spcAft>
              <a:buNone/>
            </a:pPr>
            <a:endParaRPr lang="pl-PL" sz="1800" dirty="0" smtClean="0">
              <a:solidFill>
                <a:schemeClr val="bg1"/>
              </a:solidFill>
              <a:latin typeface="Arial" charset="0"/>
            </a:endParaRPr>
          </a:p>
          <a:p>
            <a:pPr marL="0" indent="0">
              <a:spcBef>
                <a:spcPct val="0"/>
              </a:spcBef>
              <a:spcAft>
                <a:spcPts val="600"/>
              </a:spcAft>
              <a:buNone/>
            </a:pPr>
            <a:r>
              <a:rPr lang="pl-PL" sz="1800" dirty="0" smtClean="0">
                <a:solidFill>
                  <a:srgbClr val="FFC000"/>
                </a:solidFill>
                <a:latin typeface="Arial" charset="0"/>
              </a:rPr>
              <a:t>Zgody na pobyt tolerowany </a:t>
            </a:r>
            <a:r>
              <a:rPr lang="pl-PL" sz="1800" dirty="0" smtClean="0">
                <a:solidFill>
                  <a:schemeClr val="bg1"/>
                </a:solidFill>
                <a:latin typeface="Arial" charset="0"/>
              </a:rPr>
              <a:t>na terytorium Rzeczypospolitej Polskiej udziela się cudzoziemcowi, jeżeli zobowiązanie go do powrotu: </a:t>
            </a:r>
          </a:p>
          <a:p>
            <a:pPr marL="0" indent="0">
              <a:spcBef>
                <a:spcPct val="0"/>
              </a:spcBef>
              <a:spcAft>
                <a:spcPts val="600"/>
              </a:spcAft>
              <a:buNone/>
            </a:pPr>
            <a:r>
              <a:rPr lang="pl-PL" sz="1800" dirty="0" smtClean="0">
                <a:solidFill>
                  <a:schemeClr val="bg1"/>
                </a:solidFill>
                <a:latin typeface="Arial" charset="0"/>
              </a:rPr>
              <a:t>1) może nastąpić jedynie do państwa, w którym, w rozumieniu Konwencji o ochronie praw człowieka i podstawowych wolności, sporządzonej w Rzymie dnia 4 listopada 1950 r.: </a:t>
            </a:r>
          </a:p>
          <a:p>
            <a:pPr marL="0" indent="0">
              <a:spcBef>
                <a:spcPct val="0"/>
              </a:spcBef>
              <a:spcAft>
                <a:spcPts val="600"/>
              </a:spcAft>
              <a:buNone/>
            </a:pPr>
            <a:r>
              <a:rPr lang="pl-PL" sz="1800" dirty="0" smtClean="0">
                <a:solidFill>
                  <a:schemeClr val="bg1"/>
                </a:solidFill>
                <a:latin typeface="Arial" charset="0"/>
              </a:rPr>
              <a:t>a) zagrożone byłoby jego prawo do życia, wolności i bezpieczeństwa osobistego lub </a:t>
            </a:r>
          </a:p>
          <a:p>
            <a:pPr marL="0" indent="0">
              <a:spcBef>
                <a:spcPct val="0"/>
              </a:spcBef>
              <a:spcAft>
                <a:spcPts val="600"/>
              </a:spcAft>
              <a:buNone/>
            </a:pPr>
            <a:r>
              <a:rPr lang="pl-PL" sz="1800" dirty="0" smtClean="0">
                <a:solidFill>
                  <a:schemeClr val="bg1"/>
                </a:solidFill>
                <a:latin typeface="Arial" charset="0"/>
              </a:rPr>
              <a:t>b) mógłby zostać poddany torturom albo nieludzkiemu lub poniżającemu traktowaniu albo karaniu, lub </a:t>
            </a:r>
          </a:p>
          <a:p>
            <a:pPr marL="0" indent="0">
              <a:spcBef>
                <a:spcPct val="0"/>
              </a:spcBef>
              <a:spcAft>
                <a:spcPts val="600"/>
              </a:spcAft>
              <a:buNone/>
            </a:pPr>
            <a:r>
              <a:rPr lang="pl-PL" sz="1800" dirty="0" smtClean="0">
                <a:solidFill>
                  <a:schemeClr val="bg1"/>
                </a:solidFill>
                <a:latin typeface="Arial" charset="0"/>
              </a:rPr>
              <a:t>c) mógłby on być zmuszony do pracy, lub </a:t>
            </a:r>
          </a:p>
          <a:p>
            <a:pPr marL="0" indent="0">
              <a:spcBef>
                <a:spcPct val="0"/>
              </a:spcBef>
              <a:spcAft>
                <a:spcPts val="600"/>
              </a:spcAft>
              <a:buNone/>
            </a:pPr>
            <a:r>
              <a:rPr lang="pl-PL" sz="1800" dirty="0" smtClean="0">
                <a:solidFill>
                  <a:schemeClr val="bg1"/>
                </a:solidFill>
                <a:latin typeface="Arial" charset="0"/>
              </a:rPr>
              <a:t>d) mógłby być pozbawiony prawa do rzetelnego procesu sądowego albo być ukarany bez podstawy prawnej </a:t>
            </a:r>
          </a:p>
          <a:p>
            <a:pPr marL="0" indent="0">
              <a:spcBef>
                <a:spcPct val="0"/>
              </a:spcBef>
              <a:spcAft>
                <a:spcPts val="600"/>
              </a:spcAft>
              <a:buNone/>
            </a:pPr>
            <a:r>
              <a:rPr lang="pl-PL" sz="1800" dirty="0" smtClean="0">
                <a:solidFill>
                  <a:schemeClr val="bg1"/>
                </a:solidFill>
                <a:latin typeface="Arial" charset="0"/>
              </a:rPr>
              <a:t>- w przypadku gdy zachodzą okoliczności do odmowy udzielenia zgody na pobyt ze względów humanitarnych, lub </a:t>
            </a:r>
          </a:p>
        </p:txBody>
      </p:sp>
      <p:sp>
        <p:nvSpPr>
          <p:cNvPr id="16389"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rgbClr val="008000"/>
                </a:solidFill>
                <a:cs typeface="Arial" charset="0"/>
              </a:rPr>
              <a:t>Morski </a:t>
            </a:r>
            <a:r>
              <a:rPr lang="pl-PL" sz="1200" baseline="0" dirty="0">
                <a:solidFill>
                  <a:srgbClr val="008000"/>
                </a:solidFill>
                <a:cs typeface="Arial" charset="0"/>
              </a:rPr>
              <a:t>Oddział</a:t>
            </a:r>
          </a:p>
          <a:p>
            <a:r>
              <a:rPr lang="pl-PL" sz="1200" baseline="0" dirty="0">
                <a:solidFill>
                  <a:srgbClr val="008000"/>
                </a:solidFill>
                <a:cs typeface="Arial" charset="0"/>
              </a:rPr>
              <a:t>Straży Granicznej</a:t>
            </a:r>
          </a:p>
        </p:txBody>
      </p:sp>
      <p:sp>
        <p:nvSpPr>
          <p:cNvPr id="8" name="pole tekstowe 10"/>
          <p:cNvSpPr txBox="1">
            <a:spLocks noChangeArrowheads="1"/>
          </p:cNvSpPr>
          <p:nvPr/>
        </p:nvSpPr>
        <p:spPr bwMode="auto">
          <a:xfrm>
            <a:off x="107950" y="5911861"/>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pic>
        <p:nvPicPr>
          <p:cNvPr id="10"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push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16386" name="Rectangle 3"/>
          <p:cNvSpPr>
            <a:spLocks noGrp="1"/>
          </p:cNvSpPr>
          <p:nvPr>
            <p:ph type="body" idx="1"/>
          </p:nvPr>
        </p:nvSpPr>
        <p:spPr>
          <a:xfrm>
            <a:off x="1214414" y="214290"/>
            <a:ext cx="7786742" cy="4857784"/>
          </a:xfrm>
        </p:spPr>
        <p:txBody>
          <a:bodyPr/>
          <a:lstStyle/>
          <a:p>
            <a:pPr>
              <a:spcBef>
                <a:spcPts val="0"/>
              </a:spcBef>
              <a:buNone/>
            </a:pPr>
            <a:r>
              <a:rPr lang="pl-PL" sz="1800" b="1" spc="-100" dirty="0" smtClean="0">
                <a:solidFill>
                  <a:schemeClr val="bg1"/>
                </a:solidFill>
              </a:rPr>
              <a:t>Podstawową formą pełnienia służby przez placówki Straży Granicznej na odcinkach granicy wewnętrznej UE są odpowiednio wyposażone mobilne patrole. Do ich zadań należy:</a:t>
            </a:r>
            <a:endParaRPr lang="pl-PL" sz="1800" spc="-100" dirty="0" smtClean="0">
              <a:solidFill>
                <a:schemeClr val="bg1"/>
              </a:solidFill>
            </a:endParaRPr>
          </a:p>
          <a:p>
            <a:pPr lvl="0">
              <a:spcBef>
                <a:spcPts val="0"/>
              </a:spcBef>
            </a:pPr>
            <a:r>
              <a:rPr lang="pl-PL" sz="1600" spc="-100" dirty="0" smtClean="0">
                <a:solidFill>
                  <a:srgbClr val="FFC000"/>
                </a:solidFill>
              </a:rPr>
              <a:t>patrolowanie określonych obszarów </a:t>
            </a:r>
            <a:r>
              <a:rPr lang="pl-PL" sz="1600" spc="-100" dirty="0" smtClean="0">
                <a:solidFill>
                  <a:schemeClr val="bg1"/>
                </a:solidFill>
              </a:rPr>
              <a:t>(typowanych na podstawie analizy ryzyka i wyników prowadzonego rozpoznania), </a:t>
            </a:r>
          </a:p>
          <a:p>
            <a:pPr lvl="0">
              <a:spcBef>
                <a:spcPts val="0"/>
              </a:spcBef>
            </a:pPr>
            <a:r>
              <a:rPr lang="pl-PL" sz="1600" spc="-100" dirty="0" smtClean="0">
                <a:solidFill>
                  <a:srgbClr val="FFC000"/>
                </a:solidFill>
              </a:rPr>
              <a:t>legitymowanie osób </a:t>
            </a:r>
            <a:r>
              <a:rPr lang="pl-PL" sz="1600" spc="-100" dirty="0" smtClean="0">
                <a:solidFill>
                  <a:schemeClr val="bg1"/>
                </a:solidFill>
              </a:rPr>
              <a:t>(poszukiwania, realizacja czynności zleconych, ustalanie sprawców i świadków przestępstw i wykroczeń), </a:t>
            </a:r>
          </a:p>
          <a:p>
            <a:pPr lvl="0">
              <a:spcBef>
                <a:spcPts val="0"/>
              </a:spcBef>
            </a:pPr>
            <a:r>
              <a:rPr lang="pl-PL" sz="1600" spc="-100" dirty="0" smtClean="0">
                <a:solidFill>
                  <a:srgbClr val="FFC000"/>
                </a:solidFill>
              </a:rPr>
              <a:t>kontrola środków transportu poruszających się po drogach publicznych </a:t>
            </a:r>
            <a:r>
              <a:rPr lang="pl-PL" sz="1600" spc="-100" dirty="0" smtClean="0">
                <a:solidFill>
                  <a:schemeClr val="bg1"/>
                </a:solidFill>
              </a:rPr>
              <a:t>pod kątem spełnienia przez nie wymogów wynikających z przepisów ustaw prawo o ruchu drogowym oraz transportu drogowego, a także </a:t>
            </a:r>
            <a:r>
              <a:rPr lang="pl-PL" sz="1600" spc="-100" dirty="0" err="1" smtClean="0">
                <a:solidFill>
                  <a:schemeClr val="bg1"/>
                </a:solidFill>
              </a:rPr>
              <a:t>transgranicznego</a:t>
            </a:r>
            <a:r>
              <a:rPr lang="pl-PL" sz="1600" spc="-100" dirty="0" smtClean="0">
                <a:solidFill>
                  <a:schemeClr val="bg1"/>
                </a:solidFill>
              </a:rPr>
              <a:t> przemieszczania odpadów i towarów niebezpiecznych, </a:t>
            </a:r>
          </a:p>
          <a:p>
            <a:pPr lvl="0">
              <a:spcBef>
                <a:spcPts val="0"/>
              </a:spcBef>
            </a:pPr>
            <a:r>
              <a:rPr lang="pl-PL" sz="1600" spc="-100" dirty="0" smtClean="0">
                <a:solidFill>
                  <a:schemeClr val="bg1"/>
                </a:solidFill>
              </a:rPr>
              <a:t>systematyczne lub okresowe </a:t>
            </a:r>
            <a:r>
              <a:rPr lang="pl-PL" sz="1600" spc="-100" dirty="0" smtClean="0">
                <a:solidFill>
                  <a:srgbClr val="FFC000"/>
                </a:solidFill>
              </a:rPr>
              <a:t>kontrole miejsc publicznych, w których gromadzą się obywatele państw trzecich</a:t>
            </a:r>
            <a:r>
              <a:rPr lang="pl-PL" sz="1600" spc="-100" dirty="0" smtClean="0">
                <a:solidFill>
                  <a:schemeClr val="bg1"/>
                </a:solidFill>
              </a:rPr>
              <a:t> (targowiska, dworce kolejowe, giełdy), w celu kontroli legalności pobytu, legalności zatrudnienia oraz legalności prowadzenia działalności gospodarczej, </a:t>
            </a:r>
          </a:p>
          <a:p>
            <a:pPr lvl="0">
              <a:spcBef>
                <a:spcPts val="0"/>
              </a:spcBef>
            </a:pPr>
            <a:r>
              <a:rPr lang="pl-PL" sz="1600" spc="-100" dirty="0" smtClean="0">
                <a:solidFill>
                  <a:schemeClr val="bg1"/>
                </a:solidFill>
              </a:rPr>
              <a:t>podejmowanie (samodzielnie lub na podstawie zgłoszenia) czynności służbowych w stosunku do osób naruszających obowiązujący porządek prawny (w zakresie posiadanych przez Straż Graniczną kompetencji), </a:t>
            </a:r>
          </a:p>
          <a:p>
            <a:pPr lvl="0">
              <a:spcBef>
                <a:spcPts val="0"/>
              </a:spcBef>
            </a:pPr>
            <a:r>
              <a:rPr lang="pl-PL" sz="1600" spc="-100" dirty="0" smtClean="0">
                <a:solidFill>
                  <a:srgbClr val="FFFF00"/>
                </a:solidFill>
              </a:rPr>
              <a:t>poszukiwanie rzeczy utraconych w wyniku przestępstwa, a które mogą się stać przedmiotem </a:t>
            </a:r>
            <a:r>
              <a:rPr lang="pl-PL" sz="1600" spc="-100" dirty="0" err="1" smtClean="0">
                <a:solidFill>
                  <a:srgbClr val="FFFF00"/>
                </a:solidFill>
              </a:rPr>
              <a:t>transgranicznego</a:t>
            </a:r>
            <a:r>
              <a:rPr lang="pl-PL" sz="1600" spc="-100" dirty="0" smtClean="0">
                <a:solidFill>
                  <a:srgbClr val="FFFF00"/>
                </a:solidFill>
              </a:rPr>
              <a:t> przemieszczania</a:t>
            </a:r>
            <a:r>
              <a:rPr lang="pl-PL" sz="1600" spc="-100" dirty="0" smtClean="0">
                <a:solidFill>
                  <a:schemeClr val="bg1"/>
                </a:solidFill>
              </a:rPr>
              <a:t>, </a:t>
            </a:r>
          </a:p>
          <a:p>
            <a:pPr lvl="0">
              <a:spcBef>
                <a:spcPts val="0"/>
              </a:spcBef>
            </a:pPr>
            <a:r>
              <a:rPr lang="pl-PL" sz="1600" spc="-100" dirty="0" smtClean="0">
                <a:solidFill>
                  <a:schemeClr val="bg1"/>
                </a:solidFill>
              </a:rPr>
              <a:t>udział w akcjach ratowniczych i zapewniających oraz przywracających porządek na określonych obszarach, </a:t>
            </a:r>
          </a:p>
          <a:p>
            <a:pPr lvl="0">
              <a:spcBef>
                <a:spcPts val="0"/>
              </a:spcBef>
            </a:pPr>
            <a:r>
              <a:rPr lang="pl-PL" sz="1600" spc="-100" dirty="0" smtClean="0">
                <a:solidFill>
                  <a:schemeClr val="bg1"/>
                </a:solidFill>
              </a:rPr>
              <a:t>współpraca z uprawnionymi służbami i organami krajowymi oraz innych państw w realizacji określonych zadań pozostających we właściwości pionu granicznego (wspólne działania). </a:t>
            </a:r>
            <a:endParaRPr lang="pl-PL" sz="1600" spc="-100" dirty="0">
              <a:solidFill>
                <a:schemeClr val="bg1"/>
              </a:solidFill>
            </a:endParaRPr>
          </a:p>
        </p:txBody>
      </p:sp>
      <p:sp>
        <p:nvSpPr>
          <p:cNvPr id="16389"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rgbClr val="008000"/>
                </a:solidFill>
                <a:cs typeface="Arial" charset="0"/>
              </a:rPr>
              <a:t>Morski </a:t>
            </a:r>
            <a:r>
              <a:rPr lang="pl-PL" sz="1200" baseline="0" dirty="0">
                <a:solidFill>
                  <a:srgbClr val="008000"/>
                </a:solidFill>
                <a:cs typeface="Arial" charset="0"/>
              </a:rPr>
              <a:t>Oddział</a:t>
            </a:r>
          </a:p>
          <a:p>
            <a:r>
              <a:rPr lang="pl-PL" sz="1200" baseline="0" dirty="0">
                <a:solidFill>
                  <a:srgbClr val="008000"/>
                </a:solidFill>
                <a:cs typeface="Arial" charset="0"/>
              </a:rPr>
              <a:t>Straży Granicznej</a:t>
            </a:r>
          </a:p>
        </p:txBody>
      </p:sp>
      <p:sp>
        <p:nvSpPr>
          <p:cNvPr id="8" name="pole tekstowe 10"/>
          <p:cNvSpPr txBox="1">
            <a:spLocks noChangeArrowheads="1"/>
          </p:cNvSpPr>
          <p:nvPr/>
        </p:nvSpPr>
        <p:spPr bwMode="auto">
          <a:xfrm>
            <a:off x="107950" y="5911861"/>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pic>
        <p:nvPicPr>
          <p:cNvPr id="10"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newsflash/>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46082" name="Rectangle 3"/>
          <p:cNvSpPr>
            <a:spLocks noChangeArrowheads="1"/>
          </p:cNvSpPr>
          <p:nvPr/>
        </p:nvSpPr>
        <p:spPr bwMode="auto">
          <a:xfrm>
            <a:off x="0" y="0"/>
            <a:ext cx="184731" cy="369332"/>
          </a:xfrm>
          <a:prstGeom prst="rect">
            <a:avLst/>
          </a:prstGeom>
          <a:noFill/>
          <a:ln w="9525">
            <a:noFill/>
            <a:miter lim="800000"/>
            <a:headEnd/>
            <a:tailEnd/>
          </a:ln>
        </p:spPr>
        <p:txBody>
          <a:bodyPr wrap="none" anchor="ctr">
            <a:spAutoFit/>
          </a:bodyPr>
          <a:lstStyle/>
          <a:p>
            <a:endParaRPr lang="pl-PL" baseline="0">
              <a:solidFill>
                <a:srgbClr val="00B050"/>
              </a:solidFill>
              <a:latin typeface="Calibri" pitchFamily="34" charset="0"/>
            </a:endParaRPr>
          </a:p>
        </p:txBody>
      </p:sp>
      <p:sp>
        <p:nvSpPr>
          <p:cNvPr id="46083" name="Rectangle 4"/>
          <p:cNvSpPr>
            <a:spLocks noChangeArrowheads="1"/>
          </p:cNvSpPr>
          <p:nvPr/>
        </p:nvSpPr>
        <p:spPr bwMode="auto">
          <a:xfrm>
            <a:off x="0" y="5857875"/>
            <a:ext cx="184731" cy="923330"/>
          </a:xfrm>
          <a:prstGeom prst="rect">
            <a:avLst/>
          </a:prstGeom>
          <a:noFill/>
          <a:ln w="9525">
            <a:noFill/>
            <a:miter lim="800000"/>
            <a:headEnd/>
            <a:tailEnd/>
          </a:ln>
        </p:spPr>
        <p:txBody>
          <a:bodyPr wrap="none" anchor="ctr">
            <a:spAutoFit/>
          </a:bodyPr>
          <a:lstStyle/>
          <a:p>
            <a:r>
              <a:rPr lang="pl-PL" baseline="0">
                <a:solidFill>
                  <a:srgbClr val="00B050"/>
                </a:solidFill>
              </a:rPr>
              <a:t/>
            </a:r>
            <a:br>
              <a:rPr lang="pl-PL" baseline="0">
                <a:solidFill>
                  <a:srgbClr val="00B050"/>
                </a:solidFill>
              </a:rPr>
            </a:br>
            <a:endParaRPr lang="pl-PL" baseline="0">
              <a:solidFill>
                <a:srgbClr val="00B050"/>
              </a:solidFill>
            </a:endParaRPr>
          </a:p>
          <a:p>
            <a:pPr eaLnBrk="0" hangingPunct="0"/>
            <a:endParaRPr lang="pl-PL" baseline="0">
              <a:solidFill>
                <a:srgbClr val="00B050"/>
              </a:solidFill>
            </a:endParaRPr>
          </a:p>
        </p:txBody>
      </p:sp>
      <p:sp>
        <p:nvSpPr>
          <p:cNvPr id="46084" name="pole tekstowe 10"/>
          <p:cNvSpPr txBox="1">
            <a:spLocks noChangeArrowheads="1"/>
          </p:cNvSpPr>
          <p:nvPr/>
        </p:nvSpPr>
        <p:spPr bwMode="auto">
          <a:xfrm>
            <a:off x="2000232" y="571480"/>
            <a:ext cx="6858048" cy="954107"/>
          </a:xfrm>
          <a:prstGeom prst="rect">
            <a:avLst/>
          </a:prstGeom>
          <a:noFill/>
          <a:ln w="9525">
            <a:noFill/>
            <a:miter lim="800000"/>
            <a:headEnd/>
            <a:tailEnd/>
          </a:ln>
        </p:spPr>
        <p:txBody>
          <a:bodyPr wrap="square">
            <a:spAutoFit/>
          </a:bodyPr>
          <a:lstStyle/>
          <a:p>
            <a:pPr algn="ctr"/>
            <a:r>
              <a:rPr lang="pl-PL" sz="2800" b="1" baseline="0" dirty="0" smtClean="0">
                <a:solidFill>
                  <a:srgbClr val="00B050"/>
                </a:solidFill>
                <a:cs typeface="Arial" charset="0"/>
              </a:rPr>
              <a:t>Udział tłumacza w postępowaniach </a:t>
            </a:r>
            <a:r>
              <a:rPr lang="pl-PL" sz="2800" b="1" baseline="0" dirty="0" err="1" smtClean="0">
                <a:solidFill>
                  <a:srgbClr val="00B050"/>
                </a:solidFill>
                <a:cs typeface="Arial" charset="0"/>
              </a:rPr>
              <a:t>ws</a:t>
            </a:r>
            <a:r>
              <a:rPr lang="pl-PL" sz="2800" b="1" baseline="0" dirty="0" smtClean="0">
                <a:solidFill>
                  <a:srgbClr val="00B050"/>
                </a:solidFill>
                <a:cs typeface="Arial" charset="0"/>
              </a:rPr>
              <a:t>. cudzoziemców</a:t>
            </a:r>
            <a:endParaRPr lang="pl-PL" sz="2800" b="1" baseline="0" dirty="0">
              <a:solidFill>
                <a:srgbClr val="00B050"/>
              </a:solidFill>
              <a:cs typeface="Arial" charset="0"/>
            </a:endParaRPr>
          </a:p>
        </p:txBody>
      </p:sp>
      <p:sp>
        <p:nvSpPr>
          <p:cNvPr id="6" name="pole tekstowe 10"/>
          <p:cNvSpPr txBox="1">
            <a:spLocks noChangeArrowheads="1"/>
          </p:cNvSpPr>
          <p:nvPr/>
        </p:nvSpPr>
        <p:spPr bwMode="auto">
          <a:xfrm>
            <a:off x="2000232" y="1643050"/>
            <a:ext cx="7000924" cy="4247317"/>
          </a:xfrm>
          <a:prstGeom prst="rect">
            <a:avLst/>
          </a:prstGeom>
          <a:noFill/>
          <a:ln w="9525">
            <a:noFill/>
            <a:miter lim="800000"/>
            <a:headEnd/>
            <a:tailEnd/>
          </a:ln>
        </p:spPr>
        <p:txBody>
          <a:bodyPr wrap="square">
            <a:spAutoFit/>
          </a:bodyPr>
          <a:lstStyle/>
          <a:p>
            <a:r>
              <a:rPr lang="pl-PL" sz="2000" b="1" baseline="0" dirty="0" smtClean="0">
                <a:cs typeface="Arial" pitchFamily="34" charset="0"/>
              </a:rPr>
              <a:t>Przepisy ustawy o cudzoziemcach</a:t>
            </a:r>
          </a:p>
          <a:p>
            <a:r>
              <a:rPr lang="pl-PL" baseline="0" dirty="0" smtClean="0">
                <a:cs typeface="Arial" pitchFamily="34" charset="0"/>
              </a:rPr>
              <a:t>Art. 8</a:t>
            </a:r>
          </a:p>
          <a:p>
            <a:r>
              <a:rPr lang="pl-PL" baseline="0" dirty="0" smtClean="0">
                <a:cs typeface="Arial" pitchFamily="34" charset="0"/>
              </a:rPr>
              <a:t>2. </a:t>
            </a:r>
            <a:r>
              <a:rPr lang="pl-PL" baseline="0" dirty="0" smtClean="0">
                <a:solidFill>
                  <a:srgbClr val="C00000"/>
                </a:solidFill>
                <a:cs typeface="Arial" pitchFamily="34" charset="0"/>
              </a:rPr>
              <a:t>Dokumenty</a:t>
            </a:r>
            <a:r>
              <a:rPr lang="pl-PL" baseline="0" dirty="0" smtClean="0">
                <a:cs typeface="Arial" pitchFamily="34" charset="0"/>
              </a:rPr>
              <a:t> sporządzone w języku obcym, służące za dowód w postępowaniu prowadzonym na podstawie ustawy, </a:t>
            </a:r>
            <a:r>
              <a:rPr lang="pl-PL" baseline="0" dirty="0" smtClean="0">
                <a:solidFill>
                  <a:srgbClr val="C00000"/>
                </a:solidFill>
                <a:cs typeface="Arial" pitchFamily="34" charset="0"/>
              </a:rPr>
              <a:t>składa się wraz z ich tłumaczeniem </a:t>
            </a:r>
            <a:r>
              <a:rPr lang="pl-PL" baseline="0" dirty="0" smtClean="0">
                <a:cs typeface="Arial" pitchFamily="34" charset="0"/>
              </a:rPr>
              <a:t>na język polski, dokonanym przez tłumacza przysięgłego</a:t>
            </a:r>
          </a:p>
          <a:p>
            <a:r>
              <a:rPr lang="pl-PL" baseline="0" dirty="0" smtClean="0">
                <a:cs typeface="Arial" pitchFamily="34" charset="0"/>
              </a:rPr>
              <a:t>4. </a:t>
            </a:r>
            <a:r>
              <a:rPr lang="pl-PL" baseline="0" dirty="0" smtClean="0">
                <a:solidFill>
                  <a:srgbClr val="C00000"/>
                </a:solidFill>
                <a:cs typeface="Arial" pitchFamily="34" charset="0"/>
              </a:rPr>
              <a:t>W protokołach przesłuchania </a:t>
            </a:r>
            <a:r>
              <a:rPr lang="pl-PL" baseline="0" dirty="0" smtClean="0">
                <a:cs typeface="Arial" pitchFamily="34" charset="0"/>
              </a:rPr>
              <a:t>cudzoziemców, w sprawach uregulowanych w ustawie, </a:t>
            </a:r>
            <a:r>
              <a:rPr lang="pl-PL" baseline="0" dirty="0" smtClean="0">
                <a:solidFill>
                  <a:srgbClr val="C00000"/>
                </a:solidFill>
                <a:cs typeface="Arial" pitchFamily="34" charset="0"/>
              </a:rPr>
              <a:t>podaje się imię i nazwisko tłumacza</a:t>
            </a:r>
            <a:r>
              <a:rPr lang="pl-PL" baseline="0" dirty="0" smtClean="0">
                <a:cs typeface="Arial" pitchFamily="34" charset="0"/>
              </a:rPr>
              <a:t>. </a:t>
            </a:r>
          </a:p>
          <a:p>
            <a:r>
              <a:rPr lang="pl-PL" baseline="0" dirty="0" smtClean="0">
                <a:cs typeface="Arial" pitchFamily="34" charset="0"/>
              </a:rPr>
              <a:t>Art. 179. </a:t>
            </a:r>
          </a:p>
          <a:p>
            <a:r>
              <a:rPr lang="pl-PL" baseline="0" dirty="0" smtClean="0">
                <a:cs typeface="Arial" pitchFamily="34" charset="0"/>
              </a:rPr>
              <a:t>Organ prowadzący postępowanie w sprawie udzielenia cudzoziemcowi zezwolenia na pobyt czasowy dla ofiar handlu ludźmi zapewnia cudzoziemcowi, który nie włada w wystarczającym stopniu językiem polskim, możliwość korzystania z pomocy tłumacza.</a:t>
            </a:r>
          </a:p>
          <a:p>
            <a:endParaRPr lang="pl-PL" baseline="0" dirty="0">
              <a:cs typeface="Arial" pitchFamily="34" charset="0"/>
            </a:endParaRPr>
          </a:p>
        </p:txBody>
      </p:sp>
      <p:sp>
        <p:nvSpPr>
          <p:cNvPr id="9"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rgbClr val="00B050"/>
                </a:solidFill>
                <a:cs typeface="Arial" charset="0"/>
              </a:rPr>
              <a:t>Morski </a:t>
            </a:r>
            <a:r>
              <a:rPr lang="pl-PL" sz="1200" baseline="0" dirty="0">
                <a:solidFill>
                  <a:srgbClr val="00B050"/>
                </a:solidFill>
                <a:cs typeface="Arial" charset="0"/>
              </a:rPr>
              <a:t>Oddział</a:t>
            </a:r>
          </a:p>
          <a:p>
            <a:r>
              <a:rPr lang="pl-PL" sz="1200" baseline="0" dirty="0">
                <a:solidFill>
                  <a:srgbClr val="00B050"/>
                </a:solidFill>
                <a:cs typeface="Arial" charset="0"/>
              </a:rPr>
              <a:t>Straży Granicznej</a:t>
            </a:r>
          </a:p>
        </p:txBody>
      </p:sp>
      <p:pic>
        <p:nvPicPr>
          <p:cNvPr id="11"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push/>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46082" name="Rectangle 3"/>
          <p:cNvSpPr>
            <a:spLocks noChangeArrowheads="1"/>
          </p:cNvSpPr>
          <p:nvPr/>
        </p:nvSpPr>
        <p:spPr bwMode="auto">
          <a:xfrm>
            <a:off x="0" y="0"/>
            <a:ext cx="184731" cy="369332"/>
          </a:xfrm>
          <a:prstGeom prst="rect">
            <a:avLst/>
          </a:prstGeom>
          <a:noFill/>
          <a:ln w="9525">
            <a:noFill/>
            <a:miter lim="800000"/>
            <a:headEnd/>
            <a:tailEnd/>
          </a:ln>
        </p:spPr>
        <p:txBody>
          <a:bodyPr wrap="none" anchor="ctr">
            <a:spAutoFit/>
          </a:bodyPr>
          <a:lstStyle/>
          <a:p>
            <a:endParaRPr lang="pl-PL" baseline="0">
              <a:solidFill>
                <a:srgbClr val="00B050"/>
              </a:solidFill>
              <a:latin typeface="Calibri" pitchFamily="34" charset="0"/>
            </a:endParaRPr>
          </a:p>
        </p:txBody>
      </p:sp>
      <p:sp>
        <p:nvSpPr>
          <p:cNvPr id="46083" name="Rectangle 4"/>
          <p:cNvSpPr>
            <a:spLocks noChangeArrowheads="1"/>
          </p:cNvSpPr>
          <p:nvPr/>
        </p:nvSpPr>
        <p:spPr bwMode="auto">
          <a:xfrm>
            <a:off x="0" y="5857875"/>
            <a:ext cx="184731" cy="923330"/>
          </a:xfrm>
          <a:prstGeom prst="rect">
            <a:avLst/>
          </a:prstGeom>
          <a:noFill/>
          <a:ln w="9525">
            <a:noFill/>
            <a:miter lim="800000"/>
            <a:headEnd/>
            <a:tailEnd/>
          </a:ln>
        </p:spPr>
        <p:txBody>
          <a:bodyPr wrap="none" anchor="ctr">
            <a:spAutoFit/>
          </a:bodyPr>
          <a:lstStyle/>
          <a:p>
            <a:r>
              <a:rPr lang="pl-PL" baseline="0">
                <a:solidFill>
                  <a:srgbClr val="00B050"/>
                </a:solidFill>
              </a:rPr>
              <a:t/>
            </a:r>
            <a:br>
              <a:rPr lang="pl-PL" baseline="0">
                <a:solidFill>
                  <a:srgbClr val="00B050"/>
                </a:solidFill>
              </a:rPr>
            </a:br>
            <a:endParaRPr lang="pl-PL" baseline="0">
              <a:solidFill>
                <a:srgbClr val="00B050"/>
              </a:solidFill>
            </a:endParaRPr>
          </a:p>
          <a:p>
            <a:pPr eaLnBrk="0" hangingPunct="0"/>
            <a:endParaRPr lang="pl-PL" baseline="0">
              <a:solidFill>
                <a:srgbClr val="00B050"/>
              </a:solidFill>
            </a:endParaRPr>
          </a:p>
        </p:txBody>
      </p:sp>
      <p:sp>
        <p:nvSpPr>
          <p:cNvPr id="6" name="pole tekstowe 10"/>
          <p:cNvSpPr txBox="1">
            <a:spLocks noChangeArrowheads="1"/>
          </p:cNvSpPr>
          <p:nvPr/>
        </p:nvSpPr>
        <p:spPr bwMode="auto">
          <a:xfrm>
            <a:off x="1857356" y="214290"/>
            <a:ext cx="7143800" cy="5893921"/>
          </a:xfrm>
          <a:prstGeom prst="rect">
            <a:avLst/>
          </a:prstGeom>
          <a:noFill/>
          <a:ln w="9525">
            <a:noFill/>
            <a:miter lim="800000"/>
            <a:headEnd/>
            <a:tailEnd/>
          </a:ln>
        </p:spPr>
        <p:txBody>
          <a:bodyPr wrap="square">
            <a:spAutoFit/>
          </a:bodyPr>
          <a:lstStyle/>
          <a:p>
            <a:r>
              <a:rPr lang="pl-PL" sz="1600" baseline="0" dirty="0" smtClean="0">
                <a:cs typeface="Arial" pitchFamily="34" charset="0"/>
              </a:rPr>
              <a:t>Art. 297 </a:t>
            </a:r>
            <a:endParaRPr lang="pl-PL" sz="1600" baseline="0" dirty="0" smtClean="0">
              <a:cs typeface="Arial" pitchFamily="34" charset="0"/>
            </a:endParaRPr>
          </a:p>
          <a:p>
            <a:r>
              <a:rPr lang="pl-PL" sz="1600" baseline="0" dirty="0" smtClean="0">
                <a:cs typeface="Arial" pitchFamily="34" charset="0"/>
              </a:rPr>
              <a:t>Protokół legalności pobytu zawiera: </a:t>
            </a:r>
          </a:p>
          <a:p>
            <a:r>
              <a:rPr lang="pl-PL" sz="1600" baseline="0" dirty="0" smtClean="0">
                <a:cs typeface="Arial" pitchFamily="34" charset="0"/>
              </a:rPr>
              <a:t>12</a:t>
            </a:r>
            <a:r>
              <a:rPr lang="pl-PL" sz="1600" baseline="0" dirty="0" smtClean="0">
                <a:cs typeface="Arial" pitchFamily="34" charset="0"/>
              </a:rPr>
              <a:t>) imię i nazwisko oraz podpis tłumacza, w przypadku gdy brał udział w przeprowadzaniu kontroli.</a:t>
            </a:r>
          </a:p>
          <a:p>
            <a:r>
              <a:rPr lang="pl-PL" sz="1700" baseline="0" dirty="0" smtClean="0">
                <a:cs typeface="Arial" pitchFamily="34" charset="0"/>
              </a:rPr>
              <a:t>Art. 327 </a:t>
            </a:r>
          </a:p>
          <a:p>
            <a:r>
              <a:rPr lang="pl-PL" sz="1700" baseline="0" dirty="0" smtClean="0">
                <a:cs typeface="Arial" pitchFamily="34" charset="0"/>
              </a:rPr>
              <a:t>1. Organ prowadzący </a:t>
            </a:r>
            <a:r>
              <a:rPr lang="pl-PL" sz="1700" baseline="0" dirty="0" smtClean="0">
                <a:solidFill>
                  <a:srgbClr val="C00000"/>
                </a:solidFill>
                <a:cs typeface="Arial" pitchFamily="34" charset="0"/>
              </a:rPr>
              <a:t>postępowanie w sprawie wydania decyzji o zobowiązaniu cudzoziemca do powrotu</a:t>
            </a:r>
            <a:r>
              <a:rPr lang="pl-PL" sz="1700" baseline="0" dirty="0" smtClean="0">
                <a:cs typeface="Arial" pitchFamily="34" charset="0"/>
              </a:rPr>
              <a:t> zapewnia cudzoziemcowi, który nie włada w wystarczającym stopniu językiem polskim</a:t>
            </a:r>
            <a:r>
              <a:rPr lang="pl-PL" sz="1700" baseline="0" dirty="0" smtClean="0">
                <a:solidFill>
                  <a:srgbClr val="C00000"/>
                </a:solidFill>
                <a:cs typeface="Arial" pitchFamily="34" charset="0"/>
              </a:rPr>
              <a:t>, możliwość korzystania z pomocy tłumacza. </a:t>
            </a:r>
            <a:r>
              <a:rPr lang="pl-PL" sz="1700" baseline="0" dirty="0" smtClean="0">
                <a:cs typeface="Arial" pitchFamily="34" charset="0"/>
              </a:rPr>
              <a:t/>
            </a:r>
            <a:br>
              <a:rPr lang="pl-PL" sz="1700" baseline="0" dirty="0" smtClean="0">
                <a:cs typeface="Arial" pitchFamily="34" charset="0"/>
              </a:rPr>
            </a:br>
            <a:r>
              <a:rPr lang="pl-PL" sz="1700" baseline="0" dirty="0" smtClean="0">
                <a:cs typeface="Arial" pitchFamily="34" charset="0"/>
              </a:rPr>
              <a:t>2. Organ, który wydał decyzję o zobowiązaniu cudzoziemca do powrotu, dokonuje w języku zrozumiałym dla cudzoziemca ustnego lub pisemnego tłumaczenia podstawy prawnej decyzji, rozstrzygnięcia oraz pouczenia, czy i w jakim trybie służy odwołanie od decyzji. </a:t>
            </a:r>
          </a:p>
          <a:p>
            <a:endParaRPr lang="pl-PL" sz="1600" baseline="0" dirty="0" smtClean="0">
              <a:cs typeface="Arial" pitchFamily="34" charset="0"/>
            </a:endParaRPr>
          </a:p>
          <a:p>
            <a:r>
              <a:rPr lang="pl-PL" sz="1600" b="1" baseline="0" dirty="0" smtClean="0">
                <a:cs typeface="Arial" pitchFamily="34" charset="0"/>
              </a:rPr>
              <a:t>Przepisy ustawy o udzielaniu cudzoziemcom ochrony na terytorium RP  </a:t>
            </a:r>
          </a:p>
          <a:p>
            <a:r>
              <a:rPr lang="pl-PL" sz="1600" baseline="0" dirty="0" smtClean="0">
                <a:cs typeface="Arial" pitchFamily="34" charset="0"/>
              </a:rPr>
              <a:t>Art. 11. </a:t>
            </a:r>
          </a:p>
          <a:p>
            <a:r>
              <a:rPr lang="pl-PL" sz="1600" baseline="0" dirty="0" smtClean="0">
                <a:cs typeface="Arial" pitchFamily="34" charset="0"/>
              </a:rPr>
              <a:t>1. </a:t>
            </a:r>
            <a:r>
              <a:rPr lang="pl-PL" sz="1600" baseline="0" dirty="0" smtClean="0">
                <a:solidFill>
                  <a:srgbClr val="C00000"/>
                </a:solidFill>
                <a:cs typeface="Arial" pitchFamily="34" charset="0"/>
              </a:rPr>
              <a:t>Tłumaczenie na język polski dokumentów </a:t>
            </a:r>
            <a:r>
              <a:rPr lang="pl-PL" sz="1600" baseline="0" dirty="0" smtClean="0">
                <a:cs typeface="Arial" pitchFamily="34" charset="0"/>
              </a:rPr>
              <a:t>sporządzonych w języku obcym, dopuszczonych jako dowód w postępowaniu o nadanie statusu uchodźcy lub azylu</a:t>
            </a:r>
            <a:r>
              <a:rPr lang="pl-PL" sz="1600" baseline="0" dirty="0" smtClean="0">
                <a:solidFill>
                  <a:srgbClr val="C00000"/>
                </a:solidFill>
                <a:cs typeface="Arial" pitchFamily="34" charset="0"/>
              </a:rPr>
              <a:t>, zapewnia</a:t>
            </a:r>
            <a:r>
              <a:rPr lang="pl-PL" sz="1600" baseline="0" dirty="0" smtClean="0">
                <a:cs typeface="Arial" pitchFamily="34" charset="0"/>
              </a:rPr>
              <a:t>, w razie potrzeby, </a:t>
            </a:r>
            <a:r>
              <a:rPr lang="pl-PL" sz="1600" baseline="0" dirty="0" smtClean="0">
                <a:solidFill>
                  <a:srgbClr val="C00000"/>
                </a:solidFill>
                <a:cs typeface="Arial" pitchFamily="34" charset="0"/>
              </a:rPr>
              <a:t>organ, przed którym jest prowadzone postępowanie</a:t>
            </a:r>
            <a:r>
              <a:rPr lang="pl-PL" sz="1600" baseline="0" dirty="0" smtClean="0">
                <a:cs typeface="Arial" pitchFamily="34" charset="0"/>
              </a:rPr>
              <a:t>. </a:t>
            </a:r>
          </a:p>
          <a:p>
            <a:r>
              <a:rPr lang="pl-PL" sz="1600" baseline="0" dirty="0" smtClean="0">
                <a:cs typeface="Arial" pitchFamily="34" charset="0"/>
              </a:rPr>
              <a:t>2. Jeżeli w przesłuchaniu cudzoziemca, w postępowaniu prowadzonym w sprawie uregulowanej w ustawie, bierze udział tłumacz, w protokole przesłuchania cudzoziemca podaje się imię i nazwisko tłumacza.</a:t>
            </a:r>
          </a:p>
        </p:txBody>
      </p:sp>
      <p:sp>
        <p:nvSpPr>
          <p:cNvPr id="9"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rgbClr val="00B050"/>
                </a:solidFill>
                <a:cs typeface="Arial" charset="0"/>
              </a:rPr>
              <a:t>Morski </a:t>
            </a:r>
            <a:r>
              <a:rPr lang="pl-PL" sz="1200" baseline="0" dirty="0">
                <a:solidFill>
                  <a:srgbClr val="00B050"/>
                </a:solidFill>
                <a:cs typeface="Arial" charset="0"/>
              </a:rPr>
              <a:t>Oddział</a:t>
            </a:r>
          </a:p>
          <a:p>
            <a:r>
              <a:rPr lang="pl-PL" sz="1200" baseline="0" dirty="0">
                <a:solidFill>
                  <a:srgbClr val="00B050"/>
                </a:solidFill>
                <a:cs typeface="Arial" charset="0"/>
              </a:rPr>
              <a:t>Straży Granicznej</a:t>
            </a:r>
          </a:p>
        </p:txBody>
      </p:sp>
      <p:pic>
        <p:nvPicPr>
          <p:cNvPr id="8"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push/>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46082" name="Rectangle 3"/>
          <p:cNvSpPr>
            <a:spLocks noChangeArrowheads="1"/>
          </p:cNvSpPr>
          <p:nvPr/>
        </p:nvSpPr>
        <p:spPr bwMode="auto">
          <a:xfrm>
            <a:off x="0" y="0"/>
            <a:ext cx="184731" cy="369332"/>
          </a:xfrm>
          <a:prstGeom prst="rect">
            <a:avLst/>
          </a:prstGeom>
          <a:noFill/>
          <a:ln w="9525">
            <a:noFill/>
            <a:miter lim="800000"/>
            <a:headEnd/>
            <a:tailEnd/>
          </a:ln>
        </p:spPr>
        <p:txBody>
          <a:bodyPr wrap="none" anchor="ctr">
            <a:spAutoFit/>
          </a:bodyPr>
          <a:lstStyle/>
          <a:p>
            <a:endParaRPr lang="pl-PL" baseline="0">
              <a:solidFill>
                <a:srgbClr val="00B050"/>
              </a:solidFill>
              <a:latin typeface="Calibri" pitchFamily="34" charset="0"/>
            </a:endParaRPr>
          </a:p>
        </p:txBody>
      </p:sp>
      <p:sp>
        <p:nvSpPr>
          <p:cNvPr id="46083" name="Rectangle 4"/>
          <p:cNvSpPr>
            <a:spLocks noChangeArrowheads="1"/>
          </p:cNvSpPr>
          <p:nvPr/>
        </p:nvSpPr>
        <p:spPr bwMode="auto">
          <a:xfrm>
            <a:off x="0" y="5857875"/>
            <a:ext cx="184731" cy="923330"/>
          </a:xfrm>
          <a:prstGeom prst="rect">
            <a:avLst/>
          </a:prstGeom>
          <a:noFill/>
          <a:ln w="9525">
            <a:noFill/>
            <a:miter lim="800000"/>
            <a:headEnd/>
            <a:tailEnd/>
          </a:ln>
        </p:spPr>
        <p:txBody>
          <a:bodyPr wrap="none" anchor="ctr">
            <a:spAutoFit/>
          </a:bodyPr>
          <a:lstStyle/>
          <a:p>
            <a:r>
              <a:rPr lang="pl-PL" baseline="0">
                <a:solidFill>
                  <a:srgbClr val="00B050"/>
                </a:solidFill>
              </a:rPr>
              <a:t/>
            </a:r>
            <a:br>
              <a:rPr lang="pl-PL" baseline="0">
                <a:solidFill>
                  <a:srgbClr val="00B050"/>
                </a:solidFill>
              </a:rPr>
            </a:br>
            <a:endParaRPr lang="pl-PL" baseline="0">
              <a:solidFill>
                <a:srgbClr val="00B050"/>
              </a:solidFill>
            </a:endParaRPr>
          </a:p>
          <a:p>
            <a:pPr eaLnBrk="0" hangingPunct="0"/>
            <a:endParaRPr lang="pl-PL" baseline="0">
              <a:solidFill>
                <a:srgbClr val="00B050"/>
              </a:solidFill>
            </a:endParaRPr>
          </a:p>
        </p:txBody>
      </p:sp>
      <p:sp>
        <p:nvSpPr>
          <p:cNvPr id="6" name="pole tekstowe 10"/>
          <p:cNvSpPr txBox="1">
            <a:spLocks noChangeArrowheads="1"/>
          </p:cNvSpPr>
          <p:nvPr/>
        </p:nvSpPr>
        <p:spPr bwMode="auto">
          <a:xfrm>
            <a:off x="1857356" y="214290"/>
            <a:ext cx="7143800" cy="5047536"/>
          </a:xfrm>
          <a:prstGeom prst="rect">
            <a:avLst/>
          </a:prstGeom>
          <a:noFill/>
          <a:ln w="9525">
            <a:noFill/>
            <a:miter lim="800000"/>
            <a:headEnd/>
            <a:tailEnd/>
          </a:ln>
        </p:spPr>
        <p:txBody>
          <a:bodyPr wrap="square">
            <a:spAutoFit/>
          </a:bodyPr>
          <a:lstStyle/>
          <a:p>
            <a:r>
              <a:rPr lang="pl-PL" sz="1600" baseline="0" dirty="0" smtClean="0">
                <a:cs typeface="Arial" pitchFamily="34" charset="0"/>
              </a:rPr>
              <a:t>Art. 43. </a:t>
            </a:r>
            <a:endParaRPr lang="pl-PL" sz="1600" i="1" baseline="0" dirty="0" smtClean="0">
              <a:cs typeface="Arial" pitchFamily="34" charset="0"/>
            </a:endParaRPr>
          </a:p>
          <a:p>
            <a:r>
              <a:rPr lang="pl-PL" sz="1600" baseline="0" dirty="0" smtClean="0">
                <a:cs typeface="Arial" pitchFamily="34" charset="0"/>
              </a:rPr>
              <a:t>4. Organ prowadzący postępowanie [w sprawie nadania statusu uchodźcy] zapewnia podczas przesłuchania, w razie potrzeby, bezpłatną pomoc tłumacza władającego językiem zrozumiałym dla wnioskodawcy.</a:t>
            </a:r>
          </a:p>
          <a:p>
            <a:r>
              <a:rPr lang="pl-PL" sz="1600" baseline="0" dirty="0" smtClean="0">
                <a:cs typeface="Arial" pitchFamily="34" charset="0"/>
              </a:rPr>
              <a:t>Art. 68. </a:t>
            </a:r>
          </a:p>
          <a:p>
            <a:r>
              <a:rPr lang="pl-PL" sz="1600" baseline="0" dirty="0" smtClean="0">
                <a:cs typeface="Arial" pitchFamily="34" charset="0"/>
              </a:rPr>
              <a:t>1. Cudzoziemcowi, który informuje organ prowadzący postępowanie, </a:t>
            </a:r>
            <a:r>
              <a:rPr lang="pl-PL" sz="1600" baseline="0" dirty="0" smtClean="0">
                <a:solidFill>
                  <a:srgbClr val="C00000"/>
                </a:solidFill>
                <a:cs typeface="Arial" pitchFamily="34" charset="0"/>
              </a:rPr>
              <a:t>że był poddany przemocy</a:t>
            </a:r>
            <a:r>
              <a:rPr lang="pl-PL" sz="1600" baseline="0" dirty="0" smtClean="0">
                <a:cs typeface="Arial" pitchFamily="34" charset="0"/>
              </a:rPr>
              <a:t>, jest niepełnosprawny, lub którego stan psychofizyczny stwarza domniemanie, że był poddany przemocy, Szef Urzędu zapewnia przeprowadzenie badań lekarskich lub psychologicznych w celu potwierdzenia tych okoliczności. </a:t>
            </a:r>
          </a:p>
          <a:p>
            <a:r>
              <a:rPr lang="pl-PL" sz="1600" baseline="0" dirty="0" smtClean="0">
                <a:cs typeface="Arial" pitchFamily="34" charset="0"/>
              </a:rPr>
              <a:t>2. W przypadku gdy badanie lekarskie lub psychologiczne potwierdzi, że cudzoziemiec był poddany przemocy lub jest niepełnosprawny, w postępowaniu w sprawie nadania statusu uchodźcy wykonywanie czynności </a:t>
            </a:r>
            <a:r>
              <a:rPr lang="pl-PL" sz="1600" baseline="0" dirty="0" smtClean="0">
                <a:cs typeface="Arial" pitchFamily="34" charset="0"/>
              </a:rPr>
              <a:t>następuje: (…)</a:t>
            </a:r>
            <a:endParaRPr lang="pl-PL" sz="1600" baseline="0" dirty="0" smtClean="0">
              <a:cs typeface="Arial" pitchFamily="34" charset="0"/>
            </a:endParaRPr>
          </a:p>
          <a:p>
            <a:r>
              <a:rPr lang="pl-PL" sz="1600" baseline="0" dirty="0" smtClean="0">
                <a:cs typeface="Arial" pitchFamily="34" charset="0"/>
              </a:rPr>
              <a:t>3) z udziałem psychologa lub lekarza oraz, w miarę potrzeby, </a:t>
            </a:r>
            <a:r>
              <a:rPr lang="pl-PL" sz="1600" baseline="0" dirty="0" smtClean="0">
                <a:solidFill>
                  <a:srgbClr val="C00000"/>
                </a:solidFill>
                <a:cs typeface="Arial" pitchFamily="34" charset="0"/>
              </a:rPr>
              <a:t>z udziałem tłumacza płci wskazanej przez cudzoziemca.</a:t>
            </a:r>
          </a:p>
          <a:p>
            <a:endParaRPr lang="pl-PL" sz="1600" baseline="0" dirty="0" smtClean="0">
              <a:cs typeface="Arial" pitchFamily="34" charset="0"/>
            </a:endParaRPr>
          </a:p>
          <a:p>
            <a:endParaRPr lang="pl-PL" sz="1600" baseline="0" dirty="0" smtClean="0">
              <a:cs typeface="Arial" pitchFamily="34" charset="0"/>
            </a:endParaRPr>
          </a:p>
          <a:p>
            <a:endParaRPr lang="pl-PL" sz="1600" baseline="0" dirty="0" smtClean="0">
              <a:cs typeface="Arial" pitchFamily="34" charset="0"/>
            </a:endParaRPr>
          </a:p>
          <a:p>
            <a:pPr>
              <a:buFontTx/>
              <a:buChar char="-"/>
            </a:pPr>
            <a:r>
              <a:rPr lang="pl-PL" b="1" baseline="0" dirty="0" smtClean="0">
                <a:cs typeface="Arial" pitchFamily="34" charset="0"/>
              </a:rPr>
              <a:t> Postępowanie przed sądem</a:t>
            </a:r>
          </a:p>
        </p:txBody>
      </p:sp>
      <p:sp>
        <p:nvSpPr>
          <p:cNvPr id="9"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rgbClr val="00B050"/>
                </a:solidFill>
                <a:cs typeface="Arial" charset="0"/>
              </a:rPr>
              <a:t>Morski </a:t>
            </a:r>
            <a:r>
              <a:rPr lang="pl-PL" sz="1200" baseline="0" dirty="0">
                <a:solidFill>
                  <a:srgbClr val="00B050"/>
                </a:solidFill>
                <a:cs typeface="Arial" charset="0"/>
              </a:rPr>
              <a:t>Oddział</a:t>
            </a:r>
          </a:p>
          <a:p>
            <a:r>
              <a:rPr lang="pl-PL" sz="1200" baseline="0" dirty="0">
                <a:solidFill>
                  <a:srgbClr val="00B050"/>
                </a:solidFill>
                <a:cs typeface="Arial" charset="0"/>
              </a:rPr>
              <a:t>Straży Granicznej</a:t>
            </a:r>
          </a:p>
        </p:txBody>
      </p:sp>
      <p:pic>
        <p:nvPicPr>
          <p:cNvPr id="8" name="Picture 2" descr="logo intranet"/>
          <p:cNvPicPr>
            <a:picLocks noChangeAspect="1" noChangeArrowheads="1"/>
          </p:cNvPicPr>
          <p:nvPr/>
        </p:nvPicPr>
        <p:blipFill>
          <a:blip r:embed="rId3" cstate="print"/>
          <a:srcRect/>
          <a:stretch>
            <a:fillRect/>
          </a:stretch>
        </p:blipFill>
        <p:spPr bwMode="auto">
          <a:xfrm>
            <a:off x="142844" y="5072074"/>
            <a:ext cx="680362" cy="857256"/>
          </a:xfrm>
          <a:prstGeom prst="rect">
            <a:avLst/>
          </a:prstGeom>
          <a:noFill/>
        </p:spPr>
      </p:pic>
    </p:spTree>
  </p:cSld>
  <p:clrMapOvr>
    <a:masterClrMapping/>
  </p:clrMapOvr>
  <p:transition>
    <p:push/>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6082" name="Rectangle 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pl-PL" baseline="0">
              <a:latin typeface="Calibri" pitchFamily="34" charset="0"/>
            </a:endParaRPr>
          </a:p>
        </p:txBody>
      </p:sp>
      <p:sp>
        <p:nvSpPr>
          <p:cNvPr id="46083" name="Rectangle 4"/>
          <p:cNvSpPr>
            <a:spLocks noChangeArrowheads="1"/>
          </p:cNvSpPr>
          <p:nvPr/>
        </p:nvSpPr>
        <p:spPr bwMode="auto">
          <a:xfrm>
            <a:off x="0" y="5857875"/>
            <a:ext cx="9144000" cy="457200"/>
          </a:xfrm>
          <a:prstGeom prst="rect">
            <a:avLst/>
          </a:prstGeom>
          <a:noFill/>
          <a:ln w="9525">
            <a:noFill/>
            <a:miter lim="800000"/>
            <a:headEnd/>
            <a:tailEnd/>
          </a:ln>
        </p:spPr>
        <p:txBody>
          <a:bodyPr wrap="none" anchor="ctr">
            <a:spAutoFit/>
          </a:bodyPr>
          <a:lstStyle/>
          <a:p>
            <a:r>
              <a:rPr lang="pl-PL" baseline="0"/>
              <a:t/>
            </a:r>
            <a:br>
              <a:rPr lang="pl-PL" baseline="0"/>
            </a:br>
            <a:endParaRPr lang="pl-PL" baseline="0"/>
          </a:p>
          <a:p>
            <a:pPr eaLnBrk="0" hangingPunct="0"/>
            <a:endParaRPr lang="pl-PL" baseline="0"/>
          </a:p>
        </p:txBody>
      </p:sp>
      <p:sp>
        <p:nvSpPr>
          <p:cNvPr id="46084" name="pole tekstowe 10"/>
          <p:cNvSpPr txBox="1">
            <a:spLocks noChangeArrowheads="1"/>
          </p:cNvSpPr>
          <p:nvPr/>
        </p:nvSpPr>
        <p:spPr bwMode="auto">
          <a:xfrm>
            <a:off x="2484438" y="981075"/>
            <a:ext cx="5429250" cy="701675"/>
          </a:xfrm>
          <a:prstGeom prst="rect">
            <a:avLst/>
          </a:prstGeom>
          <a:noFill/>
          <a:ln w="9525">
            <a:noFill/>
            <a:miter lim="800000"/>
            <a:headEnd/>
            <a:tailEnd/>
          </a:ln>
        </p:spPr>
        <p:txBody>
          <a:bodyPr>
            <a:spAutoFit/>
          </a:bodyPr>
          <a:lstStyle/>
          <a:p>
            <a:pPr algn="ctr"/>
            <a:r>
              <a:rPr lang="pl-PL" sz="4000" b="1" baseline="0" dirty="0">
                <a:solidFill>
                  <a:schemeClr val="bg1"/>
                </a:solidFill>
                <a:cs typeface="Arial" charset="0"/>
              </a:rPr>
              <a:t>Dziękuję za </a:t>
            </a:r>
            <a:r>
              <a:rPr lang="pl-PL" sz="4000" b="1" baseline="0" dirty="0" smtClean="0">
                <a:solidFill>
                  <a:schemeClr val="bg1"/>
                </a:solidFill>
                <a:cs typeface="Arial" charset="0"/>
              </a:rPr>
              <a:t>uwagę</a:t>
            </a:r>
            <a:endParaRPr lang="pl-PL" sz="4000" b="1" baseline="0" dirty="0">
              <a:solidFill>
                <a:schemeClr val="bg1"/>
              </a:solidFill>
              <a:cs typeface="Arial" charset="0"/>
            </a:endParaRPr>
          </a:p>
        </p:txBody>
      </p:sp>
      <p:sp>
        <p:nvSpPr>
          <p:cNvPr id="6" name="pole tekstowe 10"/>
          <p:cNvSpPr txBox="1">
            <a:spLocks noChangeArrowheads="1"/>
          </p:cNvSpPr>
          <p:nvPr/>
        </p:nvSpPr>
        <p:spPr bwMode="auto">
          <a:xfrm>
            <a:off x="2555875" y="4929198"/>
            <a:ext cx="5429250" cy="1754326"/>
          </a:xfrm>
          <a:prstGeom prst="rect">
            <a:avLst/>
          </a:prstGeom>
          <a:noFill/>
          <a:ln w="9525">
            <a:noFill/>
            <a:miter lim="800000"/>
            <a:headEnd/>
            <a:tailEnd/>
          </a:ln>
        </p:spPr>
        <p:txBody>
          <a:bodyPr>
            <a:spAutoFit/>
          </a:bodyPr>
          <a:lstStyle/>
          <a:p>
            <a:pPr algn="ctr"/>
            <a:r>
              <a:rPr lang="pl-PL" baseline="0" dirty="0" smtClean="0">
                <a:solidFill>
                  <a:schemeClr val="bg1"/>
                </a:solidFill>
                <a:cs typeface="Arial" pitchFamily="34" charset="0"/>
              </a:rPr>
              <a:t>mjr SG Romuald Przezdomski</a:t>
            </a:r>
            <a:endParaRPr lang="pl-PL" baseline="0" dirty="0">
              <a:solidFill>
                <a:schemeClr val="bg1"/>
              </a:solidFill>
              <a:cs typeface="Arial" pitchFamily="34" charset="0"/>
            </a:endParaRPr>
          </a:p>
          <a:p>
            <a:pPr algn="ctr"/>
            <a:r>
              <a:rPr lang="pl-PL" baseline="0" dirty="0" smtClean="0">
                <a:solidFill>
                  <a:schemeClr val="bg1"/>
                </a:solidFill>
                <a:cs typeface="Arial" pitchFamily="34" charset="0"/>
              </a:rPr>
              <a:t>Placówka Straży Granicznej w </a:t>
            </a:r>
            <a:r>
              <a:rPr lang="pl-PL" baseline="0" dirty="0" smtClean="0">
                <a:solidFill>
                  <a:schemeClr val="bg1"/>
                </a:solidFill>
                <a:cs typeface="Arial" pitchFamily="34" charset="0"/>
              </a:rPr>
              <a:t>Szczecinie</a:t>
            </a:r>
          </a:p>
          <a:p>
            <a:pPr algn="ctr"/>
            <a:r>
              <a:rPr lang="pl-PL" sz="1600" baseline="0" dirty="0" smtClean="0">
                <a:solidFill>
                  <a:schemeClr val="bg1"/>
                </a:solidFill>
                <a:cs typeface="Arial" pitchFamily="34" charset="0"/>
              </a:rPr>
              <a:t>spwsc.pomorski@strazgraniczna.pl</a:t>
            </a:r>
            <a:endParaRPr lang="pl-PL" sz="1600" baseline="0" dirty="0">
              <a:solidFill>
                <a:schemeClr val="bg1"/>
              </a:solidFill>
              <a:cs typeface="Arial" pitchFamily="34" charset="0"/>
            </a:endParaRPr>
          </a:p>
          <a:p>
            <a:pPr algn="ctr"/>
            <a:endParaRPr lang="pl-PL" baseline="0" dirty="0" smtClean="0">
              <a:solidFill>
                <a:schemeClr val="bg1"/>
              </a:solidFill>
              <a:cs typeface="Arial" pitchFamily="34" charset="0"/>
            </a:endParaRPr>
          </a:p>
          <a:p>
            <a:pPr algn="ctr"/>
            <a:r>
              <a:rPr lang="pl-PL" baseline="0" dirty="0" smtClean="0">
                <a:solidFill>
                  <a:schemeClr val="bg1"/>
                </a:solidFill>
                <a:cs typeface="Arial" pitchFamily="34" charset="0"/>
              </a:rPr>
              <a:t>tel</a:t>
            </a:r>
            <a:r>
              <a:rPr lang="pl-PL" baseline="0" dirty="0">
                <a:solidFill>
                  <a:schemeClr val="bg1"/>
                </a:solidFill>
                <a:cs typeface="Arial" pitchFamily="34" charset="0"/>
              </a:rPr>
              <a:t>. (+</a:t>
            </a:r>
            <a:r>
              <a:rPr lang="pl-PL" baseline="0" dirty="0" smtClean="0">
                <a:solidFill>
                  <a:schemeClr val="bg1"/>
                </a:solidFill>
                <a:cs typeface="Arial" pitchFamily="34" charset="0"/>
              </a:rPr>
              <a:t>48) 91 466 55 71</a:t>
            </a:r>
            <a:endParaRPr lang="pl-PL" baseline="0" dirty="0">
              <a:solidFill>
                <a:schemeClr val="bg1"/>
              </a:solidFill>
              <a:cs typeface="Arial" pitchFamily="34" charset="0"/>
            </a:endParaRPr>
          </a:p>
          <a:p>
            <a:r>
              <a:rPr lang="pl-PL" sz="2000" b="1" baseline="0" dirty="0">
                <a:solidFill>
                  <a:schemeClr val="bg1"/>
                </a:solidFill>
                <a:cs typeface="Arial" pitchFamily="34" charset="0"/>
              </a:rPr>
              <a:t> </a:t>
            </a:r>
          </a:p>
        </p:txBody>
      </p:sp>
      <p:pic>
        <p:nvPicPr>
          <p:cNvPr id="8" name="Picture 2" descr="logo intranet"/>
          <p:cNvPicPr>
            <a:picLocks noChangeAspect="1" noChangeArrowheads="1"/>
          </p:cNvPicPr>
          <p:nvPr/>
        </p:nvPicPr>
        <p:blipFill>
          <a:blip r:embed="rId3"/>
          <a:srcRect/>
          <a:stretch>
            <a:fillRect/>
          </a:stretch>
        </p:blipFill>
        <p:spPr bwMode="auto">
          <a:xfrm>
            <a:off x="4705351" y="3429000"/>
            <a:ext cx="1133936" cy="1428760"/>
          </a:xfrm>
          <a:prstGeom prst="rect">
            <a:avLst/>
          </a:prstGeom>
          <a:noFill/>
        </p:spPr>
      </p:pic>
    </p:spTree>
  </p:cSld>
  <p:clrMapOvr>
    <a:masterClrMapping/>
  </p:clrMapOvr>
  <p:transition>
    <p:circl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16389" name="pole tekstowe 10"/>
          <p:cNvSpPr txBox="1">
            <a:spLocks noChangeArrowheads="1"/>
          </p:cNvSpPr>
          <p:nvPr/>
        </p:nvSpPr>
        <p:spPr bwMode="auto">
          <a:xfrm>
            <a:off x="107950" y="5924550"/>
            <a:ext cx="2232025" cy="457200"/>
          </a:xfrm>
          <a:prstGeom prst="rect">
            <a:avLst/>
          </a:prstGeom>
          <a:noFill/>
          <a:ln w="9525">
            <a:noFill/>
            <a:miter lim="800000"/>
            <a:headEnd/>
            <a:tailEnd/>
          </a:ln>
        </p:spPr>
        <p:txBody>
          <a:bodyPr>
            <a:spAutoFit/>
          </a:bodyPr>
          <a:lstStyle/>
          <a:p>
            <a:r>
              <a:rPr lang="pl-PL" sz="1200" baseline="0" dirty="0" smtClean="0">
                <a:solidFill>
                  <a:srgbClr val="008000"/>
                </a:solidFill>
                <a:cs typeface="Arial" charset="0"/>
              </a:rPr>
              <a:t>Morski </a:t>
            </a:r>
            <a:r>
              <a:rPr lang="pl-PL" sz="1200" baseline="0" dirty="0">
                <a:solidFill>
                  <a:srgbClr val="008000"/>
                </a:solidFill>
                <a:cs typeface="Arial" charset="0"/>
              </a:rPr>
              <a:t>Oddział</a:t>
            </a:r>
          </a:p>
          <a:p>
            <a:r>
              <a:rPr lang="pl-PL" sz="1200" baseline="0" dirty="0">
                <a:solidFill>
                  <a:srgbClr val="008000"/>
                </a:solidFill>
                <a:cs typeface="Arial" charset="0"/>
              </a:rPr>
              <a:t>Straży Granicznej</a:t>
            </a:r>
          </a:p>
        </p:txBody>
      </p:sp>
      <p:sp>
        <p:nvSpPr>
          <p:cNvPr id="8" name="pole tekstowe 10"/>
          <p:cNvSpPr txBox="1">
            <a:spLocks noChangeArrowheads="1"/>
          </p:cNvSpPr>
          <p:nvPr/>
        </p:nvSpPr>
        <p:spPr bwMode="auto">
          <a:xfrm>
            <a:off x="107950" y="5911861"/>
            <a:ext cx="2232025" cy="457200"/>
          </a:xfrm>
          <a:prstGeom prst="rect">
            <a:avLst/>
          </a:prstGeom>
          <a:noFill/>
          <a:ln w="9525">
            <a:noFill/>
            <a:miter lim="800000"/>
            <a:headEnd/>
            <a:tailEnd/>
          </a:ln>
        </p:spPr>
        <p:txBody>
          <a:bodyPr>
            <a:spAutoFit/>
          </a:bodyPr>
          <a:lstStyle/>
          <a:p>
            <a:r>
              <a:rPr lang="pl-PL" sz="1200" baseline="0" dirty="0" smtClean="0">
                <a:solidFill>
                  <a:schemeClr val="bg1"/>
                </a:solidFill>
                <a:cs typeface="Arial" charset="0"/>
              </a:rPr>
              <a:t>Morski </a:t>
            </a:r>
            <a:r>
              <a:rPr lang="pl-PL" sz="1200" baseline="0" dirty="0">
                <a:solidFill>
                  <a:schemeClr val="bg1"/>
                </a:solidFill>
                <a:cs typeface="Arial" charset="0"/>
              </a:rPr>
              <a:t>Oddział</a:t>
            </a:r>
          </a:p>
          <a:p>
            <a:r>
              <a:rPr lang="pl-PL" sz="1200" baseline="0" dirty="0">
                <a:solidFill>
                  <a:schemeClr val="bg1"/>
                </a:solidFill>
                <a:cs typeface="Arial" charset="0"/>
              </a:rPr>
              <a:t>Straży Granicznej</a:t>
            </a:r>
          </a:p>
        </p:txBody>
      </p:sp>
      <p:pic>
        <p:nvPicPr>
          <p:cNvPr id="11" name="Picture 3" descr="F:\PREZENTACJE\Zdjęcie1072.jpg"/>
          <p:cNvPicPr>
            <a:picLocks noChangeAspect="1" noChangeArrowheads="1"/>
          </p:cNvPicPr>
          <p:nvPr/>
        </p:nvPicPr>
        <p:blipFill>
          <a:blip r:embed="rId3"/>
          <a:srcRect/>
          <a:stretch>
            <a:fillRect/>
          </a:stretch>
        </p:blipFill>
        <p:spPr bwMode="auto">
          <a:xfrm>
            <a:off x="500034" y="214290"/>
            <a:ext cx="4105275" cy="3411538"/>
          </a:xfrm>
          <a:prstGeom prst="rect">
            <a:avLst/>
          </a:prstGeom>
          <a:noFill/>
          <a:ln w="9525">
            <a:noFill/>
            <a:miter lim="800000"/>
            <a:headEnd/>
            <a:tailEnd/>
          </a:ln>
        </p:spPr>
      </p:pic>
      <p:pic>
        <p:nvPicPr>
          <p:cNvPr id="12" name="Picture 6" descr="F:\PREZENTACJE\Zdjęcie1068.jpg"/>
          <p:cNvPicPr>
            <a:picLocks noGrp="1" noChangeAspect="1" noChangeArrowheads="1"/>
          </p:cNvPicPr>
          <p:nvPr>
            <p:ph idx="1"/>
          </p:nvPr>
        </p:nvPicPr>
        <p:blipFill>
          <a:blip r:embed="rId4"/>
          <a:srcRect/>
          <a:stretch>
            <a:fillRect/>
          </a:stretch>
        </p:blipFill>
        <p:spPr bwMode="auto">
          <a:xfrm>
            <a:off x="4714876" y="1500174"/>
            <a:ext cx="3998422" cy="2286000"/>
          </a:xfrm>
          <a:prstGeom prst="rect">
            <a:avLst/>
          </a:prstGeom>
          <a:noFill/>
          <a:ln w="9525">
            <a:noFill/>
            <a:miter lim="800000"/>
            <a:headEnd/>
            <a:tailEnd/>
          </a:ln>
        </p:spPr>
      </p:pic>
      <p:sp>
        <p:nvSpPr>
          <p:cNvPr id="13" name="Prostokąt 1"/>
          <p:cNvSpPr>
            <a:spLocks noChangeArrowheads="1"/>
          </p:cNvSpPr>
          <p:nvPr/>
        </p:nvSpPr>
        <p:spPr bwMode="auto">
          <a:xfrm>
            <a:off x="1500166" y="4286256"/>
            <a:ext cx="7248546" cy="366713"/>
          </a:xfrm>
          <a:prstGeom prst="rect">
            <a:avLst/>
          </a:prstGeom>
          <a:noFill/>
          <a:ln w="9525">
            <a:noFill/>
            <a:miter lim="800000"/>
            <a:headEnd/>
            <a:tailEnd/>
          </a:ln>
        </p:spPr>
        <p:txBody>
          <a:bodyPr wrap="square">
            <a:spAutoFit/>
          </a:bodyPr>
          <a:lstStyle/>
          <a:p>
            <a:pPr algn="ctr"/>
            <a:r>
              <a:rPr lang="pl-PL" b="1" baseline="0" dirty="0">
                <a:solidFill>
                  <a:srgbClr val="FF0000"/>
                </a:solidFill>
              </a:rPr>
              <a:t>N</a:t>
            </a:r>
            <a:r>
              <a:rPr lang="pl-PL" b="1" baseline="0" dirty="0">
                <a:solidFill>
                  <a:srgbClr val="FF0000"/>
                </a:solidFill>
                <a:latin typeface="Constantia" pitchFamily="18" charset="0"/>
              </a:rPr>
              <a:t>IELEGALNE KOCZOWISK</a:t>
            </a:r>
            <a:r>
              <a:rPr lang="pl-PL" b="1" baseline="0" dirty="0">
                <a:solidFill>
                  <a:srgbClr val="FF0000"/>
                </a:solidFill>
              </a:rPr>
              <a:t>O</a:t>
            </a:r>
            <a:r>
              <a:rPr lang="pl-PL" b="1" baseline="0" dirty="0">
                <a:solidFill>
                  <a:srgbClr val="FF0000"/>
                </a:solidFill>
                <a:latin typeface="Constantia" pitchFamily="18" charset="0"/>
              </a:rPr>
              <a:t> OB. RUMUNII  W M. SZCZECIN.</a:t>
            </a:r>
            <a:r>
              <a:rPr lang="pl-PL" baseline="0" dirty="0">
                <a:solidFill>
                  <a:srgbClr val="FDF69C"/>
                </a:solidFill>
                <a:latin typeface="Constantia" pitchFamily="18" charset="0"/>
              </a:rPr>
              <a:t> </a:t>
            </a:r>
            <a:r>
              <a:rPr lang="pl-PL" baseline="0" dirty="0">
                <a:solidFill>
                  <a:srgbClr val="FDF69C"/>
                </a:solidFill>
              </a:rPr>
              <a:t> </a:t>
            </a:r>
            <a:r>
              <a:rPr lang="pl-PL" baseline="0" dirty="0">
                <a:solidFill>
                  <a:srgbClr val="FDF69C"/>
                </a:solidFill>
                <a:latin typeface="Constantia" pitchFamily="18" charset="0"/>
              </a:rPr>
              <a:t>.</a:t>
            </a:r>
            <a:endParaRPr lang="pl-PL" baseline="0" dirty="0">
              <a:solidFill>
                <a:srgbClr val="FDF69C"/>
              </a:solidFill>
              <a:latin typeface="Century Gothic" pitchFamily="34" charset="0"/>
            </a:endParaRPr>
          </a:p>
        </p:txBody>
      </p:sp>
      <p:pic>
        <p:nvPicPr>
          <p:cNvPr id="14" name="Picture 2" descr="logo intranet"/>
          <p:cNvPicPr>
            <a:picLocks noChangeAspect="1" noChangeArrowheads="1"/>
          </p:cNvPicPr>
          <p:nvPr/>
        </p:nvPicPr>
        <p:blipFill>
          <a:blip r:embed="rId5" cstate="print"/>
          <a:srcRect/>
          <a:stretch>
            <a:fillRect/>
          </a:stretch>
        </p:blipFill>
        <p:spPr bwMode="auto">
          <a:xfrm>
            <a:off x="142844" y="5072074"/>
            <a:ext cx="680362" cy="857256"/>
          </a:xfrm>
          <a:prstGeom prst="rect">
            <a:avLst/>
          </a:prstGeom>
          <a:noFill/>
        </p:spPr>
      </p:pic>
    </p:spTree>
  </p:cSld>
  <p:clrMapOvr>
    <a:masterClrMapping/>
  </p:clrMapOvr>
  <p:transition>
    <p:newsflash/>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2"/>
</p:tagLst>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2503</TotalTime>
  <Words>5187</Words>
  <Application>Microsoft Office PowerPoint</Application>
  <PresentationFormat>Pokaz na ekranie (4:3)</PresentationFormat>
  <Paragraphs>884</Paragraphs>
  <Slides>83</Slides>
  <Notes>4</Notes>
  <HiddenSlides>0</HiddenSlides>
  <MMClips>0</MMClips>
  <ScaleCrop>false</ScaleCrop>
  <HeadingPairs>
    <vt:vector size="4" baseType="variant">
      <vt:variant>
        <vt:lpstr>Motyw</vt:lpstr>
      </vt:variant>
      <vt:variant>
        <vt:i4>1</vt:i4>
      </vt:variant>
      <vt:variant>
        <vt:lpstr>Tytuły slajdów</vt:lpstr>
      </vt:variant>
      <vt:variant>
        <vt:i4>83</vt:i4>
      </vt:variant>
    </vt:vector>
  </HeadingPairs>
  <TitlesOfParts>
    <vt:vector size="84" baseType="lpstr">
      <vt:lpstr>Motyw pakietu Office</vt:lpstr>
      <vt:lpstr>Slajd 1</vt:lpstr>
      <vt:lpstr> </vt:lpstr>
      <vt:lpstr> </vt:lpstr>
      <vt:lpstr>Slajd 4</vt:lpstr>
      <vt:lpstr>Slajd 5</vt:lpstr>
      <vt:lpstr>Slajd 6</vt:lpstr>
      <vt:lpstr>Slajd 7</vt:lpstr>
      <vt:lpstr>Slajd 8</vt:lpstr>
      <vt:lpstr>Slajd 9</vt:lpstr>
      <vt:lpstr>Slajd 10</vt:lpstr>
      <vt:lpstr>Slajd 11</vt:lpstr>
      <vt:lpstr>Slajd 12</vt:lpstr>
      <vt:lpstr>Slajd 13</vt:lpstr>
      <vt:lpstr>Slajd 14</vt:lpstr>
      <vt:lpstr>Slajd 15</vt:lpstr>
      <vt:lpstr>Slajd 16</vt:lpstr>
      <vt:lpstr>Slajd 17</vt:lpstr>
      <vt:lpstr>Slajd 18</vt:lpstr>
      <vt:lpstr>Slajd 19</vt:lpstr>
      <vt:lpstr>Slajd 20</vt:lpstr>
      <vt:lpstr>POBYT NIEZGODNY Z PRZEPISAMI</vt:lpstr>
      <vt:lpstr>POBYT NIEZGODNY Z PRZEPISAMI</vt:lpstr>
      <vt:lpstr>POBYT NIEZGODNY Z PRZEPISAMI</vt:lpstr>
      <vt:lpstr>POBYT NIEZGODNY Z PRZEPISAMI</vt:lpstr>
      <vt:lpstr>POBYT NIEZGODNY Z PRZEPISAMI</vt:lpstr>
      <vt:lpstr>ZASADY WJAZDU I POBYTU CUDZOZIEMCÓW</vt:lpstr>
      <vt:lpstr>PRZEPISY REGULUJĄCE WJAZD I POBYT CUDZOZIEMCA</vt:lpstr>
      <vt:lpstr>PRZEPISY REGULUJĄCE WJAZD I POBYT CUDZOZIEMCA</vt:lpstr>
      <vt:lpstr>WJAZD I POBYT CUDZOZIEMCÓW  Z PAŃSTW TRZECICH</vt:lpstr>
      <vt:lpstr>WJAZD I POBYT CUDZOZIEMCÓW  Z PAŃSTW TRZECICH</vt:lpstr>
      <vt:lpstr>CUDZOZIEMCY  Z PAŃSTW TRZECICH</vt:lpstr>
      <vt:lpstr>OBOWIĄZEK POSIADANIA WIZY PRZEZ OBYWATELI PAŃSTW TRZECICH</vt:lpstr>
      <vt:lpstr>Slajd 33</vt:lpstr>
      <vt:lpstr>Slajd 34</vt:lpstr>
      <vt:lpstr>OBYWATELE PAŃSTW TRZECICH ZWOLNIENI Z OBOWIĄZKU  POSIADANIA WIZY:</vt:lpstr>
      <vt:lpstr>Slajd 36</vt:lpstr>
      <vt:lpstr>Slajd 37</vt:lpstr>
      <vt:lpstr>Warunki wjazdu</vt:lpstr>
      <vt:lpstr>Slajd 39</vt:lpstr>
      <vt:lpstr>WJAZD I POBYT KRÓTKOTERMINOWY</vt:lpstr>
      <vt:lpstr>Slajd 41</vt:lpstr>
      <vt:lpstr>WJAZD NA POBYT  DŁUGOTERMINOWY</vt:lpstr>
      <vt:lpstr>Slajd 43</vt:lpstr>
      <vt:lpstr>Slajd 44</vt:lpstr>
      <vt:lpstr>Slajd 45</vt:lpstr>
      <vt:lpstr>Unieważnienie wizy</vt:lpstr>
      <vt:lpstr>Cofnięcie wizy</vt:lpstr>
      <vt:lpstr>Sposób odnotowania decyzji</vt:lpstr>
      <vt:lpstr>Slajd 49</vt:lpstr>
      <vt:lpstr>Slajd 50</vt:lpstr>
      <vt:lpstr>Slajd 51</vt:lpstr>
      <vt:lpstr>POLSKA  - Karta </vt:lpstr>
      <vt:lpstr>Slajd 53</vt:lpstr>
      <vt:lpstr>Slajd 54</vt:lpstr>
      <vt:lpstr>Slajd 55</vt:lpstr>
      <vt:lpstr>Slajd 56</vt:lpstr>
      <vt:lpstr>Slajd 57</vt:lpstr>
      <vt:lpstr>Slajd 58</vt:lpstr>
      <vt:lpstr>WJAZD I POBYT  OBYWATELI UNII EUROPEJSKIEJ  ORAZ CZŁONKÓW ICH RODZIN</vt:lpstr>
      <vt:lpstr>WJAZD I POBYT  OBYWATELI UNII EUROPEJSKIEJ  ORAZ CZŁONKÓW ICH RODZIN</vt:lpstr>
      <vt:lpstr>Prawo wjazdu i pobytu  do 3 miesięcy</vt:lpstr>
      <vt:lpstr>Prawo pobytu ponad 3 miesiące</vt:lpstr>
      <vt:lpstr>Mały ruch graniczny</vt:lpstr>
      <vt:lpstr>Slajd 64</vt:lpstr>
      <vt:lpstr>Slajd 65</vt:lpstr>
      <vt:lpstr>Slajd 66</vt:lpstr>
      <vt:lpstr>Slajd 67</vt:lpstr>
      <vt:lpstr>Slajd 68</vt:lpstr>
      <vt:lpstr>Slajd 69</vt:lpstr>
      <vt:lpstr>Slajd 70</vt:lpstr>
      <vt:lpstr>Slajd 71</vt:lpstr>
      <vt:lpstr>Slajd 72</vt:lpstr>
      <vt:lpstr>Slajd 73</vt:lpstr>
      <vt:lpstr>Slajd 74</vt:lpstr>
      <vt:lpstr>Slajd 75</vt:lpstr>
      <vt:lpstr>Slajd 76</vt:lpstr>
      <vt:lpstr>Slajd 77</vt:lpstr>
      <vt:lpstr>Slajd 78</vt:lpstr>
      <vt:lpstr>Slajd 79</vt:lpstr>
      <vt:lpstr>Slajd 80</vt:lpstr>
      <vt:lpstr>Slajd 81</vt:lpstr>
      <vt:lpstr>Slajd 82</vt:lpstr>
      <vt:lpstr>Slajd 83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Daniel</dc:creator>
  <cp:lastModifiedBy>INTERNET</cp:lastModifiedBy>
  <cp:revision>245</cp:revision>
  <dcterms:created xsi:type="dcterms:W3CDTF">2010-01-17T19:31:17Z</dcterms:created>
  <dcterms:modified xsi:type="dcterms:W3CDTF">2015-01-17T00:01:21Z</dcterms:modified>
</cp:coreProperties>
</file>