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4" r:id="rId17"/>
    <p:sldId id="271" r:id="rId18"/>
    <p:sldId id="275" r:id="rId19"/>
    <p:sldId id="278" r:id="rId20"/>
    <p:sldId id="272" r:id="rId21"/>
    <p:sldId id="276" r:id="rId22"/>
    <p:sldId id="27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tkowicz-Ryszka" initials="AS" lastIdx="1" clrIdx="0">
    <p:extLst>
      <p:ext uri="{19B8F6BF-5375-455C-9EA6-DF929625EA0E}">
        <p15:presenceInfo xmlns:p15="http://schemas.microsoft.com/office/powerpoint/2012/main" userId="1979e24ad142ec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06T14:34:39.8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/>
              <a:t>Podstawowe terminy księgowo-finansowe sprawiające szczególną trudność w przekładzie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Anna Setkowicz-Ryszka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87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788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Balance sheet - Equity and liabilities</a:t>
            </a:r>
            <a:endParaRPr lang="en-GB" sz="3600" dirty="0"/>
          </a:p>
        </p:txBody>
      </p:sp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67599"/>
            <a:ext cx="2520274" cy="1579874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3461657"/>
            <a:ext cx="2507932" cy="29797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522739" y="4247661"/>
            <a:ext cx="6216180" cy="20313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Provision</a:t>
            </a:r>
            <a:r>
              <a:rPr lang="en-GB" sz="1400" dirty="0" smtClean="0"/>
              <a:t>: an amount set aside from profits in the accounts of an enterprise for a known liability, though the specific amount of the liability may not be known, or for the diminution of the value of an asset. Typical provisions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Restructuring Liabilities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Provisions </a:t>
            </a:r>
            <a:r>
              <a:rPr lang="en-GB" sz="1400" dirty="0"/>
              <a:t>for bad debts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Guarantees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Accruals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Pension</a:t>
            </a:r>
            <a:endParaRPr lang="en-GB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68077" y="1354561"/>
            <a:ext cx="7673134" cy="26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Reserves</a:t>
            </a:r>
            <a:r>
              <a:rPr lang="en-GB" sz="1400" dirty="0"/>
              <a:t> are any part of stockholders' equity, except for basic share capital. Reserves are amounts that are retained in the business and not distributed to the owners. </a:t>
            </a:r>
            <a:endParaRPr lang="pl-PL" sz="1400" dirty="0" smtClean="0"/>
          </a:p>
          <a:p>
            <a:r>
              <a:rPr lang="en-GB" sz="1400" dirty="0"/>
              <a:t>Reserves created from shareholders' contributions, the most common examples of which are: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legal reserve fund</a:t>
            </a:r>
            <a:r>
              <a:rPr lang="en-GB" sz="1400" dirty="0"/>
              <a:t> - it is required in many legislations and it must be paid as a percentage of share capital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i="1" u="sng" dirty="0"/>
              <a:t>share premium</a:t>
            </a:r>
            <a:r>
              <a:rPr lang="en-GB" sz="1400" dirty="0"/>
              <a:t> - amount paid by shareholders for shares in excess of their nominal value</a:t>
            </a:r>
          </a:p>
          <a:p>
            <a:pPr lvl="0"/>
            <a:r>
              <a:rPr lang="en-GB" sz="1400" dirty="0"/>
              <a:t>Reserves created from profit, especially </a:t>
            </a:r>
            <a:r>
              <a:rPr lang="en-GB" sz="1400" u="sng" dirty="0"/>
              <a:t>retained earnings</a:t>
            </a:r>
            <a:r>
              <a:rPr lang="en-GB" sz="1400" dirty="0"/>
              <a:t>. However, profits may be distributed also to other types of reserves, for example: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legal reserve fund from profit</a:t>
            </a:r>
            <a:r>
              <a:rPr lang="en-GB" sz="1400" dirty="0"/>
              <a:t> - many legislations require creation of the fund as a percentage of profits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remuneration reserve</a:t>
            </a:r>
            <a:r>
              <a:rPr lang="en-GB" sz="1400" dirty="0"/>
              <a:t> - will be used later to pay bonuses to employees or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translation reserve</a:t>
            </a:r>
            <a:r>
              <a:rPr lang="en-GB" sz="1400" dirty="0"/>
              <a:t> - arises during consolidation of entities with different reporting currencies</a:t>
            </a:r>
          </a:p>
        </p:txBody>
      </p:sp>
    </p:spTree>
    <p:extLst>
      <p:ext uri="{BB962C8B-B14F-4D97-AF65-F5344CB8AC3E}">
        <p14:creationId xmlns:p14="http://schemas.microsoft.com/office/powerpoint/2010/main" val="34965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Rozliczenia międzyokresowe czynne i bierne, przychodów i kosztów</a:t>
            </a:r>
            <a:endParaRPr lang="en-GB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AKTYWA</a:t>
            </a:r>
          </a:p>
          <a:p>
            <a:pPr marL="4572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…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V. Długoterminowe rozliczenia międzyokresowe </a:t>
            </a:r>
            <a:endParaRPr lang="en-GB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pl-PL" dirty="0">
                <a:solidFill>
                  <a:schemeClr val="tx1"/>
                </a:solidFill>
              </a:rPr>
              <a:t>1. Aktywa z tytułu odroczonego podatku dochodowego </a:t>
            </a:r>
            <a:endParaRPr lang="en-GB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pl-PL" dirty="0">
                <a:solidFill>
                  <a:schemeClr val="tx1"/>
                </a:solidFill>
              </a:rPr>
              <a:t>2. Inne rozliczenia międzyokresowe </a:t>
            </a:r>
            <a:endParaRPr lang="pl-PL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IV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smtClean="0">
                <a:solidFill>
                  <a:schemeClr val="tx1"/>
                </a:solidFill>
              </a:rPr>
              <a:t>Krótkoterminowe </a:t>
            </a:r>
            <a:r>
              <a:rPr lang="pl-PL" dirty="0">
                <a:solidFill>
                  <a:schemeClr val="tx1"/>
                </a:solidFill>
              </a:rPr>
              <a:t>rozliczenia międzyokresowe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PASYWA</a:t>
            </a:r>
          </a:p>
          <a:p>
            <a:pPr marL="4572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…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</a:rPr>
              <a:t>IV. Rozliczenia międzyokresowe </a:t>
            </a:r>
            <a:endParaRPr lang="en-GB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pl-PL" dirty="0">
                <a:solidFill>
                  <a:schemeClr val="tx1"/>
                </a:solidFill>
              </a:rPr>
              <a:t>1. Ujemna wartość firmy </a:t>
            </a:r>
            <a:endParaRPr lang="en-GB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pl-PL" dirty="0">
                <a:solidFill>
                  <a:schemeClr val="tx1"/>
                </a:solidFill>
              </a:rPr>
              <a:t>2. </a:t>
            </a:r>
            <a:r>
              <a:rPr lang="pl-PL" dirty="0" smtClean="0">
                <a:solidFill>
                  <a:schemeClr val="tx1"/>
                </a:solidFill>
              </a:rPr>
              <a:t>Przychody przyszłych okresów</a:t>
            </a:r>
          </a:p>
          <a:p>
            <a:pPr marL="274320" lvl="1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3. Inne </a:t>
            </a:r>
            <a:r>
              <a:rPr lang="pl-PL" dirty="0">
                <a:solidFill>
                  <a:schemeClr val="tx1"/>
                </a:solidFill>
              </a:rPr>
              <a:t>rozliczenia międzyokresowe </a:t>
            </a:r>
            <a:endParaRPr lang="en-GB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93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405" y="609600"/>
            <a:ext cx="7406511" cy="1053161"/>
          </a:xfrm>
        </p:spPr>
        <p:txBody>
          <a:bodyPr>
            <a:noAutofit/>
          </a:bodyPr>
          <a:lstStyle/>
          <a:p>
            <a:r>
              <a:rPr lang="en-GB" sz="3600" dirty="0" smtClean="0"/>
              <a:t>Accrued &amp; deferred assets &amp; liabilities</a:t>
            </a:r>
            <a:endParaRPr lang="en-GB" sz="3600" dirty="0"/>
          </a:p>
        </p:txBody>
      </p:sp>
      <p:pic>
        <p:nvPicPr>
          <p:cNvPr id="8" name="Symbol zastępczy zawartości 7" descr="Wycinek ekranu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43" y="889647"/>
            <a:ext cx="2906486" cy="5505227"/>
          </a:xfrm>
        </p:spPr>
      </p:pic>
      <p:pic>
        <p:nvPicPr>
          <p:cNvPr id="10" name="Symbol zastępczy zawartości 9" descr="Wycinek ekranu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1763112"/>
            <a:ext cx="3482706" cy="4631762"/>
          </a:xfrm>
        </p:spPr>
      </p:pic>
      <p:sp>
        <p:nvSpPr>
          <p:cNvPr id="12" name="pole tekstowe 11"/>
          <p:cNvSpPr txBox="1"/>
          <p:nvPr/>
        </p:nvSpPr>
        <p:spPr>
          <a:xfrm>
            <a:off x="4623460" y="5279209"/>
            <a:ext cx="352445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Unearned revenue </a:t>
            </a:r>
            <a:r>
              <a:rPr lang="en-GB" sz="1400" dirty="0" smtClean="0"/>
              <a:t>(or </a:t>
            </a:r>
            <a:r>
              <a:rPr lang="en-GB" sz="1400" b="1" dirty="0" smtClean="0"/>
              <a:t>advance payments</a:t>
            </a:r>
            <a:r>
              <a:rPr lang="en-GB" sz="1400" dirty="0" smtClean="0"/>
              <a:t>, or</a:t>
            </a:r>
            <a:r>
              <a:rPr lang="en-GB" sz="1400" b="1" dirty="0" smtClean="0"/>
              <a:t> deferred revenue</a:t>
            </a:r>
            <a:r>
              <a:rPr lang="en-GB" sz="1400" dirty="0" smtClean="0"/>
              <a:t>) is cash received before the service or product is delivered (i.e. before revenue is earned)</a:t>
            </a:r>
            <a:r>
              <a:rPr lang="pl-PL" sz="1400" dirty="0" smtClean="0"/>
              <a:t>.</a:t>
            </a:r>
            <a:endParaRPr lang="en-GB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623460" y="3139514"/>
            <a:ext cx="352445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Accrued revenues</a:t>
            </a:r>
            <a:r>
              <a:rPr lang="en-GB" sz="1400" dirty="0"/>
              <a:t> (or </a:t>
            </a:r>
            <a:r>
              <a:rPr lang="en-GB" sz="1400" b="1" dirty="0"/>
              <a:t>unrealized revenues</a:t>
            </a:r>
            <a:r>
              <a:rPr lang="en-GB" sz="1400" dirty="0"/>
              <a:t>, or </a:t>
            </a:r>
            <a:r>
              <a:rPr lang="en-GB" sz="1400" b="1" dirty="0"/>
              <a:t>accrued assets</a:t>
            </a:r>
            <a:r>
              <a:rPr lang="en-GB" sz="1400" dirty="0"/>
              <a:t>) are revenues earned by the seller for delivery of goods and services, for which the seller has not yet received payment</a:t>
            </a:r>
            <a:r>
              <a:rPr lang="en-GB" sz="1600" dirty="0"/>
              <a:t>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623459" y="1878227"/>
            <a:ext cx="3524457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Prepaid expenses </a:t>
            </a:r>
            <a:r>
              <a:rPr lang="en-GB" sz="1400" dirty="0" smtClean="0"/>
              <a:t>(current assets),</a:t>
            </a:r>
            <a:r>
              <a:rPr lang="en-GB" sz="1400" b="1" dirty="0" smtClean="0"/>
              <a:t> </a:t>
            </a:r>
            <a:r>
              <a:rPr lang="en-GB" sz="1400" dirty="0" smtClean="0"/>
              <a:t>such as rent, interest, insurance premium, etc. are future expenses that have been paid in advance. Deferred expense/charges (noncurrent assets) is e.g. bond issue costs.</a:t>
            </a:r>
            <a:endParaRPr lang="en-GB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623459" y="4440194"/>
            <a:ext cx="3524457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An accrued expense is an expense that has been incurred, but for which there is not yet any expenditure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61602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Simplest possible explanation</a:t>
            </a:r>
            <a:endParaRPr lang="en-GB" dirty="0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6079"/>
            <a:ext cx="8801881" cy="4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268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Deferred taxes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b="1" dirty="0" smtClean="0">
                <a:solidFill>
                  <a:schemeClr val="tx1"/>
                </a:solidFill>
              </a:rPr>
              <a:t>deferred tax liability</a:t>
            </a:r>
            <a:r>
              <a:rPr lang="en-GB" dirty="0" smtClean="0">
                <a:solidFill>
                  <a:schemeClr val="tx1"/>
                </a:solidFill>
              </a:rPr>
              <a:t> occurs when taxable income is smaller than the income reported on the income statements. This is a result of the accounting difference of certain income and expense accounts. This is only a temporary difference. The most common reason behind deferred tax liability is the use of different depreciation methods for financial reporting and the IRS.</a:t>
            </a:r>
          </a:p>
          <a:p>
            <a:pPr marL="4572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deferred tax asset </a:t>
            </a:r>
            <a:r>
              <a:rPr lang="en-GB" dirty="0">
                <a:solidFill>
                  <a:schemeClr val="tx1"/>
                </a:solidFill>
              </a:rPr>
              <a:t>is the opposite of a deferred tax liability. Deferred tax assets are reductions in future taxes payable, because the company has already paid the taxes on book income to be recognized in the future (like a prepaid tax).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8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4357"/>
          </a:xfrm>
        </p:spPr>
        <p:txBody>
          <a:bodyPr/>
          <a:lstStyle/>
          <a:p>
            <a:r>
              <a:rPr lang="pl-PL" dirty="0" smtClean="0"/>
              <a:t>Netto – brutto 1</a:t>
            </a:r>
            <a:endParaRPr lang="en-GB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2" y="1293697"/>
            <a:ext cx="2375405" cy="5046711"/>
          </a:xfr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87" y="671316"/>
            <a:ext cx="2896004" cy="4172532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4" y="4992130"/>
            <a:ext cx="4950947" cy="1187727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51" y="2269058"/>
            <a:ext cx="3057952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4357"/>
          </a:xfrm>
        </p:spPr>
        <p:txBody>
          <a:bodyPr/>
          <a:lstStyle/>
          <a:p>
            <a:r>
              <a:rPr lang="pl-PL" dirty="0" smtClean="0"/>
              <a:t>Netto – brutto 2</a:t>
            </a:r>
            <a:endParaRPr lang="en-GB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1" y="1339261"/>
            <a:ext cx="4720282" cy="3922875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59" y="1003386"/>
            <a:ext cx="5268060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Przychód – dochód </a:t>
            </a:r>
            <a:br>
              <a:rPr lang="pl-PL" dirty="0" smtClean="0"/>
            </a:br>
            <a:r>
              <a:rPr lang="pl-PL" dirty="0" smtClean="0"/>
              <a:t>≠ </a:t>
            </a:r>
            <a:r>
              <a:rPr lang="en-GB" dirty="0" smtClean="0"/>
              <a:t>revenue – income</a:t>
            </a:r>
            <a:r>
              <a:rPr lang="pl-PL" dirty="0" smtClean="0"/>
              <a:t> 1</a:t>
            </a:r>
            <a:endParaRPr lang="en-GB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6" y="2040924"/>
            <a:ext cx="2823598" cy="4038600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57" y="500552"/>
            <a:ext cx="3772426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Przychód – dochód </a:t>
            </a:r>
            <a:r>
              <a:rPr lang="pl-PL" dirty="0"/>
              <a:t>≠ </a:t>
            </a:r>
            <a:r>
              <a:rPr lang="en-GB" dirty="0"/>
              <a:t>revenue </a:t>
            </a:r>
            <a:r>
              <a:rPr lang="en-GB" dirty="0" smtClean="0"/>
              <a:t>– income</a:t>
            </a:r>
            <a:r>
              <a:rPr lang="pl-PL" dirty="0" smtClean="0"/>
              <a:t> 2</a:t>
            </a:r>
            <a:endParaRPr lang="en-GB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3" y="1867929"/>
            <a:ext cx="5145262" cy="4038600"/>
          </a:xfr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572314"/>
            <a:ext cx="5220429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International Accounting </a:t>
            </a:r>
            <a:r>
              <a:rPr lang="en-GB" sz="3600" dirty="0" smtClean="0"/>
              <a:t>Standards</a:t>
            </a:r>
            <a:r>
              <a:rPr lang="pl-PL" sz="3600" dirty="0" smtClean="0"/>
              <a:t> – Międzynarodowe Standardy Rachunkowości</a:t>
            </a:r>
            <a:endParaRPr lang="en-GB" sz="3600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7181"/>
            <a:ext cx="4239053" cy="3282275"/>
          </a:xfr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6" y="2530066"/>
            <a:ext cx="5111569" cy="26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6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Rozgrzewka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752600"/>
            <a:ext cx="9872871" cy="43434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Bilans według stanu na dzień 31 grudnia 2015 r.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 smtClean="0"/>
          </a:p>
          <a:p>
            <a:r>
              <a:rPr lang="pl-PL" dirty="0" smtClean="0"/>
              <a:t>Kredyt w kwocie 200,000 zł</a:t>
            </a:r>
          </a:p>
          <a:p>
            <a:pPr marL="45720" indent="0">
              <a:buNone/>
            </a:pPr>
            <a:r>
              <a:rPr lang="pl-PL" dirty="0" smtClean="0"/>
              <a:t>	</a:t>
            </a:r>
            <a:r>
              <a:rPr lang="en-GB" dirty="0" smtClean="0"/>
              <a:t>A loan of PLN 200,000</a:t>
            </a:r>
          </a:p>
          <a:p>
            <a:r>
              <a:rPr lang="pl-PL" dirty="0" smtClean="0"/>
              <a:t>Współczynnik zwrotu z kapitału w wysokości 50 %</a:t>
            </a:r>
          </a:p>
          <a:p>
            <a:pPr marL="45720" indent="0">
              <a:buNone/>
            </a:pPr>
            <a:r>
              <a:rPr lang="pl-PL" dirty="0"/>
              <a:t>	</a:t>
            </a:r>
            <a:r>
              <a:rPr lang="en-GB" dirty="0" smtClean="0"/>
              <a:t>ROE of 50 %</a:t>
            </a:r>
            <a:endParaRPr lang="pl-PL" dirty="0" smtClean="0"/>
          </a:p>
          <a:p>
            <a:r>
              <a:rPr lang="pl-PL" dirty="0" smtClean="0"/>
              <a:t>Odpis z tytułu trwałej utraty wartości </a:t>
            </a:r>
          </a:p>
          <a:p>
            <a:pPr marL="45720" indent="0">
              <a:buNone/>
            </a:pPr>
            <a:r>
              <a:rPr lang="pl-PL" dirty="0" smtClean="0"/>
              <a:t>	</a:t>
            </a:r>
            <a:r>
              <a:rPr lang="en-GB" dirty="0" smtClean="0"/>
              <a:t>impairment </a:t>
            </a:r>
            <a:r>
              <a:rPr lang="pl-PL" dirty="0" smtClean="0"/>
              <a:t>/ </a:t>
            </a:r>
            <a:r>
              <a:rPr lang="en-GB" dirty="0"/>
              <a:t>impairment</a:t>
            </a:r>
            <a:r>
              <a:rPr lang="pl-PL" dirty="0" smtClean="0"/>
              <a:t> </a:t>
            </a:r>
            <a:r>
              <a:rPr lang="en-GB" dirty="0" smtClean="0"/>
              <a:t>loss</a:t>
            </a:r>
            <a:endParaRPr lang="en-GB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6" y="2170282"/>
            <a:ext cx="2685057" cy="938678"/>
          </a:xfrm>
          <a:prstGeom prst="rect">
            <a:avLst/>
          </a:prstGeo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74" y="1941649"/>
            <a:ext cx="4329050" cy="551179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9" y="2870695"/>
            <a:ext cx="3031258" cy="2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Kredyt - pożyczka</a:t>
            </a:r>
            <a:endParaRPr lang="en-GB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7" y="2586863"/>
            <a:ext cx="5210902" cy="1600423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9" y="2586863"/>
            <a:ext cx="606827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Kredyt – pożyczka </a:t>
            </a:r>
            <a:br>
              <a:rPr lang="pl-PL" sz="3600" dirty="0" smtClean="0"/>
            </a:br>
            <a:r>
              <a:rPr lang="pl-PL" sz="3600" dirty="0" smtClean="0"/>
              <a:t>ciąg dalszy</a:t>
            </a:r>
            <a:endParaRPr lang="en-GB" sz="3600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67" y="1831557"/>
            <a:ext cx="651600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4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Loan – overdraft - credit</a:t>
            </a:r>
            <a:endParaRPr lang="en-GB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5" y="1965960"/>
            <a:ext cx="2822291" cy="1282859"/>
          </a:xfr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84" y="700302"/>
            <a:ext cx="2597349" cy="2531315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2819794" cy="2924583"/>
          </a:xfrm>
          <a:prstGeom prst="rect">
            <a:avLst/>
          </a:prstGeom>
        </p:spPr>
      </p:pic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08" y="1862738"/>
            <a:ext cx="3019846" cy="2772162"/>
          </a:xfrm>
          <a:prstGeom prst="rect">
            <a:avLst/>
          </a:prstGeo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73" y="3248819"/>
            <a:ext cx="3350318" cy="32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2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62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Bilans (sprawozdanie z sytuacji </a:t>
            </a:r>
            <a:r>
              <a:rPr lang="pl-PL" sz="3600" dirty="0" smtClean="0"/>
              <a:t>finansowej </a:t>
            </a:r>
            <a:r>
              <a:rPr lang="pl-PL" sz="3600" dirty="0" err="1" smtClean="0"/>
              <a:t>0d</a:t>
            </a:r>
            <a:r>
              <a:rPr lang="pl-PL" sz="3600" dirty="0" smtClean="0"/>
              <a:t> 2007)</a:t>
            </a:r>
            <a:endParaRPr lang="en-GB" sz="3600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99" y="2057400"/>
            <a:ext cx="4408265" cy="4038600"/>
          </a:xfrm>
        </p:spPr>
      </p:pic>
      <p:sp>
        <p:nvSpPr>
          <p:cNvPr id="8" name="Gwiazda 5-ramienna 7"/>
          <p:cNvSpPr/>
          <p:nvPr/>
        </p:nvSpPr>
        <p:spPr>
          <a:xfrm>
            <a:off x="3488020" y="2174789"/>
            <a:ext cx="387179" cy="345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wiazda 5-ramienna 8"/>
          <p:cNvSpPr/>
          <p:nvPr/>
        </p:nvSpPr>
        <p:spPr>
          <a:xfrm>
            <a:off x="3479784" y="3743069"/>
            <a:ext cx="379644" cy="3336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wiazda 5-ramienna 9"/>
          <p:cNvSpPr/>
          <p:nvPr/>
        </p:nvSpPr>
        <p:spPr>
          <a:xfrm>
            <a:off x="3962400" y="4076700"/>
            <a:ext cx="381652" cy="289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6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Balance sheet (statement of financial position)</a:t>
            </a:r>
            <a:endParaRPr lang="en-GB" sz="3600" dirty="0"/>
          </a:p>
        </p:txBody>
      </p:sp>
      <p:pic>
        <p:nvPicPr>
          <p:cNvPr id="10" name="Symbol zastępczy zawartości 9" descr="Wycinek ekranu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81" y="1965960"/>
            <a:ext cx="3716155" cy="3535836"/>
          </a:xfrm>
        </p:spPr>
      </p:pic>
      <p:pic>
        <p:nvPicPr>
          <p:cNvPr id="12" name="Symbol zastępczy zawartości 11" descr="Wycinek ekranu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4" y="1747548"/>
            <a:ext cx="3286668" cy="3872664"/>
          </a:xfrm>
        </p:spPr>
      </p:pic>
      <p:pic>
        <p:nvPicPr>
          <p:cNvPr id="15" name="Obraz 14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05" y="1622545"/>
            <a:ext cx="2867425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7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7098" y="609600"/>
            <a:ext cx="9875520" cy="135636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Problem: brak trzeciego poziomu klasyfikacji</a:t>
            </a:r>
            <a:endParaRPr lang="en-GB" sz="3600" dirty="0"/>
          </a:p>
        </p:txBody>
      </p:sp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37" y="1656786"/>
            <a:ext cx="2991267" cy="44011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469924" y="1787611"/>
            <a:ext cx="5280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Inna możliwość:</a:t>
            </a:r>
          </a:p>
          <a:p>
            <a:pPr marL="342900" indent="-342900">
              <a:buAutoNum type="alphaUcPeriod"/>
            </a:pPr>
            <a:r>
              <a:rPr lang="en-GB" dirty="0" smtClean="0"/>
              <a:t>Non-current assets / noncurrent assets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II. </a:t>
            </a:r>
            <a:r>
              <a:rPr lang="en-GB" dirty="0" err="1" smtClean="0"/>
              <a:t>PP&amp;E</a:t>
            </a:r>
            <a:r>
              <a:rPr lang="en-GB" dirty="0" smtClean="0"/>
              <a:t> / Tangible assets</a:t>
            </a:r>
          </a:p>
          <a:p>
            <a:r>
              <a:rPr lang="en-GB" dirty="0" smtClean="0"/>
              <a:t>1. Existing </a:t>
            </a:r>
            <a:r>
              <a:rPr lang="en-GB" dirty="0" err="1" smtClean="0"/>
              <a:t>PP&amp;E</a:t>
            </a:r>
            <a:r>
              <a:rPr lang="en-GB" dirty="0" smtClean="0"/>
              <a:t> / TA</a:t>
            </a:r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69924" y="3665838"/>
            <a:ext cx="4596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NIE:</a:t>
            </a:r>
          </a:p>
          <a:p>
            <a:pPr marL="342900" indent="-342900">
              <a:buAutoNum type="alphaUcPeriod"/>
            </a:pPr>
            <a:r>
              <a:rPr lang="en-GB" dirty="0" smtClean="0"/>
              <a:t>Non-current assets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II. Fixed assets</a:t>
            </a:r>
          </a:p>
          <a:p>
            <a:r>
              <a:rPr lang="en-GB" dirty="0" smtClean="0"/>
              <a:t>1. Tangible assets/</a:t>
            </a:r>
            <a:r>
              <a:rPr lang="en-GB" dirty="0" err="1" smtClean="0"/>
              <a:t>PP&amp;E</a:t>
            </a:r>
            <a:endParaRPr lang="en-GB" dirty="0"/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5700584" y="3558746"/>
            <a:ext cx="2306595" cy="18947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5700584" y="3558746"/>
            <a:ext cx="2067697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9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Bilans - pasywa</a:t>
            </a:r>
            <a:endParaRPr lang="en-GB" dirty="0"/>
          </a:p>
        </p:txBody>
      </p:sp>
      <p:sp>
        <p:nvSpPr>
          <p:cNvPr id="5" name="Gwiazda 5-ramienna 4"/>
          <p:cNvSpPr/>
          <p:nvPr/>
        </p:nvSpPr>
        <p:spPr>
          <a:xfrm>
            <a:off x="6024552" y="436605"/>
            <a:ext cx="387179" cy="345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wiazda 5-ramienna 5"/>
          <p:cNvSpPr/>
          <p:nvPr/>
        </p:nvSpPr>
        <p:spPr>
          <a:xfrm>
            <a:off x="5973857" y="3871468"/>
            <a:ext cx="387179" cy="345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49" y="609600"/>
            <a:ext cx="4077269" cy="5658640"/>
          </a:xfrm>
          <a:prstGeom prst="rect">
            <a:avLst/>
          </a:prstGeom>
        </p:spPr>
      </p:pic>
      <p:sp>
        <p:nvSpPr>
          <p:cNvPr id="8" name="Gwiazda 5-ramienna 7"/>
          <p:cNvSpPr/>
          <p:nvPr/>
        </p:nvSpPr>
        <p:spPr>
          <a:xfrm>
            <a:off x="10288828" y="5403089"/>
            <a:ext cx="387179" cy="345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2" y="3376605"/>
            <a:ext cx="142895" cy="104790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" y="4607531"/>
            <a:ext cx="5477639" cy="138131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92629" y="4044463"/>
            <a:ext cx="333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accounting equation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23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 sheet - ???</a:t>
            </a:r>
            <a:endParaRPr lang="en-GB" dirty="0"/>
          </a:p>
        </p:txBody>
      </p:sp>
      <p:pic>
        <p:nvPicPr>
          <p:cNvPr id="7" name="Symbol zastępczy zawartości 6" descr="Wycinek ekranu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8" y="1836285"/>
            <a:ext cx="2648320" cy="4020111"/>
          </a:xfrm>
        </p:spPr>
      </p:pic>
      <p:pic>
        <p:nvPicPr>
          <p:cNvPr id="8" name="Symbol zastępczy zawartości 7" descr="Wycinek ekranu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52" y="2549641"/>
            <a:ext cx="3685998" cy="3842849"/>
          </a:xfr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5" y="1431063"/>
            <a:ext cx="3266120" cy="2976989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76" y="409819"/>
            <a:ext cx="1867161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3000" y="568411"/>
            <a:ext cx="9875520" cy="135636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Rozwiązania – jak nazwać drugą stronę bilansu i jej niektóre pozycje</a:t>
            </a:r>
            <a:endParaRPr lang="en-GB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GB" sz="1800" b="1" dirty="0" smtClean="0">
                <a:solidFill>
                  <a:schemeClr val="tx1"/>
                </a:solidFill>
              </a:rPr>
              <a:t>EQUITY AND LIABILITIES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A. EQUITY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B. LIABILITIES AND PROVISIONS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I. Provisions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II. Long-term liabilities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III. Short-term liabilities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1) Trade payables / accounts payable / trade creditors</a:t>
            </a:r>
          </a:p>
          <a:p>
            <a:pPr marL="502920" indent="-457200">
              <a:buAutoNum type="alphaUcPeriod"/>
            </a:pPr>
            <a:endParaRPr lang="pl-PL" dirty="0" smtClean="0"/>
          </a:p>
          <a:p>
            <a:endParaRPr lang="en-GB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225333" y="1937950"/>
            <a:ext cx="5359949" cy="274526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pl-PL" sz="1800" dirty="0">
                <a:solidFill>
                  <a:schemeClr val="tx1"/>
                </a:solidFill>
              </a:rPr>
              <a:t>(</a:t>
            </a:r>
            <a:r>
              <a:rPr lang="pl-PL" sz="1800" dirty="0" smtClean="0">
                <a:solidFill>
                  <a:schemeClr val="tx1"/>
                </a:solidFill>
              </a:rPr>
              <a:t>dopuszczalne, ale nie polecam)</a:t>
            </a:r>
            <a:endParaRPr lang="pl-PL" sz="1800" dirty="0">
              <a:solidFill>
                <a:schemeClr val="tx1"/>
              </a:solidFill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LIABILITIES </a:t>
            </a:r>
            <a:endParaRPr lang="pl-PL" sz="1800" dirty="0" smtClean="0">
              <a:solidFill>
                <a:schemeClr val="tx1"/>
              </a:solidFill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A. EQUITY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B. LIABILITIES AND PROVISIONS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I. Provisions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II. Long-term liabilities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III. Short-term liabilities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1) Trade payables / accounts payable / trade creditors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6263640" y="2057399"/>
            <a:ext cx="5063387" cy="25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40" y="4439274"/>
            <a:ext cx="2457793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Bilans – pasywa</a:t>
            </a:r>
            <a:br>
              <a:rPr lang="pl-PL" sz="3600" dirty="0" smtClean="0"/>
            </a:br>
            <a:r>
              <a:rPr lang="pl-PL" sz="3600" dirty="0" smtClean="0"/>
              <a:t>ciąg dalszy</a:t>
            </a:r>
            <a:endParaRPr lang="en-GB" sz="3600" dirty="0"/>
          </a:p>
        </p:txBody>
      </p:sp>
      <p:sp>
        <p:nvSpPr>
          <p:cNvPr id="5" name="Gwiazda 5-ramienna 4"/>
          <p:cNvSpPr/>
          <p:nvPr/>
        </p:nvSpPr>
        <p:spPr>
          <a:xfrm>
            <a:off x="5969674" y="2572724"/>
            <a:ext cx="387179" cy="345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49" y="609600"/>
            <a:ext cx="4077269" cy="5658640"/>
          </a:xfrm>
          <a:prstGeom prst="rect">
            <a:avLst/>
          </a:prstGeom>
        </p:spPr>
      </p:pic>
      <p:sp>
        <p:nvSpPr>
          <p:cNvPr id="8" name="Gwiazda 5-ramienna 7"/>
          <p:cNvSpPr/>
          <p:nvPr/>
        </p:nvSpPr>
        <p:spPr>
          <a:xfrm>
            <a:off x="5715001" y="1415143"/>
            <a:ext cx="615688" cy="550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2" y="3376605"/>
            <a:ext cx="142895" cy="104790"/>
          </a:xfrm>
          <a:prstGeom prst="rect">
            <a:avLst/>
          </a:prstGeom>
        </p:spPr>
      </p:pic>
      <p:sp>
        <p:nvSpPr>
          <p:cNvPr id="6" name="Gwiazda 5-ramienna 5"/>
          <p:cNvSpPr/>
          <p:nvPr/>
        </p:nvSpPr>
        <p:spPr>
          <a:xfrm>
            <a:off x="10143535" y="2667036"/>
            <a:ext cx="387179" cy="3459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Łącznik prosty 3"/>
          <p:cNvCxnSpPr>
            <a:endCxn id="6" idx="2"/>
          </p:cNvCxnSpPr>
          <p:nvPr/>
        </p:nvCxnSpPr>
        <p:spPr>
          <a:xfrm flipH="1">
            <a:off x="10217480" y="2907957"/>
            <a:ext cx="111318" cy="10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64771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469</TotalTime>
  <Words>699</Words>
  <Application>Microsoft Office PowerPoint</Application>
  <PresentationFormat>Panoramiczny</PresentationFormat>
  <Paragraphs>96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Arial</vt:lpstr>
      <vt:lpstr>Corbel</vt:lpstr>
      <vt:lpstr>Podstawa</vt:lpstr>
      <vt:lpstr>Podstawowe terminy księgowo-finansowe sprawiające szczególną trudność w przekładzie</vt:lpstr>
      <vt:lpstr>Rozgrzewka</vt:lpstr>
      <vt:lpstr>Bilans (sprawozdanie z sytuacji finansowej 0d 2007)</vt:lpstr>
      <vt:lpstr>Balance sheet (statement of financial position)</vt:lpstr>
      <vt:lpstr>Problem: brak trzeciego poziomu klasyfikacji</vt:lpstr>
      <vt:lpstr>Bilans - pasywa</vt:lpstr>
      <vt:lpstr>Balance sheet - ???</vt:lpstr>
      <vt:lpstr>Rozwiązania – jak nazwać drugą stronę bilansu i jej niektóre pozycje</vt:lpstr>
      <vt:lpstr>Bilans – pasywa ciąg dalszy</vt:lpstr>
      <vt:lpstr>Balance sheet - Equity and liabilities</vt:lpstr>
      <vt:lpstr>Rozliczenia międzyokresowe czynne i bierne, przychodów i kosztów</vt:lpstr>
      <vt:lpstr>Accrued &amp; deferred assets &amp; liabilities</vt:lpstr>
      <vt:lpstr>Simplest possible explanation</vt:lpstr>
      <vt:lpstr>Deferred taxes</vt:lpstr>
      <vt:lpstr>Netto – brutto 1</vt:lpstr>
      <vt:lpstr>Netto – brutto 2</vt:lpstr>
      <vt:lpstr>Przychód – dochód  ≠ revenue – income 1</vt:lpstr>
      <vt:lpstr>Przychód – dochód ≠ revenue – income 2</vt:lpstr>
      <vt:lpstr>International Accounting Standards – Międzynarodowe Standardy Rachunkowości</vt:lpstr>
      <vt:lpstr>Kredyt - pożyczka</vt:lpstr>
      <vt:lpstr>Kredyt – pożyczka  ciąg dalszy</vt:lpstr>
      <vt:lpstr>Loan – overdraft - credit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terminy księgowo-finansowe sprawiające szczególną trudność w przekładzie</dc:title>
  <dc:creator>Anna Setkowicz-Ryszka</dc:creator>
  <cp:lastModifiedBy>Anna Setkowicz-Ryszka</cp:lastModifiedBy>
  <cp:revision>33</cp:revision>
  <dcterms:created xsi:type="dcterms:W3CDTF">2016-04-06T06:18:20Z</dcterms:created>
  <dcterms:modified xsi:type="dcterms:W3CDTF">2016-06-03T19:17:00Z</dcterms:modified>
</cp:coreProperties>
</file>