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0" r:id="rId4"/>
    <p:sldId id="267" r:id="rId5"/>
    <p:sldId id="268" r:id="rId6"/>
    <p:sldId id="269" r:id="rId7"/>
    <p:sldId id="270" r:id="rId8"/>
    <p:sldId id="266" r:id="rId9"/>
    <p:sldId id="261" r:id="rId10"/>
    <p:sldId id="262" r:id="rId11"/>
    <p:sldId id="263" r:id="rId12"/>
    <p:sldId id="264" r:id="rId13"/>
    <p:sldId id="265" r:id="rId14"/>
    <p:sldId id="271" r:id="rId15"/>
    <p:sldId id="273" r:id="rId16"/>
    <p:sldId id="281" r:id="rId17"/>
    <p:sldId id="274" r:id="rId18"/>
    <p:sldId id="277" r:id="rId19"/>
    <p:sldId id="279" r:id="rId20"/>
    <p:sldId id="276" r:id="rId21"/>
    <p:sldId id="275" r:id="rId22"/>
    <p:sldId id="278" r:id="rId23"/>
    <p:sldId id="280"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116" d="100"/>
          <a:sy n="116" d="100"/>
        </p:scale>
        <p:origin x="1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GB"/>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p>
            <a:fld id="{A48BB0CB-3115-4E3E-97DA-DCD0A5AB5902}" type="datetimeFigureOut">
              <a:rPr lang="en-GB" smtClean="0"/>
              <a:t>17/06/2016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41290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48BB0CB-3115-4E3E-97DA-DCD0A5AB5902}" type="datetimeFigureOut">
              <a:rPr lang="en-GB" smtClean="0"/>
              <a:t>17/06/2016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339536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48BB0CB-3115-4E3E-97DA-DCD0A5AB5902}" type="datetimeFigureOut">
              <a:rPr lang="en-GB" smtClean="0"/>
              <a:t>17/06/2016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234164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A48BB0CB-3115-4E3E-97DA-DCD0A5AB5902}" type="datetimeFigureOut">
              <a:rPr lang="en-GB" smtClean="0"/>
              <a:t>17/06/2016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333538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GB"/>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48BB0CB-3115-4E3E-97DA-DCD0A5AB5902}" type="datetimeFigureOut">
              <a:rPr lang="en-GB" smtClean="0"/>
              <a:t>17/06/2016</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2470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4"/>
          <p:cNvSpPr>
            <a:spLocks noGrp="1"/>
          </p:cNvSpPr>
          <p:nvPr>
            <p:ph type="dt" sz="half" idx="10"/>
          </p:nvPr>
        </p:nvSpPr>
        <p:spPr/>
        <p:txBody>
          <a:bodyPr/>
          <a:lstStyle/>
          <a:p>
            <a:fld id="{A48BB0CB-3115-4E3E-97DA-DCD0A5AB5902}" type="datetimeFigureOut">
              <a:rPr lang="en-GB" smtClean="0"/>
              <a:t>17/06/2016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47684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GB"/>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6"/>
          <p:cNvSpPr>
            <a:spLocks noGrp="1"/>
          </p:cNvSpPr>
          <p:nvPr>
            <p:ph type="dt" sz="half" idx="10"/>
          </p:nvPr>
        </p:nvSpPr>
        <p:spPr/>
        <p:txBody>
          <a:bodyPr/>
          <a:lstStyle/>
          <a:p>
            <a:fld id="{A48BB0CB-3115-4E3E-97DA-DCD0A5AB5902}" type="datetimeFigureOut">
              <a:rPr lang="en-GB" smtClean="0"/>
              <a:t>17/06/2016</a:t>
            </a:fld>
            <a:endParaRPr lang="en-GB"/>
          </a:p>
        </p:txBody>
      </p:sp>
      <p:sp>
        <p:nvSpPr>
          <p:cNvPr id="8" name="Symbol zastępczy stopki 7"/>
          <p:cNvSpPr>
            <a:spLocks noGrp="1"/>
          </p:cNvSpPr>
          <p:nvPr>
            <p:ph type="ftr" sz="quarter" idx="11"/>
          </p:nvPr>
        </p:nvSpPr>
        <p:spPr/>
        <p:txBody>
          <a:bodyPr/>
          <a:lstStyle/>
          <a:p>
            <a:endParaRPr lang="en-GB"/>
          </a:p>
        </p:txBody>
      </p:sp>
      <p:sp>
        <p:nvSpPr>
          <p:cNvPr id="9" name="Symbol zastępczy numeru slajdu 8"/>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81878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2"/>
          <p:cNvSpPr>
            <a:spLocks noGrp="1"/>
          </p:cNvSpPr>
          <p:nvPr>
            <p:ph type="dt" sz="half" idx="10"/>
          </p:nvPr>
        </p:nvSpPr>
        <p:spPr/>
        <p:txBody>
          <a:bodyPr/>
          <a:lstStyle/>
          <a:p>
            <a:fld id="{A48BB0CB-3115-4E3E-97DA-DCD0A5AB5902}" type="datetimeFigureOut">
              <a:rPr lang="en-GB" smtClean="0"/>
              <a:t>17/06/2016</a:t>
            </a:fld>
            <a:endParaRPr lang="en-GB"/>
          </a:p>
        </p:txBody>
      </p:sp>
      <p:sp>
        <p:nvSpPr>
          <p:cNvPr id="4" name="Symbol zastępczy stopki 3"/>
          <p:cNvSpPr>
            <a:spLocks noGrp="1"/>
          </p:cNvSpPr>
          <p:nvPr>
            <p:ph type="ftr" sz="quarter" idx="11"/>
          </p:nvPr>
        </p:nvSpPr>
        <p:spPr/>
        <p:txBody>
          <a:bodyPr/>
          <a:lstStyle/>
          <a:p>
            <a:endParaRPr lang="en-GB"/>
          </a:p>
        </p:txBody>
      </p:sp>
      <p:sp>
        <p:nvSpPr>
          <p:cNvPr id="5" name="Symbol zastępczy numeru slajdu 4"/>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31779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48BB0CB-3115-4E3E-97DA-DCD0A5AB5902}" type="datetimeFigureOut">
              <a:rPr lang="en-GB" smtClean="0"/>
              <a:t>17/06/2016</a:t>
            </a:fld>
            <a:endParaRPr lang="en-GB"/>
          </a:p>
        </p:txBody>
      </p:sp>
      <p:sp>
        <p:nvSpPr>
          <p:cNvPr id="3" name="Symbol zastępczy stopki 2"/>
          <p:cNvSpPr>
            <a:spLocks noGrp="1"/>
          </p:cNvSpPr>
          <p:nvPr>
            <p:ph type="ftr" sz="quarter" idx="11"/>
          </p:nvPr>
        </p:nvSpPr>
        <p:spPr/>
        <p:txBody>
          <a:bodyPr/>
          <a:lstStyle/>
          <a:p>
            <a:endParaRPr lang="en-GB"/>
          </a:p>
        </p:txBody>
      </p:sp>
      <p:sp>
        <p:nvSpPr>
          <p:cNvPr id="4" name="Symbol zastępczy numeru slajdu 3"/>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373150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GB"/>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48BB0CB-3115-4E3E-97DA-DCD0A5AB5902}" type="datetimeFigureOut">
              <a:rPr lang="en-GB" smtClean="0"/>
              <a:t>17/06/2016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198799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GB"/>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48BB0CB-3115-4E3E-97DA-DCD0A5AB5902}" type="datetimeFigureOut">
              <a:rPr lang="en-GB" smtClean="0"/>
              <a:t>17/06/2016</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1734FADF-F3D3-4FB1-AF2B-D3ECEF725476}" type="slidenum">
              <a:rPr lang="en-GB" smtClean="0"/>
              <a:t>‹#›</a:t>
            </a:fld>
            <a:endParaRPr lang="en-GB"/>
          </a:p>
        </p:txBody>
      </p:sp>
    </p:spTree>
    <p:extLst>
      <p:ext uri="{BB962C8B-B14F-4D97-AF65-F5344CB8AC3E}">
        <p14:creationId xmlns:p14="http://schemas.microsoft.com/office/powerpoint/2010/main" val="10572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B0CB-3115-4E3E-97DA-DCD0A5AB5902}" type="datetimeFigureOut">
              <a:rPr lang="en-GB" smtClean="0"/>
              <a:t>17/06/2016</a:t>
            </a:fld>
            <a:endParaRPr lang="en-GB"/>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4FADF-F3D3-4FB1-AF2B-D3ECEF725476}" type="slidenum">
              <a:rPr lang="en-GB" smtClean="0"/>
              <a:t>‹#›</a:t>
            </a:fld>
            <a:endParaRPr lang="en-GB"/>
          </a:p>
        </p:txBody>
      </p:sp>
    </p:spTree>
    <p:extLst>
      <p:ext uri="{BB962C8B-B14F-4D97-AF65-F5344CB8AC3E}">
        <p14:creationId xmlns:p14="http://schemas.microsoft.com/office/powerpoint/2010/main" val="143251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1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 Id="rId4" Type="http://schemas.openxmlformats.org/officeDocument/2006/relationships/image" Target="../media/image30.tmp"/></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iasplus.com/en-gb/standards/uk-gaap/frs-105" TargetMode="External"/><Relationship Id="rId13" Type="http://schemas.openxmlformats.org/officeDocument/2006/relationships/hyperlink" Target="http://www.iasplus.com/en-gb/projects/frc-projects/completed/sorps-and-new-uk-gaap" TargetMode="External"/><Relationship Id="rId3" Type="http://schemas.openxmlformats.org/officeDocument/2006/relationships/hyperlink" Target="http://www.iasplus.com/en-gb/standards/uk-gaap/frs100" TargetMode="External"/><Relationship Id="rId7" Type="http://schemas.openxmlformats.org/officeDocument/2006/relationships/hyperlink" Target="http://www.iasplus.com/en-gb/news/2015/07/new-uk-gaap-updates" TargetMode="External"/><Relationship Id="rId12" Type="http://schemas.openxmlformats.org/officeDocument/2006/relationships/hyperlink" Target="http://www.iasplus.com/en-gb/standards/uk-gaap/sorps" TargetMode="External"/><Relationship Id="rId2" Type="http://schemas.openxmlformats.org/officeDocument/2006/relationships/hyperlink" Target="http://www.iasplus.com/en-gb/standards" TargetMode="External"/><Relationship Id="rId1" Type="http://schemas.openxmlformats.org/officeDocument/2006/relationships/slideLayout" Target="../slideLayouts/slideLayout2.xml"/><Relationship Id="rId6" Type="http://schemas.openxmlformats.org/officeDocument/2006/relationships/hyperlink" Target="http://www.iasplus.com/en-gb/standards/uk-gaap/frsse" TargetMode="External"/><Relationship Id="rId11" Type="http://schemas.openxmlformats.org/officeDocument/2006/relationships/hyperlink" Target="http://www.iasplus.com/en-gb/standards/uk-gaap/frs103" TargetMode="External"/><Relationship Id="rId5" Type="http://schemas.openxmlformats.org/officeDocument/2006/relationships/hyperlink" Target="http://www.iasplus.com/en-gb/standards/uk-gaap/frs102" TargetMode="External"/><Relationship Id="rId10" Type="http://schemas.openxmlformats.org/officeDocument/2006/relationships/hyperlink" Target="http://www.iasplus.com/en-gb/resources/other-regulatory/financial-reporting-council/frc" TargetMode="External"/><Relationship Id="rId4" Type="http://schemas.openxmlformats.org/officeDocument/2006/relationships/hyperlink" Target="http://www.iasplus.com/en-gb/standards/uk-gaap/frs101" TargetMode="External"/><Relationship Id="rId9" Type="http://schemas.openxmlformats.org/officeDocument/2006/relationships/hyperlink" Target="http://www.iasplus.com/en-gb/standards/old-uk-gaap-1/old-uk-gaap" TargetMode="External"/><Relationship Id="rId14" Type="http://schemas.openxmlformats.org/officeDocument/2006/relationships/hyperlink" Target="http://www.iasplus.com/en-gb/standards/uk-gaap/frs-10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mf.gov.pl/documents/764034/1399171/Glosariusz+SPPW+-Rachunkowosc.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Skąd czerpiemy wiedzę o rachunkowości?</a:t>
            </a:r>
            <a:endParaRPr lang="en-GB" dirty="0"/>
          </a:p>
        </p:txBody>
      </p:sp>
      <p:sp>
        <p:nvSpPr>
          <p:cNvPr id="3" name="Podtytuł 2"/>
          <p:cNvSpPr>
            <a:spLocks noGrp="1"/>
          </p:cNvSpPr>
          <p:nvPr>
            <p:ph type="subTitle" idx="1"/>
          </p:nvPr>
        </p:nvSpPr>
        <p:spPr/>
        <p:txBody>
          <a:bodyPr/>
          <a:lstStyle/>
          <a:p>
            <a:r>
              <a:rPr lang="pl-PL" dirty="0" smtClean="0"/>
              <a:t>Anna Setkowicz-Ryszka</a:t>
            </a:r>
            <a:endParaRPr lang="en-GB" dirty="0"/>
          </a:p>
        </p:txBody>
      </p:sp>
    </p:spTree>
    <p:extLst>
      <p:ext uri="{BB962C8B-B14F-4D97-AF65-F5344CB8AC3E}">
        <p14:creationId xmlns:p14="http://schemas.microsoft.com/office/powerpoint/2010/main" val="79737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637" y="0"/>
            <a:ext cx="5015017" cy="6826844"/>
          </a:xfrm>
          <a:prstGeom prst="rect">
            <a:avLst/>
          </a:prstGeom>
        </p:spPr>
      </p:pic>
      <p:pic>
        <p:nvPicPr>
          <p:cNvPr id="4" name="Obraz 3"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086" y="5560541"/>
            <a:ext cx="2642675" cy="1143179"/>
          </a:xfrm>
          <a:prstGeom prst="rect">
            <a:avLst/>
          </a:prstGeom>
        </p:spPr>
      </p:pic>
      <p:pic>
        <p:nvPicPr>
          <p:cNvPr id="5" name="Obraz 4"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945" y="1096076"/>
            <a:ext cx="2386407" cy="1844566"/>
          </a:xfrm>
          <a:prstGeom prst="rect">
            <a:avLst/>
          </a:prstGeom>
        </p:spPr>
      </p:pic>
      <p:pic>
        <p:nvPicPr>
          <p:cNvPr id="6" name="Obraz 5" descr="Wycinek ekra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0" y="513515"/>
            <a:ext cx="1865089" cy="1651794"/>
          </a:xfrm>
          <a:prstGeom prst="rect">
            <a:avLst/>
          </a:prstGeom>
        </p:spPr>
      </p:pic>
      <p:pic>
        <p:nvPicPr>
          <p:cNvPr id="8" name="Obraz 7" descr="Wycinek ekranu"/>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7315" y="3183642"/>
            <a:ext cx="3524742" cy="2133898"/>
          </a:xfrm>
          <a:prstGeom prst="rect">
            <a:avLst/>
          </a:prstGeom>
        </p:spPr>
      </p:pic>
    </p:spTree>
    <p:extLst>
      <p:ext uri="{BB962C8B-B14F-4D97-AF65-F5344CB8AC3E}">
        <p14:creationId xmlns:p14="http://schemas.microsoft.com/office/powerpoint/2010/main" val="312731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99" y="0"/>
            <a:ext cx="5753002" cy="6858000"/>
          </a:xfrm>
          <a:prstGeom prst="rect">
            <a:avLst/>
          </a:prstGeom>
        </p:spPr>
      </p:pic>
    </p:spTree>
    <p:extLst>
      <p:ext uri="{BB962C8B-B14F-4D97-AF65-F5344CB8AC3E}">
        <p14:creationId xmlns:p14="http://schemas.microsoft.com/office/powerpoint/2010/main" val="408405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57" y="0"/>
            <a:ext cx="5104885" cy="6858000"/>
          </a:xfrm>
          <a:prstGeom prst="rect">
            <a:avLst/>
          </a:prstGeom>
        </p:spPr>
      </p:pic>
    </p:spTree>
    <p:extLst>
      <p:ext uri="{BB962C8B-B14F-4D97-AF65-F5344CB8AC3E}">
        <p14:creationId xmlns:p14="http://schemas.microsoft.com/office/powerpoint/2010/main" val="333527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074" y="575864"/>
            <a:ext cx="6277851" cy="5706271"/>
          </a:xfrm>
          <a:prstGeom prst="rect">
            <a:avLst/>
          </a:prstGeom>
        </p:spPr>
      </p:pic>
    </p:spTree>
    <p:extLst>
      <p:ext uri="{BB962C8B-B14F-4D97-AF65-F5344CB8AC3E}">
        <p14:creationId xmlns:p14="http://schemas.microsoft.com/office/powerpoint/2010/main" val="269095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24" y="0"/>
            <a:ext cx="9396351" cy="6858000"/>
          </a:xfrm>
          <a:prstGeom prst="rect">
            <a:avLst/>
          </a:prstGeom>
        </p:spPr>
      </p:pic>
      <p:pic>
        <p:nvPicPr>
          <p:cNvPr id="3" name="Obraz 2"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001" y="829391"/>
            <a:ext cx="2867425" cy="800212"/>
          </a:xfrm>
          <a:prstGeom prst="rect">
            <a:avLst/>
          </a:prstGeom>
        </p:spPr>
      </p:pic>
      <p:pic>
        <p:nvPicPr>
          <p:cNvPr id="4" name="Obraz 3"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336" y="845867"/>
            <a:ext cx="2867425" cy="800212"/>
          </a:xfrm>
          <a:prstGeom prst="rect">
            <a:avLst/>
          </a:prstGeom>
        </p:spPr>
      </p:pic>
    </p:spTree>
    <p:extLst>
      <p:ext uri="{BB962C8B-B14F-4D97-AF65-F5344CB8AC3E}">
        <p14:creationId xmlns:p14="http://schemas.microsoft.com/office/powerpoint/2010/main" val="138872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72" y="0"/>
            <a:ext cx="11350256" cy="6858000"/>
          </a:xfrm>
          <a:prstGeom prst="rect">
            <a:avLst/>
          </a:prstGeom>
        </p:spPr>
      </p:pic>
      <p:pic>
        <p:nvPicPr>
          <p:cNvPr id="5" name="Obraz 4"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675" y="138701"/>
            <a:ext cx="2934109" cy="781159"/>
          </a:xfrm>
          <a:prstGeom prst="rect">
            <a:avLst/>
          </a:prstGeom>
        </p:spPr>
      </p:pic>
    </p:spTree>
    <p:extLst>
      <p:ext uri="{BB962C8B-B14F-4D97-AF65-F5344CB8AC3E}">
        <p14:creationId xmlns:p14="http://schemas.microsoft.com/office/powerpoint/2010/main" val="218465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79" y="136864"/>
            <a:ext cx="8980890" cy="6721136"/>
          </a:xfrm>
          <a:prstGeom prst="rect">
            <a:avLst/>
          </a:prstGeom>
        </p:spPr>
      </p:pic>
      <p:pic>
        <p:nvPicPr>
          <p:cNvPr id="3" name="Obraz 2"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868" y="1255574"/>
            <a:ext cx="2519131" cy="687036"/>
          </a:xfrm>
          <a:prstGeom prst="rect">
            <a:avLst/>
          </a:prstGeom>
        </p:spPr>
      </p:pic>
    </p:spTree>
    <p:extLst>
      <p:ext uri="{BB962C8B-B14F-4D97-AF65-F5344CB8AC3E}">
        <p14:creationId xmlns:p14="http://schemas.microsoft.com/office/powerpoint/2010/main" val="40727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smtClean="0"/>
              <a:t>Regulacje dotyczące rachunkowości obowiązujące w Zjednoczonym Królestwie</a:t>
            </a:r>
            <a:endParaRPr lang="en-GB" sz="4000" dirty="0"/>
          </a:p>
        </p:txBody>
      </p:sp>
      <p:sp>
        <p:nvSpPr>
          <p:cNvPr id="3" name="Symbol zastępczy zawartości 2"/>
          <p:cNvSpPr>
            <a:spLocks noGrp="1"/>
          </p:cNvSpPr>
          <p:nvPr>
            <p:ph idx="1"/>
          </p:nvPr>
        </p:nvSpPr>
        <p:spPr/>
        <p:txBody>
          <a:bodyPr>
            <a:normAutofit/>
          </a:bodyPr>
          <a:lstStyle/>
          <a:p>
            <a:r>
              <a:rPr lang="en-GB" sz="2400" dirty="0" smtClean="0"/>
              <a:t>Companies Act 2006 (http://www.legislation.gov.uk/ukpga/2006/46/contents)</a:t>
            </a:r>
          </a:p>
          <a:p>
            <a:r>
              <a:rPr lang="en-GB" sz="2400" dirty="0" smtClean="0"/>
              <a:t>UK GAAP: </a:t>
            </a:r>
          </a:p>
          <a:p>
            <a:pPr marL="0" indent="0">
              <a:buNone/>
            </a:pPr>
            <a:r>
              <a:rPr lang="en-GB" sz="2400" dirty="0" smtClean="0"/>
              <a:t>	- Financial Reporting Standards (FRS) </a:t>
            </a:r>
          </a:p>
          <a:p>
            <a:pPr marL="0" indent="0">
              <a:buNone/>
            </a:pPr>
            <a:r>
              <a:rPr lang="en-GB" sz="2400" dirty="0" smtClean="0"/>
              <a:t>	- Statements of Recommended Practice </a:t>
            </a:r>
          </a:p>
          <a:p>
            <a:pPr marL="0" indent="0">
              <a:buNone/>
            </a:pPr>
            <a:r>
              <a:rPr lang="en-GB" sz="2400" dirty="0" smtClean="0"/>
              <a:t>	(</a:t>
            </a:r>
            <a:r>
              <a:rPr lang="en-GB" sz="2400" dirty="0" err="1" smtClean="0"/>
              <a:t>SORPs</a:t>
            </a:r>
            <a:r>
              <a:rPr lang="en-GB" sz="2400" dirty="0" smtClean="0"/>
              <a:t>)</a:t>
            </a:r>
          </a:p>
          <a:p>
            <a:r>
              <a:rPr lang="en-GB" sz="2400" dirty="0" smtClean="0"/>
              <a:t>IASs, </a:t>
            </a:r>
            <a:r>
              <a:rPr lang="en-GB" sz="2400" dirty="0" err="1" smtClean="0"/>
              <a:t>IFRSs</a:t>
            </a:r>
            <a:r>
              <a:rPr lang="en-GB" sz="2400" dirty="0" smtClean="0"/>
              <a:t>, interpretations</a:t>
            </a:r>
          </a:p>
          <a:p>
            <a:r>
              <a:rPr lang="en-GB" sz="2400" dirty="0" smtClean="0"/>
              <a:t>Old UK GAAP</a:t>
            </a:r>
            <a:endParaRPr lang="en-GB" sz="2400" dirty="0"/>
          </a:p>
        </p:txBody>
      </p:sp>
      <p:pic>
        <p:nvPicPr>
          <p:cNvPr id="7" name="Obraz 6"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776" y="2403407"/>
            <a:ext cx="3414586" cy="3773556"/>
          </a:xfrm>
          <a:prstGeom prst="rect">
            <a:avLst/>
          </a:prstGeom>
        </p:spPr>
      </p:pic>
    </p:spTree>
    <p:extLst>
      <p:ext uri="{BB962C8B-B14F-4D97-AF65-F5344CB8AC3E}">
        <p14:creationId xmlns:p14="http://schemas.microsoft.com/office/powerpoint/2010/main" val="338321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578" y="290114"/>
            <a:ext cx="3733036" cy="6407247"/>
          </a:xfrm>
          <a:prstGeom prst="rect">
            <a:avLst/>
          </a:prstGeom>
        </p:spPr>
      </p:pic>
      <p:pic>
        <p:nvPicPr>
          <p:cNvPr id="4" name="Obraz 3"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499" y="290114"/>
            <a:ext cx="3918994" cy="6345364"/>
          </a:xfrm>
          <a:prstGeom prst="rect">
            <a:avLst/>
          </a:prstGeom>
        </p:spPr>
      </p:pic>
      <p:pic>
        <p:nvPicPr>
          <p:cNvPr id="6" name="Obraz 5"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8021" y="199334"/>
            <a:ext cx="3248478" cy="676369"/>
          </a:xfrm>
          <a:prstGeom prst="rect">
            <a:avLst/>
          </a:prstGeom>
        </p:spPr>
      </p:pic>
    </p:spTree>
    <p:extLst>
      <p:ext uri="{BB962C8B-B14F-4D97-AF65-F5344CB8AC3E}">
        <p14:creationId xmlns:p14="http://schemas.microsoft.com/office/powerpoint/2010/main" val="382905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3" y="309254"/>
            <a:ext cx="4418170" cy="6313967"/>
          </a:xfrm>
          <a:prstGeom prst="rect">
            <a:avLst/>
          </a:prstGeom>
        </p:spPr>
      </p:pic>
      <p:pic>
        <p:nvPicPr>
          <p:cNvPr id="4" name="Obraz 3"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144" y="336225"/>
            <a:ext cx="4193461" cy="6260023"/>
          </a:xfrm>
          <a:prstGeom prst="rect">
            <a:avLst/>
          </a:prstGeom>
        </p:spPr>
      </p:pic>
      <p:pic>
        <p:nvPicPr>
          <p:cNvPr id="5" name="Obraz 4"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416" y="3248231"/>
            <a:ext cx="3134162" cy="724001"/>
          </a:xfrm>
          <a:prstGeom prst="rect">
            <a:avLst/>
          </a:prstGeom>
        </p:spPr>
      </p:pic>
    </p:spTree>
    <p:extLst>
      <p:ext uri="{BB962C8B-B14F-4D97-AF65-F5344CB8AC3E}">
        <p14:creationId xmlns:p14="http://schemas.microsoft.com/office/powerpoint/2010/main" val="97751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191826"/>
          </a:xfrm>
        </p:spPr>
        <p:txBody>
          <a:bodyPr>
            <a:normAutofit/>
          </a:bodyPr>
          <a:lstStyle/>
          <a:p>
            <a:r>
              <a:rPr lang="pl-PL" sz="4000" b="1" dirty="0" smtClean="0"/>
              <a:t>Regulacje dotyczące rachunkowości obowiązujące w Polsce</a:t>
            </a:r>
            <a:endParaRPr lang="en-GB" sz="4000" b="1" dirty="0"/>
          </a:p>
        </p:txBody>
      </p:sp>
      <p:sp>
        <p:nvSpPr>
          <p:cNvPr id="3" name="Symbol zastępczy zawartości 2"/>
          <p:cNvSpPr>
            <a:spLocks noGrp="1"/>
          </p:cNvSpPr>
          <p:nvPr>
            <p:ph idx="1"/>
          </p:nvPr>
        </p:nvSpPr>
        <p:spPr>
          <a:xfrm>
            <a:off x="838200" y="1825625"/>
            <a:ext cx="9747422" cy="4517509"/>
          </a:xfrm>
        </p:spPr>
        <p:txBody>
          <a:bodyPr>
            <a:normAutofit fontScale="92500"/>
          </a:bodyPr>
          <a:lstStyle/>
          <a:p>
            <a:r>
              <a:rPr lang="pl-PL" sz="2200" dirty="0" smtClean="0"/>
              <a:t>Ustawa z dnia 29 września 1994 r. o rachunkowości</a:t>
            </a:r>
          </a:p>
          <a:p>
            <a:r>
              <a:rPr lang="pl-PL" sz="2200" dirty="0" smtClean="0"/>
              <a:t>Rozporządzenia Ministra Finansów</a:t>
            </a:r>
          </a:p>
          <a:p>
            <a:r>
              <a:rPr lang="pl-PL" sz="2200" dirty="0" smtClean="0"/>
              <a:t>Uchwały Komitetu Standardów Rachunkowości i Krajowej Rady Biegłych Rewidentów</a:t>
            </a:r>
          </a:p>
          <a:p>
            <a:endParaRPr lang="pl-PL" sz="2200" dirty="0" smtClean="0"/>
          </a:p>
          <a:p>
            <a:pPr marL="0" indent="0">
              <a:buNone/>
            </a:pPr>
            <a:endParaRPr lang="pl-PL" sz="2200" dirty="0" smtClean="0"/>
          </a:p>
          <a:p>
            <a:r>
              <a:rPr lang="pl-PL" sz="2200" dirty="0" smtClean="0"/>
              <a:t>Międzynarodowe standardy rachunkowości (</a:t>
            </a:r>
            <a:r>
              <a:rPr lang="pl-PL" sz="2200" dirty="0" err="1" smtClean="0"/>
              <a:t>MSR-IAS</a:t>
            </a:r>
            <a:r>
              <a:rPr lang="pl-PL" sz="2200" dirty="0" smtClean="0"/>
              <a:t>) i międzynarodowe standardy sprawozdawczości finansowej (</a:t>
            </a:r>
            <a:r>
              <a:rPr lang="pl-PL" sz="2200" dirty="0" err="1" smtClean="0"/>
              <a:t>MSSF-IFRS</a:t>
            </a:r>
            <a:r>
              <a:rPr lang="pl-PL" sz="2200" dirty="0" smtClean="0"/>
              <a:t>) oraz ich interpretacje</a:t>
            </a:r>
          </a:p>
          <a:p>
            <a:r>
              <a:rPr lang="pl-PL" sz="2200" dirty="0" smtClean="0"/>
              <a:t>Prawo unijne - Rozporządzenie Komisji (WE) nr 1126/2008 z dnia 3.11.2008 r. przyjmujące określone międzynarodowe standardy rachunkowości zgodnie z rozporządzeniem (WE) nr 1606/2002 Parlamentu Europejskiego i Rady oraz Rozporządzenie Komisji (WE) Nr 1126/2008 z dnia 3.11.2008 przyjmujące określone międzynarodowe standardy rachunkowości zgodnie z rozporządzeniem (WE) nr 1606/2002 Parlamentu Europejskiego i Rady</a:t>
            </a:r>
          </a:p>
          <a:p>
            <a:endParaRPr lang="pl-PL" sz="2400" dirty="0" smtClean="0"/>
          </a:p>
          <a:p>
            <a:endParaRPr lang="en-GB" sz="2400" dirty="0"/>
          </a:p>
        </p:txBody>
      </p:sp>
      <p:pic>
        <p:nvPicPr>
          <p:cNvPr id="4" name="Obraz 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97" y="2996491"/>
            <a:ext cx="3038899" cy="781159"/>
          </a:xfrm>
          <a:prstGeom prst="rect">
            <a:avLst/>
          </a:prstGeom>
        </p:spPr>
      </p:pic>
      <p:pic>
        <p:nvPicPr>
          <p:cNvPr id="6" name="Obraz 5"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13" y="2947413"/>
            <a:ext cx="4561642" cy="830237"/>
          </a:xfrm>
          <a:prstGeom prst="rect">
            <a:avLst/>
          </a:prstGeom>
        </p:spPr>
      </p:pic>
    </p:spTree>
    <p:extLst>
      <p:ext uri="{BB962C8B-B14F-4D97-AF65-F5344CB8AC3E}">
        <p14:creationId xmlns:p14="http://schemas.microsoft.com/office/powerpoint/2010/main" val="68329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730507"/>
          </a:xfrm>
        </p:spPr>
        <p:txBody>
          <a:bodyPr/>
          <a:lstStyle/>
          <a:p>
            <a:r>
              <a:rPr lang="pl-PL" dirty="0" err="1" smtClean="0"/>
              <a:t>UK</a:t>
            </a:r>
            <a:r>
              <a:rPr lang="pl-PL" dirty="0" smtClean="0"/>
              <a:t> </a:t>
            </a:r>
            <a:r>
              <a:rPr lang="pl-PL" dirty="0" err="1" smtClean="0"/>
              <a:t>GAAP</a:t>
            </a:r>
            <a:endParaRPr lang="en-GB" dirty="0"/>
          </a:p>
        </p:txBody>
      </p:sp>
      <p:sp>
        <p:nvSpPr>
          <p:cNvPr id="3" name="Symbol zastępczy zawartości 2"/>
          <p:cNvSpPr>
            <a:spLocks noGrp="1"/>
          </p:cNvSpPr>
          <p:nvPr>
            <p:ph idx="1"/>
          </p:nvPr>
        </p:nvSpPr>
        <p:spPr>
          <a:xfrm>
            <a:off x="838200" y="1375719"/>
            <a:ext cx="10515600" cy="4801244"/>
          </a:xfrm>
        </p:spPr>
        <p:txBody>
          <a:bodyPr>
            <a:normAutofit fontScale="55000" lnSpcReduction="20000"/>
          </a:bodyPr>
          <a:lstStyle/>
          <a:p>
            <a:endParaRPr lang="pl-PL" dirty="0" smtClean="0"/>
          </a:p>
          <a:p>
            <a:r>
              <a:rPr lang="en-GB" dirty="0" smtClean="0"/>
              <a:t>Since </a:t>
            </a:r>
            <a:r>
              <a:rPr lang="en-GB" dirty="0"/>
              <a:t>2005 listed groups in the UK have been required to prepare their consolidated financial statements in accordance with </a:t>
            </a:r>
            <a:r>
              <a:rPr lang="en-GB" dirty="0">
                <a:hlinkClick r:id="rId2"/>
              </a:rPr>
              <a:t>International Financial Reporting Standards (</a:t>
            </a:r>
            <a:r>
              <a:rPr lang="en-GB" dirty="0" err="1">
                <a:hlinkClick r:id="rId2"/>
              </a:rPr>
              <a:t>IFRSs</a:t>
            </a:r>
            <a:r>
              <a:rPr lang="en-GB" dirty="0">
                <a:hlinkClick r:id="rId2"/>
              </a:rPr>
              <a:t>)</a:t>
            </a:r>
            <a:r>
              <a:rPr lang="en-GB" dirty="0"/>
              <a:t>. Almost all other groups and companies have a choice. They can choose to follow </a:t>
            </a:r>
            <a:r>
              <a:rPr lang="en-GB" dirty="0" err="1"/>
              <a:t>IFRSs</a:t>
            </a:r>
            <a:r>
              <a:rPr lang="en-GB" dirty="0"/>
              <a:t> or UK GAAP. </a:t>
            </a:r>
          </a:p>
          <a:p>
            <a:r>
              <a:rPr lang="en-GB" dirty="0"/>
              <a:t>For periods beginning on or after 1 January 2015, three new Financial Reporting Standards (FRS </a:t>
            </a:r>
            <a:r>
              <a:rPr lang="en-GB" dirty="0">
                <a:hlinkClick r:id="rId3"/>
              </a:rPr>
              <a:t>100</a:t>
            </a:r>
            <a:r>
              <a:rPr lang="en-GB" dirty="0"/>
              <a:t>, </a:t>
            </a:r>
            <a:r>
              <a:rPr lang="en-GB" dirty="0">
                <a:hlinkClick r:id="rId4"/>
              </a:rPr>
              <a:t>101</a:t>
            </a:r>
            <a:r>
              <a:rPr lang="en-GB" dirty="0"/>
              <a:t> and </a:t>
            </a:r>
            <a:r>
              <a:rPr lang="en-GB" dirty="0">
                <a:hlinkClick r:id="rId5"/>
              </a:rPr>
              <a:t>102</a:t>
            </a:r>
            <a:r>
              <a:rPr lang="en-GB" dirty="0"/>
              <a:t>) will be in force, bringing with them a number of new options for all UK entities and groups.  Those small entities that chose to apply the small entities regime and who currently apply the </a:t>
            </a:r>
            <a:r>
              <a:rPr lang="en-GB" dirty="0" err="1">
                <a:hlinkClick r:id="rId6"/>
              </a:rPr>
              <a:t>FRSSE</a:t>
            </a:r>
            <a:r>
              <a:rPr lang="en-GB" dirty="0">
                <a:hlinkClick r:id="rId6"/>
              </a:rPr>
              <a:t> </a:t>
            </a:r>
            <a:r>
              <a:rPr lang="en-GB" dirty="0"/>
              <a:t>will have to follow </a:t>
            </a:r>
            <a:r>
              <a:rPr lang="en-GB" dirty="0">
                <a:hlinkClick r:id="rId7"/>
              </a:rPr>
              <a:t>'Section </a:t>
            </a:r>
            <a:r>
              <a:rPr lang="en-GB" dirty="0" err="1">
                <a:hlinkClick r:id="rId7"/>
              </a:rPr>
              <a:t>1A</a:t>
            </a:r>
            <a:r>
              <a:rPr lang="en-GB" dirty="0">
                <a:hlinkClick r:id="rId7"/>
              </a:rPr>
              <a:t> Small Entities' </a:t>
            </a:r>
            <a:r>
              <a:rPr lang="en-GB" dirty="0"/>
              <a:t>within FRS 102 for accounting periods beginning on or after 1 January 2016.  Micro-entities that currently apply the </a:t>
            </a:r>
            <a:r>
              <a:rPr lang="en-GB" dirty="0" err="1"/>
              <a:t>FRSSE</a:t>
            </a:r>
            <a:r>
              <a:rPr lang="en-GB" dirty="0"/>
              <a:t> will be able to apply </a:t>
            </a:r>
            <a:r>
              <a:rPr lang="en-GB" dirty="0">
                <a:hlinkClick r:id="rId8"/>
              </a:rPr>
              <a:t>FRS 105 </a:t>
            </a:r>
            <a:r>
              <a:rPr lang="en-GB" dirty="0"/>
              <a:t>if they qualify as micro entities from 1 January 2016.  </a:t>
            </a:r>
          </a:p>
          <a:p>
            <a:r>
              <a:rPr lang="en-GB" dirty="0"/>
              <a:t>The three new FRSs have been developed by the Accounting Standards Board (‘</a:t>
            </a:r>
            <a:r>
              <a:rPr lang="en-GB" dirty="0" err="1"/>
              <a:t>ASB</a:t>
            </a:r>
            <a:r>
              <a:rPr lang="en-GB" dirty="0"/>
              <a:t>', the predecessor of what is now the Accounting Council of the </a:t>
            </a:r>
            <a:r>
              <a:rPr lang="en-GB" dirty="0" err="1"/>
              <a:t>FRC</a:t>
            </a:r>
            <a:r>
              <a:rPr lang="en-GB" dirty="0"/>
              <a:t>) to replace </a:t>
            </a:r>
            <a:r>
              <a:rPr lang="en-GB" dirty="0">
                <a:hlinkClick r:id="rId9"/>
              </a:rPr>
              <a:t>Old UK GAAP </a:t>
            </a:r>
            <a:r>
              <a:rPr lang="en-GB" dirty="0"/>
              <a:t>and introduce an </a:t>
            </a:r>
            <a:r>
              <a:rPr lang="en-GB" dirty="0" err="1"/>
              <a:t>IFRS</a:t>
            </a:r>
            <a:r>
              <a:rPr lang="en-GB" dirty="0"/>
              <a:t>-based reduced disclosure framework for certain entities. </a:t>
            </a:r>
          </a:p>
          <a:p>
            <a:r>
              <a:rPr lang="en-GB" dirty="0"/>
              <a:t>In addition to the above three standards, the </a:t>
            </a:r>
            <a:r>
              <a:rPr lang="en-GB" dirty="0">
                <a:hlinkClick r:id="rId10"/>
              </a:rPr>
              <a:t>Financial Reporting Council </a:t>
            </a:r>
            <a:r>
              <a:rPr lang="en-GB" dirty="0"/>
              <a:t>(</a:t>
            </a:r>
            <a:r>
              <a:rPr lang="en-GB" dirty="0" err="1"/>
              <a:t>FRC</a:t>
            </a:r>
            <a:r>
              <a:rPr lang="en-GB" dirty="0"/>
              <a:t>) issued another standard, </a:t>
            </a:r>
            <a:r>
              <a:rPr lang="en-GB" dirty="0">
                <a:hlinkClick r:id="rId11"/>
              </a:rPr>
              <a:t>FRS 103 </a:t>
            </a:r>
            <a:r>
              <a:rPr lang="en-GB" i="1" dirty="0">
                <a:hlinkClick r:id="rId11"/>
              </a:rPr>
              <a:t>Insurance Contracts</a:t>
            </a:r>
            <a:r>
              <a:rPr lang="en-GB" dirty="0"/>
              <a:t> in March 2014.  FRS 103 contains specific accounting requirements for that have insurance contracts (including reinsurance contracts) and are applying FRS 102 ‘The Financial Reporting Standard applicable in the UK and Republic of Ireland’. </a:t>
            </a:r>
          </a:p>
          <a:p>
            <a:r>
              <a:rPr lang="en-GB" dirty="0"/>
              <a:t>Companies who operate within specialised industries or sectors will also apply the requirements of their specific </a:t>
            </a:r>
            <a:r>
              <a:rPr lang="en-GB" dirty="0">
                <a:hlinkClick r:id="rId12"/>
              </a:rPr>
              <a:t>Statement of Recommended Practice </a:t>
            </a:r>
            <a:r>
              <a:rPr lang="en-GB" dirty="0"/>
              <a:t>(</a:t>
            </a:r>
            <a:r>
              <a:rPr lang="en-GB" dirty="0" err="1"/>
              <a:t>SORP</a:t>
            </a:r>
            <a:r>
              <a:rPr lang="en-GB" dirty="0"/>
              <a:t>) in conjunction with the Financial Reporting Standards.  Most of the various </a:t>
            </a:r>
            <a:r>
              <a:rPr lang="en-GB" dirty="0" err="1"/>
              <a:t>SORP</a:t>
            </a:r>
            <a:r>
              <a:rPr lang="en-GB" dirty="0"/>
              <a:t>-issuing bodies have </a:t>
            </a:r>
            <a:r>
              <a:rPr lang="en-GB" dirty="0">
                <a:hlinkClick r:id="rId13"/>
              </a:rPr>
              <a:t>revised their </a:t>
            </a:r>
            <a:r>
              <a:rPr lang="en-GB" dirty="0" err="1">
                <a:hlinkClick r:id="rId13"/>
              </a:rPr>
              <a:t>SORPs</a:t>
            </a:r>
            <a:r>
              <a:rPr lang="en-GB" dirty="0">
                <a:hlinkClick r:id="rId13"/>
              </a:rPr>
              <a:t> </a:t>
            </a:r>
            <a:r>
              <a:rPr lang="en-GB" dirty="0"/>
              <a:t>in the light of FRS 102.</a:t>
            </a:r>
          </a:p>
          <a:p>
            <a:r>
              <a:rPr lang="en-GB" dirty="0"/>
              <a:t>In March 2015 the </a:t>
            </a:r>
            <a:r>
              <a:rPr lang="en-GB" dirty="0" err="1"/>
              <a:t>FRC</a:t>
            </a:r>
            <a:r>
              <a:rPr lang="en-GB" dirty="0"/>
              <a:t> also issued </a:t>
            </a:r>
            <a:r>
              <a:rPr lang="en-GB" dirty="0">
                <a:hlinkClick r:id="rId14"/>
              </a:rPr>
              <a:t>FRS 104 </a:t>
            </a:r>
            <a:r>
              <a:rPr lang="en-GB" i="1" dirty="0">
                <a:hlinkClick r:id="rId14"/>
              </a:rPr>
              <a:t>Interim Financial Reporting</a:t>
            </a:r>
            <a:r>
              <a:rPr lang="en-GB" dirty="0"/>
              <a:t>, which is intended for use in the preparation of interim financial reports by those entities that apply </a:t>
            </a:r>
            <a:r>
              <a:rPr lang="en-GB" dirty="0">
                <a:hlinkClick r:id="rId5"/>
              </a:rPr>
              <a:t>FRS 102</a:t>
            </a:r>
            <a:r>
              <a:rPr lang="en-GB" dirty="0"/>
              <a:t> but may also be used as a basis for preparing interim reports by those entities applying </a:t>
            </a:r>
            <a:r>
              <a:rPr lang="en-GB" dirty="0">
                <a:hlinkClick r:id="rId4"/>
              </a:rPr>
              <a:t>FRS 101 </a:t>
            </a:r>
            <a:r>
              <a:rPr lang="en-GB" i="1" dirty="0">
                <a:hlinkClick r:id="rId4"/>
              </a:rPr>
              <a:t>Reduced Disclosure Framework</a:t>
            </a:r>
            <a:r>
              <a:rPr lang="en-GB" dirty="0"/>
              <a:t>.</a:t>
            </a:r>
          </a:p>
        </p:txBody>
      </p:sp>
    </p:spTree>
    <p:extLst>
      <p:ext uri="{BB962C8B-B14F-4D97-AF65-F5344CB8AC3E}">
        <p14:creationId xmlns:p14="http://schemas.microsoft.com/office/powerpoint/2010/main" val="97446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Old</a:t>
            </a:r>
            <a:r>
              <a:rPr lang="pl-PL" b="1" dirty="0" smtClean="0"/>
              <a:t> </a:t>
            </a:r>
            <a:r>
              <a:rPr lang="pl-PL" b="1" dirty="0" err="1" smtClean="0"/>
              <a:t>UK</a:t>
            </a:r>
            <a:r>
              <a:rPr lang="pl-PL" b="1" dirty="0" smtClean="0"/>
              <a:t> </a:t>
            </a:r>
            <a:r>
              <a:rPr lang="pl-PL" b="1" dirty="0" err="1" smtClean="0"/>
              <a:t>GAAP</a:t>
            </a:r>
            <a:endParaRPr lang="en-GB" b="1"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en-GB" b="1" dirty="0"/>
              <a:t>Overview</a:t>
            </a:r>
          </a:p>
          <a:p>
            <a:pPr marL="0" indent="0">
              <a:buNone/>
            </a:pPr>
            <a:r>
              <a:rPr lang="en-GB" dirty="0"/>
              <a:t>Old UK GAAP </a:t>
            </a:r>
            <a:r>
              <a:rPr lang="en-GB" dirty="0" smtClean="0"/>
              <a:t>(</a:t>
            </a:r>
            <a:r>
              <a:rPr lang="pl-PL" dirty="0" err="1" smtClean="0"/>
              <a:t>which</a:t>
            </a:r>
            <a:r>
              <a:rPr lang="pl-PL" dirty="0" smtClean="0"/>
              <a:t> </a:t>
            </a:r>
            <a:r>
              <a:rPr lang="pl-PL" dirty="0" err="1" smtClean="0"/>
              <a:t>can</a:t>
            </a:r>
            <a:r>
              <a:rPr lang="pl-PL" dirty="0" smtClean="0"/>
              <a:t> be </a:t>
            </a:r>
            <a:r>
              <a:rPr lang="pl-PL" dirty="0" err="1" smtClean="0"/>
              <a:t>found</a:t>
            </a:r>
            <a:r>
              <a:rPr lang="pl-PL" dirty="0" smtClean="0"/>
              <a:t> on</a:t>
            </a:r>
            <a:r>
              <a:rPr lang="en-GB" dirty="0" smtClean="0"/>
              <a:t> </a:t>
            </a:r>
            <a:r>
              <a:rPr lang="en-GB" dirty="0" err="1"/>
              <a:t>FRC</a:t>
            </a:r>
            <a:r>
              <a:rPr lang="en-GB" dirty="0"/>
              <a:t> website) comprises a number of Financial Reporting Standards (FRSs), Statements of Standard Accounting Practice (</a:t>
            </a:r>
            <a:r>
              <a:rPr lang="en-GB" dirty="0" err="1"/>
              <a:t>SSAPs</a:t>
            </a:r>
            <a:r>
              <a:rPr lang="en-GB" dirty="0"/>
              <a:t>) and Urgent Issue Task Force (</a:t>
            </a:r>
            <a:r>
              <a:rPr lang="en-GB" dirty="0" err="1"/>
              <a:t>UITF</a:t>
            </a:r>
            <a:r>
              <a:rPr lang="en-GB" dirty="0"/>
              <a:t>) Abstracts. Each of the 30 FRSs and eight </a:t>
            </a:r>
            <a:r>
              <a:rPr lang="en-GB" dirty="0" err="1"/>
              <a:t>SSAPs</a:t>
            </a:r>
            <a:r>
              <a:rPr lang="en-GB" dirty="0"/>
              <a:t> currently in force includes requirements for a particular area of accounting, while the </a:t>
            </a:r>
            <a:r>
              <a:rPr lang="en-GB" dirty="0" err="1"/>
              <a:t>UITF</a:t>
            </a:r>
            <a:r>
              <a:rPr lang="en-GB" dirty="0"/>
              <a:t> Abstracts provide specific interpretations of accounting issues arising from application of the FRSs and </a:t>
            </a:r>
            <a:r>
              <a:rPr lang="en-GB" dirty="0" err="1"/>
              <a:t>SSAPs</a:t>
            </a:r>
            <a:r>
              <a:rPr lang="en-GB" dirty="0" smtClean="0"/>
              <a:t>.</a:t>
            </a:r>
            <a:endParaRPr lang="en-GB" dirty="0"/>
          </a:p>
          <a:p>
            <a:pPr marL="0" indent="0">
              <a:buNone/>
            </a:pPr>
            <a:r>
              <a:rPr lang="en-GB" b="1" dirty="0"/>
              <a:t>Scope</a:t>
            </a:r>
          </a:p>
          <a:p>
            <a:pPr marL="0" indent="0">
              <a:buNone/>
            </a:pPr>
            <a:r>
              <a:rPr lang="en-GB" dirty="0"/>
              <a:t>UK GAAP may be used by all UK groups and entities not required by law or regulation to apply EU-adopted </a:t>
            </a:r>
            <a:r>
              <a:rPr lang="en-GB" dirty="0" err="1"/>
              <a:t>IFRSs</a:t>
            </a:r>
            <a:r>
              <a:rPr lang="en-GB" dirty="0"/>
              <a:t>.</a:t>
            </a:r>
          </a:p>
          <a:p>
            <a:pPr marL="0" indent="0">
              <a:buNone/>
            </a:pPr>
            <a:r>
              <a:rPr lang="en-GB" dirty="0"/>
              <a:t>Entities other than companies may apply UK GAAP; often this is in conjunction with an applicable Statement of Recommended Practice (</a:t>
            </a:r>
            <a:r>
              <a:rPr lang="en-GB" dirty="0" err="1"/>
              <a:t>SORP</a:t>
            </a:r>
            <a:r>
              <a:rPr lang="en-GB" dirty="0"/>
              <a:t>). </a:t>
            </a:r>
          </a:p>
          <a:p>
            <a:pPr marL="0" indent="0">
              <a:buNone/>
            </a:pPr>
            <a:endParaRPr lang="en-GB" dirty="0"/>
          </a:p>
          <a:p>
            <a:pPr marL="0" indent="0">
              <a:buNone/>
            </a:pPr>
            <a:r>
              <a:rPr lang="en-GB" b="1" dirty="0"/>
              <a:t>Effective date</a:t>
            </a:r>
          </a:p>
          <a:p>
            <a:pPr marL="0" indent="0">
              <a:buNone/>
            </a:pPr>
            <a:r>
              <a:rPr lang="en-GB" dirty="0"/>
              <a:t>Existing UK GAAP will remain effective for periods commencing on or before 31 December 2014. For periods beginning on or after 1 January 2015, all previously effective FRSs, </a:t>
            </a:r>
            <a:r>
              <a:rPr lang="en-GB" dirty="0" err="1"/>
              <a:t>SSAPs</a:t>
            </a:r>
            <a:r>
              <a:rPr lang="en-GB" dirty="0"/>
              <a:t>, </a:t>
            </a:r>
            <a:r>
              <a:rPr lang="en-GB" dirty="0" err="1"/>
              <a:t>UITF</a:t>
            </a:r>
            <a:r>
              <a:rPr lang="en-GB" dirty="0"/>
              <a:t> Abstracts will be withdrawn and the requirements of New UK GAAP will become applicable.</a:t>
            </a:r>
          </a:p>
          <a:p>
            <a:endParaRPr lang="en-GB" dirty="0"/>
          </a:p>
        </p:txBody>
      </p:sp>
    </p:spTree>
    <p:extLst>
      <p:ext uri="{BB962C8B-B14F-4D97-AF65-F5344CB8AC3E}">
        <p14:creationId xmlns:p14="http://schemas.microsoft.com/office/powerpoint/2010/main" val="85358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994118"/>
          </a:xfrm>
        </p:spPr>
        <p:txBody>
          <a:bodyPr>
            <a:normAutofit fontScale="90000"/>
          </a:bodyPr>
          <a:lstStyle/>
          <a:p>
            <a:r>
              <a:rPr lang="en-GB" b="1" dirty="0" smtClean="0"/>
              <a:t>Financial Reporting Council </a:t>
            </a:r>
            <a:br>
              <a:rPr lang="en-GB" b="1" dirty="0" smtClean="0"/>
            </a:br>
            <a:endParaRPr lang="en-GB" dirty="0"/>
          </a:p>
        </p:txBody>
      </p:sp>
      <p:sp>
        <p:nvSpPr>
          <p:cNvPr id="3" name="Symbol zastępczy zawartości 2"/>
          <p:cNvSpPr>
            <a:spLocks noGrp="1"/>
          </p:cNvSpPr>
          <p:nvPr>
            <p:ph idx="1"/>
          </p:nvPr>
        </p:nvSpPr>
        <p:spPr>
          <a:xfrm>
            <a:off x="632255" y="1108934"/>
            <a:ext cx="10515600" cy="4351338"/>
          </a:xfrm>
        </p:spPr>
        <p:txBody>
          <a:bodyPr>
            <a:normAutofit/>
          </a:bodyPr>
          <a:lstStyle/>
          <a:p>
            <a:pPr marL="0" indent="0">
              <a:buNone/>
            </a:pPr>
            <a:r>
              <a:rPr lang="en-GB" sz="2400" b="1" dirty="0" smtClean="0"/>
              <a:t>Over­view</a:t>
            </a:r>
          </a:p>
          <a:p>
            <a:r>
              <a:rPr lang="en-GB" sz="2400" dirty="0" smtClean="0"/>
              <a:t>The Fin­an­cial Re­port­ing Council (</a:t>
            </a:r>
            <a:r>
              <a:rPr lang="en-GB" sz="2400" dirty="0" err="1" smtClean="0"/>
              <a:t>FRC</a:t>
            </a:r>
            <a:r>
              <a:rPr lang="en-GB" sz="2400" dirty="0" smtClean="0"/>
              <a:t>) is the UK’s reg­u­lator for the ac­count­ing, audit and ac­tu­ar­ial pro­fes­sions and is also re­spons­ible for cor­por­ate gov­ernance in the UK.</a:t>
            </a:r>
          </a:p>
          <a:p>
            <a:r>
              <a:rPr lang="en-GB" sz="2400" dirty="0" smtClean="0"/>
              <a:t>The </a:t>
            </a:r>
            <a:r>
              <a:rPr lang="en-GB" sz="2400" dirty="0" err="1" smtClean="0"/>
              <a:t>FRC</a:t>
            </a:r>
            <a:r>
              <a:rPr lang="en-GB" sz="2400" dirty="0" smtClean="0"/>
              <a:t> Board is re­spons­ible for the overall gov­ernance and strategy of the </a:t>
            </a:r>
            <a:r>
              <a:rPr lang="en-GB" sz="2400" dirty="0" err="1" smtClean="0"/>
              <a:t>FRC</a:t>
            </a:r>
            <a:r>
              <a:rPr lang="en-GB" sz="2400" dirty="0" smtClean="0"/>
              <a:t> and ul­ti­mately ap­proves all codes and stand­ards issued by the </a:t>
            </a:r>
            <a:r>
              <a:rPr lang="en-GB" sz="2400" dirty="0" err="1" smtClean="0"/>
              <a:t>FRC</a:t>
            </a:r>
            <a:r>
              <a:rPr lang="en-GB" sz="2400" dirty="0" smtClean="0"/>
              <a:t>. The chair and deputy chair are ap­poin­ted by the Sec­ret­ary of State for Busi­ness, In­nov­a­tion and Skills. Other Board members are ap­poin­ted by the Board. The Board is sup­por­ted by three gov­ernance com­mit­tees (the Audit, Re­mu­ner­a­tion and Nom­in­a­tions Com­mit­tees) and by the Ex­ec­ut­ive Com­mit­tee, the Conduct Com­mit­tee and the Codes and Stand­ards Com­mit­tee. </a:t>
            </a:r>
            <a:endParaRPr lang="en-GB" sz="2400" dirty="0"/>
          </a:p>
        </p:txBody>
      </p:sp>
      <p:pic>
        <p:nvPicPr>
          <p:cNvPr id="4" name="Obraz 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398" y="5127605"/>
            <a:ext cx="3772426" cy="1076475"/>
          </a:xfrm>
          <a:prstGeom prst="rect">
            <a:avLst/>
          </a:prstGeom>
        </p:spPr>
      </p:pic>
    </p:spTree>
    <p:extLst>
      <p:ext uri="{BB962C8B-B14F-4D97-AF65-F5344CB8AC3E}">
        <p14:creationId xmlns:p14="http://schemas.microsoft.com/office/powerpoint/2010/main" val="306881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Regulacje dotyczące rachunkowości obowiązujące w Stanach Zjednoczonych</a:t>
            </a:r>
            <a:endParaRPr lang="en-GB" dirty="0"/>
          </a:p>
        </p:txBody>
      </p:sp>
      <p:sp>
        <p:nvSpPr>
          <p:cNvPr id="3" name="Symbol zastępczy zawartości 2"/>
          <p:cNvSpPr>
            <a:spLocks noGrp="1"/>
          </p:cNvSpPr>
          <p:nvPr>
            <p:ph idx="1"/>
          </p:nvPr>
        </p:nvSpPr>
        <p:spPr>
          <a:xfrm>
            <a:off x="904103" y="1944129"/>
            <a:ext cx="5002427" cy="4257547"/>
          </a:xfrm>
        </p:spPr>
        <p:txBody>
          <a:bodyPr>
            <a:normAutofit/>
          </a:bodyPr>
          <a:lstStyle/>
          <a:p>
            <a:r>
              <a:rPr lang="en-GB" sz="2400" b="1" dirty="0" smtClean="0"/>
              <a:t>Generally Accepted Accounting Principles</a:t>
            </a:r>
            <a:r>
              <a:rPr lang="en-GB" sz="2400" dirty="0" smtClean="0"/>
              <a:t>, also called </a:t>
            </a:r>
            <a:r>
              <a:rPr lang="en-GB" sz="2400" i="1" dirty="0" smtClean="0"/>
              <a:t>GAAP</a:t>
            </a:r>
            <a:r>
              <a:rPr lang="en-GB" sz="2400" dirty="0" smtClean="0"/>
              <a:t> or </a:t>
            </a:r>
            <a:r>
              <a:rPr lang="en-GB" sz="2400" b="1" dirty="0" smtClean="0"/>
              <a:t>US GAAP</a:t>
            </a:r>
            <a:r>
              <a:rPr lang="en-GB" sz="2400" dirty="0" smtClean="0"/>
              <a:t>, are the generally accepted accounting principles adopted by the U.S. Securities and Exchange Commission (SEC). While the SEC has stated that it intends to move from US GAAP to the International Financial Reporting Standards (</a:t>
            </a:r>
            <a:r>
              <a:rPr lang="en-GB" sz="2400" dirty="0" err="1" smtClean="0"/>
              <a:t>IFRS</a:t>
            </a:r>
            <a:r>
              <a:rPr lang="en-GB" sz="2400" dirty="0" smtClean="0"/>
              <a:t>), the latter differ considerably from GAAP and progress has been slow and uncertain.</a:t>
            </a:r>
            <a:endParaRPr lang="en-GB" sz="2400" dirty="0"/>
          </a:p>
        </p:txBody>
      </p:sp>
      <p:pic>
        <p:nvPicPr>
          <p:cNvPr id="4" name="Obraz 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61750"/>
            <a:ext cx="5724636" cy="3387268"/>
          </a:xfrm>
          <a:prstGeom prst="rect">
            <a:avLst/>
          </a:prstGeom>
        </p:spPr>
      </p:pic>
      <p:sp>
        <p:nvSpPr>
          <p:cNvPr id="5" name="Prostokąt 4"/>
          <p:cNvSpPr/>
          <p:nvPr/>
        </p:nvSpPr>
        <p:spPr>
          <a:xfrm>
            <a:off x="5724636" y="5420080"/>
            <a:ext cx="6096000" cy="646331"/>
          </a:xfrm>
          <a:prstGeom prst="rect">
            <a:avLst/>
          </a:prstGeom>
        </p:spPr>
        <p:txBody>
          <a:bodyPr>
            <a:spAutoFit/>
          </a:bodyPr>
          <a:lstStyle/>
          <a:p>
            <a:r>
              <a:rPr lang="en-GB" dirty="0" smtClean="0"/>
              <a:t>http://www.pwc.com/us/en/cfodirect/assets/pdf/accounting-guides/pwc-ifrs-us-gaap-similarities-and-differences-2015.pdf</a:t>
            </a:r>
            <a:endParaRPr lang="en-GB" dirty="0"/>
          </a:p>
        </p:txBody>
      </p:sp>
    </p:spTree>
    <p:extLst>
      <p:ext uri="{BB962C8B-B14F-4D97-AF65-F5344CB8AC3E}">
        <p14:creationId xmlns:p14="http://schemas.microsoft.com/office/powerpoint/2010/main" val="189708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US</a:t>
            </a:r>
            <a:r>
              <a:rPr lang="pl-PL" b="1" dirty="0" smtClean="0"/>
              <a:t> </a:t>
            </a:r>
            <a:r>
              <a:rPr lang="pl-PL" b="1" dirty="0" err="1" smtClean="0"/>
              <a:t>GAAP</a:t>
            </a:r>
            <a:endParaRPr lang="en-GB" b="1" dirty="0"/>
          </a:p>
        </p:txBody>
      </p:sp>
      <p:sp>
        <p:nvSpPr>
          <p:cNvPr id="3" name="Symbol zastępczy zawartości 2"/>
          <p:cNvSpPr>
            <a:spLocks noGrp="1"/>
          </p:cNvSpPr>
          <p:nvPr>
            <p:ph idx="1"/>
          </p:nvPr>
        </p:nvSpPr>
        <p:spPr/>
        <p:txBody>
          <a:bodyPr/>
          <a:lstStyle/>
          <a:p>
            <a:pPr marL="0" indent="0">
              <a:buNone/>
            </a:pPr>
            <a:r>
              <a:rPr lang="en-GB" sz="2400" dirty="0"/>
              <a:t>In the United States, GAAP </a:t>
            </a:r>
            <a:r>
              <a:rPr lang="en-GB" sz="2400" dirty="0" smtClean="0"/>
              <a:t>derive, </a:t>
            </a:r>
            <a:r>
              <a:rPr lang="en-GB" sz="2400" dirty="0"/>
              <a:t>in order of importance, from:</a:t>
            </a:r>
          </a:p>
          <a:p>
            <a:r>
              <a:rPr lang="en-GB" sz="2400" dirty="0"/>
              <a:t>issuances from an authoritative body designated by the American Institute of Certified Public </a:t>
            </a:r>
            <a:r>
              <a:rPr lang="en-GB" sz="2400" dirty="0" smtClean="0"/>
              <a:t>Accountants</a:t>
            </a:r>
            <a:r>
              <a:rPr lang="pl-PL" sz="2400" dirty="0" smtClean="0"/>
              <a:t> (</a:t>
            </a:r>
            <a:r>
              <a:rPr lang="en-GB" sz="2400" dirty="0" smtClean="0"/>
              <a:t>AICPA</a:t>
            </a:r>
            <a:r>
              <a:rPr lang="en-GB" sz="2400" dirty="0"/>
              <a:t>) Council (for example, the Financial Accounting Standards Board Statements, AICPA Accounting Principles Board Opinions, and AICPA Accounting Research Bulletins);</a:t>
            </a:r>
          </a:p>
          <a:p>
            <a:r>
              <a:rPr lang="en-GB" sz="2400" dirty="0"/>
              <a:t>other AICPA issuances such as AICPA Industry Guides;</a:t>
            </a:r>
          </a:p>
          <a:p>
            <a:r>
              <a:rPr lang="en-GB" sz="2400" dirty="0"/>
              <a:t>industry practice; and</a:t>
            </a:r>
          </a:p>
          <a:p>
            <a:r>
              <a:rPr lang="en-GB" sz="2400" dirty="0"/>
              <a:t>into para-accounting literature in the form of books and articles</a:t>
            </a:r>
            <a:r>
              <a:rPr lang="en-GB" sz="2400" dirty="0" smtClean="0"/>
              <a:t>.</a:t>
            </a:r>
            <a:endParaRPr lang="pl-PL" sz="2400" dirty="0" smtClean="0"/>
          </a:p>
          <a:p>
            <a:endParaRPr lang="pl-PL" sz="2400" dirty="0"/>
          </a:p>
          <a:p>
            <a:pPr marL="0" indent="0">
              <a:buNone/>
            </a:pPr>
            <a:r>
              <a:rPr lang="pl-PL" sz="2400" b="1" dirty="0" smtClean="0"/>
              <a:t>! </a:t>
            </a:r>
            <a:r>
              <a:rPr lang="en-GB" sz="2400" b="1" dirty="0" smtClean="0"/>
              <a:t>FASB </a:t>
            </a:r>
            <a:r>
              <a:rPr lang="en-GB" sz="2400" b="1" dirty="0"/>
              <a:t>Accounting Standards </a:t>
            </a:r>
            <a:r>
              <a:rPr lang="en-GB" sz="2400" b="1" dirty="0" smtClean="0"/>
              <a:t>Codification</a:t>
            </a:r>
            <a:r>
              <a:rPr lang="pl-PL" sz="2400" b="1" smtClean="0"/>
              <a:t> (2009)</a:t>
            </a:r>
            <a:endParaRPr lang="en-GB" sz="2400" b="1"/>
          </a:p>
          <a:p>
            <a:endParaRPr lang="en-GB" sz="2400" dirty="0"/>
          </a:p>
          <a:p>
            <a:endParaRPr lang="en-GB" dirty="0"/>
          </a:p>
        </p:txBody>
      </p:sp>
    </p:spTree>
    <p:extLst>
      <p:ext uri="{BB962C8B-B14F-4D97-AF65-F5344CB8AC3E}">
        <p14:creationId xmlns:p14="http://schemas.microsoft.com/office/powerpoint/2010/main" val="317321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b="1" dirty="0"/>
              <a:t>These organizations influence the development of GAAP in the United </a:t>
            </a:r>
            <a:r>
              <a:rPr lang="en-GB" sz="3600" b="1" dirty="0" smtClean="0"/>
              <a:t>States</a:t>
            </a:r>
            <a:r>
              <a:rPr lang="pl-PL" sz="3600" b="1" dirty="0" smtClean="0"/>
              <a:t> (1):</a:t>
            </a:r>
            <a:endParaRPr lang="en-GB" sz="3600" b="1" dirty="0"/>
          </a:p>
        </p:txBody>
      </p:sp>
      <p:sp>
        <p:nvSpPr>
          <p:cNvPr id="3" name="Symbol zastępczy zawartości 2"/>
          <p:cNvSpPr>
            <a:spLocks noGrp="1"/>
          </p:cNvSpPr>
          <p:nvPr>
            <p:ph idx="1"/>
          </p:nvPr>
        </p:nvSpPr>
        <p:spPr/>
        <p:txBody>
          <a:bodyPr>
            <a:normAutofit fontScale="85000" lnSpcReduction="20000"/>
          </a:bodyPr>
          <a:lstStyle/>
          <a:p>
            <a:pPr lvl="0"/>
            <a:r>
              <a:rPr lang="pl-PL" b="1" u="sng" dirty="0" err="1" smtClean="0"/>
              <a:t>Un</a:t>
            </a:r>
            <a:r>
              <a:rPr lang="en-GB" b="1" u="sng" dirty="0" err="1" smtClean="0"/>
              <a:t>ited</a:t>
            </a:r>
            <a:r>
              <a:rPr lang="en-GB" b="1" u="sng" dirty="0" smtClean="0"/>
              <a:t> </a:t>
            </a:r>
            <a:r>
              <a:rPr lang="en-GB" b="1" u="sng" dirty="0"/>
              <a:t>States Securities and Exchange Commission</a:t>
            </a:r>
            <a:r>
              <a:rPr lang="en-GB" dirty="0"/>
              <a:t> (</a:t>
            </a:r>
            <a:r>
              <a:rPr lang="en-GB" b="1" dirty="0"/>
              <a:t>SEC</a:t>
            </a:r>
            <a:r>
              <a:rPr lang="en-GB" dirty="0"/>
              <a:t>) </a:t>
            </a:r>
            <a:endParaRPr lang="en-GB" sz="2400" dirty="0"/>
          </a:p>
          <a:p>
            <a:pPr marL="457200" lvl="1" indent="0">
              <a:buNone/>
            </a:pPr>
            <a:r>
              <a:rPr lang="en-GB" dirty="0"/>
              <a:t>Created as a result of the Great Depression. At that time there was no structure setting </a:t>
            </a:r>
            <a:r>
              <a:rPr lang="en-GB" dirty="0" smtClean="0"/>
              <a:t>accounting </a:t>
            </a:r>
            <a:r>
              <a:rPr lang="en-GB" dirty="0"/>
              <a:t>standards. The SEC encouraged the establishment of private standard-setting bodies through the AICPA and later the FASB, believing that the private sector had the proper knowledge, resources, and talents. The SEC works closely with various private organizations setting GAAP, but does not set GAAP itself.</a:t>
            </a:r>
            <a:endParaRPr lang="en-GB" sz="2000" dirty="0"/>
          </a:p>
          <a:p>
            <a:pPr lvl="0"/>
            <a:r>
              <a:rPr lang="en-GB" b="1" u="sng" dirty="0"/>
              <a:t>American Institute of Certified Public Accountants</a:t>
            </a:r>
            <a:r>
              <a:rPr lang="en-GB" b="1" dirty="0"/>
              <a:t> (AICPA)</a:t>
            </a:r>
            <a:r>
              <a:rPr lang="en-GB" dirty="0"/>
              <a:t> </a:t>
            </a:r>
            <a:endParaRPr lang="en-GB" sz="2400" dirty="0"/>
          </a:p>
          <a:p>
            <a:pPr marL="0" indent="0">
              <a:buNone/>
            </a:pPr>
            <a:r>
              <a:rPr lang="en-GB" b="1" dirty="0" smtClean="0"/>
              <a:t>Committee </a:t>
            </a:r>
            <a:r>
              <a:rPr lang="en-GB" b="1" dirty="0"/>
              <a:t>on Accounting Procedure</a:t>
            </a:r>
            <a:r>
              <a:rPr lang="en-GB" dirty="0"/>
              <a:t> </a:t>
            </a:r>
            <a:r>
              <a:rPr lang="en-GB" dirty="0">
                <a:sym typeface="Wingdings" panose="05000000000000000000" pitchFamily="2" charset="2"/>
              </a:rPr>
              <a:t></a:t>
            </a:r>
            <a:r>
              <a:rPr lang="en-GB" dirty="0"/>
              <a:t> </a:t>
            </a:r>
            <a:r>
              <a:rPr lang="en-GB" b="1" dirty="0"/>
              <a:t>Accounting Principles Board</a:t>
            </a:r>
            <a:r>
              <a:rPr lang="en-GB" dirty="0"/>
              <a:t> </a:t>
            </a:r>
            <a:r>
              <a:rPr lang="en-GB" dirty="0">
                <a:sym typeface="Wingdings" panose="05000000000000000000" pitchFamily="2" charset="2"/>
              </a:rPr>
              <a:t></a:t>
            </a:r>
            <a:r>
              <a:rPr lang="en-GB" dirty="0"/>
              <a:t> </a:t>
            </a:r>
            <a:r>
              <a:rPr lang="en-GB" b="1" dirty="0"/>
              <a:t>Accounting Standards Executive Committee</a:t>
            </a:r>
            <a:r>
              <a:rPr lang="en-GB" dirty="0"/>
              <a:t>. </a:t>
            </a:r>
            <a:r>
              <a:rPr lang="en-GB" dirty="0" err="1"/>
              <a:t>AcSEC</a:t>
            </a:r>
            <a:r>
              <a:rPr lang="en-GB" dirty="0"/>
              <a:t> publishes: </a:t>
            </a:r>
            <a:endParaRPr lang="en-GB" sz="2400" dirty="0"/>
          </a:p>
          <a:p>
            <a:pPr lvl="1"/>
            <a:r>
              <a:rPr lang="en-GB" b="1" dirty="0"/>
              <a:t>Audit and Accounting Guidelines</a:t>
            </a:r>
            <a:r>
              <a:rPr lang="en-GB" dirty="0"/>
              <a:t>, which summarizes the accounting practices of specific industries (e.g. casinos, colleges, airlines, etc.) and provides specific guidance on matters not addressed by FASB or </a:t>
            </a:r>
            <a:r>
              <a:rPr lang="en-GB" dirty="0" err="1"/>
              <a:t>GASB</a:t>
            </a:r>
            <a:r>
              <a:rPr lang="en-GB" dirty="0"/>
              <a:t>.</a:t>
            </a:r>
            <a:endParaRPr lang="en-GB" sz="2000" dirty="0"/>
          </a:p>
          <a:p>
            <a:pPr lvl="1"/>
            <a:r>
              <a:rPr lang="en-GB" b="1" dirty="0"/>
              <a:t>Statements of Position</a:t>
            </a:r>
            <a:r>
              <a:rPr lang="en-GB" dirty="0"/>
              <a:t>, which provides guidance on financial reporting topics until the FASB or </a:t>
            </a:r>
            <a:r>
              <a:rPr lang="en-GB" dirty="0" err="1"/>
              <a:t>GASB</a:t>
            </a:r>
            <a:r>
              <a:rPr lang="en-GB" dirty="0"/>
              <a:t> sets standards on the issue.</a:t>
            </a:r>
            <a:endParaRPr lang="en-GB" sz="2000" dirty="0"/>
          </a:p>
          <a:p>
            <a:pPr lvl="1"/>
            <a:r>
              <a:rPr lang="en-GB" b="1" dirty="0"/>
              <a:t>Practice Bulletins</a:t>
            </a:r>
            <a:r>
              <a:rPr lang="en-GB" dirty="0"/>
              <a:t>, which indicate the </a:t>
            </a:r>
            <a:r>
              <a:rPr lang="en-GB" dirty="0" err="1"/>
              <a:t>AcSEC's</a:t>
            </a:r>
            <a:r>
              <a:rPr lang="en-GB" dirty="0"/>
              <a:t> views on narrow financial reporting issues not considered by the FASB or the </a:t>
            </a:r>
            <a:r>
              <a:rPr lang="en-GB" dirty="0" err="1"/>
              <a:t>GASB</a:t>
            </a:r>
            <a:r>
              <a:rPr lang="en-GB" dirty="0"/>
              <a:t>.</a:t>
            </a:r>
          </a:p>
        </p:txBody>
      </p:sp>
    </p:spTree>
    <p:extLst>
      <p:ext uri="{BB962C8B-B14F-4D97-AF65-F5344CB8AC3E}">
        <p14:creationId xmlns:p14="http://schemas.microsoft.com/office/powerpoint/2010/main" val="368053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sz="3600" b="1" dirty="0">
                <a:solidFill>
                  <a:prstClr val="black"/>
                </a:solidFill>
              </a:rPr>
              <a:t>These organizations influence the development of GAAP in the United States</a:t>
            </a:r>
            <a:r>
              <a:rPr lang="pl-PL" sz="3600" b="1" dirty="0">
                <a:solidFill>
                  <a:prstClr val="black"/>
                </a:solidFill>
              </a:rPr>
              <a:t> </a:t>
            </a:r>
            <a:r>
              <a:rPr lang="pl-PL" sz="3600" b="1" dirty="0" smtClean="0">
                <a:solidFill>
                  <a:prstClr val="black"/>
                </a:solidFill>
              </a:rPr>
              <a:t>(2):</a:t>
            </a:r>
            <a:endParaRPr lang="en-GB" dirty="0"/>
          </a:p>
        </p:txBody>
      </p:sp>
      <p:sp>
        <p:nvSpPr>
          <p:cNvPr id="3" name="Symbol zastępczy zawartości 2"/>
          <p:cNvSpPr>
            <a:spLocks noGrp="1"/>
          </p:cNvSpPr>
          <p:nvPr>
            <p:ph idx="1"/>
          </p:nvPr>
        </p:nvSpPr>
        <p:spPr/>
        <p:txBody>
          <a:bodyPr>
            <a:normAutofit fontScale="85000" lnSpcReduction="20000"/>
          </a:bodyPr>
          <a:lstStyle/>
          <a:p>
            <a:pPr lvl="0"/>
            <a:r>
              <a:rPr lang="en-GB" b="1" u="sng" dirty="0"/>
              <a:t>Financial Accounting Standards Board</a:t>
            </a:r>
            <a:r>
              <a:rPr lang="en-GB" b="1" dirty="0"/>
              <a:t> (FASB)</a:t>
            </a:r>
            <a:r>
              <a:rPr lang="en-GB" dirty="0"/>
              <a:t> </a:t>
            </a:r>
            <a:endParaRPr lang="en-GB" sz="2400" dirty="0"/>
          </a:p>
          <a:p>
            <a:pPr marL="0" indent="0">
              <a:buNone/>
            </a:pPr>
            <a:r>
              <a:rPr lang="en-GB" dirty="0"/>
              <a:t>This structure is composed of three organizations: the Financial Accounting Foundation (</a:t>
            </a:r>
            <a:r>
              <a:rPr lang="en-GB" dirty="0" err="1"/>
              <a:t>FAF</a:t>
            </a:r>
            <a:r>
              <a:rPr lang="en-GB" dirty="0"/>
              <a:t>, it selects members of the FASB, funds and oversees their activities), the Financial Accounting Standards Advisory Council (</a:t>
            </a:r>
            <a:r>
              <a:rPr lang="en-GB" dirty="0" err="1"/>
              <a:t>FASAC</a:t>
            </a:r>
            <a:r>
              <a:rPr lang="en-GB" dirty="0"/>
              <a:t>), and the major operating organization in this structure the Financial Accounting Standards Board (FASB). FASB has 4 major types of publications: </a:t>
            </a:r>
            <a:endParaRPr lang="en-GB" sz="2400" dirty="0"/>
          </a:p>
          <a:p>
            <a:pPr lvl="1"/>
            <a:r>
              <a:rPr lang="en-GB" b="1" dirty="0"/>
              <a:t>Statements of Financial Accounting Standards</a:t>
            </a:r>
            <a:r>
              <a:rPr lang="en-GB" dirty="0"/>
              <a:t> - the most authoritative GAAP setting publications. More than 150 have been issued to date.</a:t>
            </a:r>
            <a:endParaRPr lang="en-GB" sz="2000" dirty="0"/>
          </a:p>
          <a:p>
            <a:pPr lvl="1"/>
            <a:r>
              <a:rPr lang="en-GB" b="1" dirty="0"/>
              <a:t>Statements of Financial Accounting Concepts</a:t>
            </a:r>
            <a:r>
              <a:rPr lang="en-GB" dirty="0"/>
              <a:t> - </a:t>
            </a:r>
            <a:r>
              <a:rPr lang="en-GB" dirty="0" smtClean="0"/>
              <a:t>They </a:t>
            </a:r>
            <a:r>
              <a:rPr lang="en-GB" dirty="0"/>
              <a:t>are part of the FASB's conceptual framework project and set forth fundamental objectives and concepts that the FASB use in developing future standards. However, they are </a:t>
            </a:r>
            <a:r>
              <a:rPr lang="en-GB" b="1" dirty="0"/>
              <a:t>not</a:t>
            </a:r>
            <a:r>
              <a:rPr lang="en-GB" dirty="0"/>
              <a:t> a part of GAAP. There have been 7 concepts published to date.</a:t>
            </a:r>
            <a:endParaRPr lang="en-GB" sz="2000" dirty="0"/>
          </a:p>
          <a:p>
            <a:pPr lvl="1"/>
            <a:r>
              <a:rPr lang="en-GB" b="1" dirty="0"/>
              <a:t>Interpretations</a:t>
            </a:r>
            <a:r>
              <a:rPr lang="en-GB" dirty="0"/>
              <a:t> - modify or extend existing standards. There have been around 50 interpretations published to date.</a:t>
            </a:r>
            <a:endParaRPr lang="en-GB" sz="2000" dirty="0"/>
          </a:p>
          <a:p>
            <a:pPr lvl="1"/>
            <a:r>
              <a:rPr lang="en-GB" b="1" dirty="0"/>
              <a:t>Technical Bulletins</a:t>
            </a:r>
            <a:r>
              <a:rPr lang="en-GB" dirty="0"/>
              <a:t> - guidelines on applying standards, interpretations, and opinions. Usually solves some very specific accounting issue that will not have a significant, lasting effect.</a:t>
            </a:r>
            <a:endParaRPr lang="en-GB" sz="2000" dirty="0"/>
          </a:p>
          <a:p>
            <a:endParaRPr lang="en-GB" dirty="0"/>
          </a:p>
        </p:txBody>
      </p:sp>
    </p:spTree>
    <p:extLst>
      <p:ext uri="{BB962C8B-B14F-4D97-AF65-F5344CB8AC3E}">
        <p14:creationId xmlns:p14="http://schemas.microsoft.com/office/powerpoint/2010/main" val="3605599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b="1" dirty="0">
                <a:solidFill>
                  <a:prstClr val="black"/>
                </a:solidFill>
              </a:rPr>
              <a:t>These organizations influence the development of GAAP in the United States</a:t>
            </a:r>
            <a:r>
              <a:rPr lang="pl-PL" sz="3600" b="1" dirty="0">
                <a:solidFill>
                  <a:prstClr val="black"/>
                </a:solidFill>
              </a:rPr>
              <a:t> </a:t>
            </a:r>
            <a:r>
              <a:rPr lang="pl-PL" sz="3600" b="1" dirty="0" smtClean="0">
                <a:solidFill>
                  <a:prstClr val="black"/>
                </a:solidFill>
              </a:rPr>
              <a:t>(3):</a:t>
            </a:r>
            <a:endParaRPr lang="en-GB" sz="3600" dirty="0"/>
          </a:p>
        </p:txBody>
      </p:sp>
      <p:sp>
        <p:nvSpPr>
          <p:cNvPr id="3" name="Symbol zastępczy zawartości 2"/>
          <p:cNvSpPr>
            <a:spLocks noGrp="1"/>
          </p:cNvSpPr>
          <p:nvPr>
            <p:ph idx="1"/>
          </p:nvPr>
        </p:nvSpPr>
        <p:spPr>
          <a:xfrm>
            <a:off x="689919" y="1690688"/>
            <a:ext cx="10515600" cy="4351338"/>
          </a:xfrm>
        </p:spPr>
        <p:txBody>
          <a:bodyPr/>
          <a:lstStyle/>
          <a:p>
            <a:pPr lvl="0"/>
            <a:r>
              <a:rPr lang="en-GB" sz="2400" b="1" u="sng" dirty="0"/>
              <a:t>Governmental Accounting Standards Board</a:t>
            </a:r>
            <a:r>
              <a:rPr lang="en-GB" sz="2400" b="1" dirty="0"/>
              <a:t> (</a:t>
            </a:r>
            <a:r>
              <a:rPr lang="en-GB" sz="2400" b="1" dirty="0" err="1"/>
              <a:t>GASB</a:t>
            </a:r>
            <a:r>
              <a:rPr lang="en-GB" sz="2400" b="1" dirty="0"/>
              <a:t>)</a:t>
            </a:r>
            <a:r>
              <a:rPr lang="en-GB" sz="2400" dirty="0"/>
              <a:t> </a:t>
            </a:r>
          </a:p>
          <a:p>
            <a:pPr marL="0" indent="0">
              <a:buNone/>
            </a:pPr>
            <a:r>
              <a:rPr lang="en-GB" sz="2400" dirty="0"/>
              <a:t>Created in 1984, the </a:t>
            </a:r>
            <a:r>
              <a:rPr lang="en-GB" sz="2400" dirty="0" err="1"/>
              <a:t>GASB</a:t>
            </a:r>
            <a:r>
              <a:rPr lang="en-GB" sz="2400" dirty="0"/>
              <a:t> addresses state and local government reporting issues. Its structure is similar to that of the FASB's.</a:t>
            </a:r>
          </a:p>
          <a:p>
            <a:pPr lvl="0"/>
            <a:r>
              <a:rPr lang="en-GB" sz="2400" b="1" dirty="0"/>
              <a:t>Other influential organizations</a:t>
            </a:r>
            <a:r>
              <a:rPr lang="en-GB" sz="2400" dirty="0"/>
              <a:t>:</a:t>
            </a:r>
            <a:r>
              <a:rPr lang="en-GB" dirty="0"/>
              <a:t> </a:t>
            </a:r>
            <a:r>
              <a:rPr lang="en-GB" sz="2400" dirty="0"/>
              <a:t>The Government Finance Officer's Association (</a:t>
            </a:r>
            <a:r>
              <a:rPr lang="en-GB" sz="2400" dirty="0" err="1"/>
              <a:t>GFOA</a:t>
            </a:r>
            <a:r>
              <a:rPr lang="en-GB" sz="2400" dirty="0"/>
              <a:t>) also influences financial policies for governments (disagreements between the </a:t>
            </a:r>
            <a:r>
              <a:rPr lang="en-GB" sz="2400" dirty="0" err="1"/>
              <a:t>GFOA</a:t>
            </a:r>
            <a:r>
              <a:rPr lang="en-GB" sz="2400" dirty="0"/>
              <a:t> and </a:t>
            </a:r>
            <a:r>
              <a:rPr lang="en-GB" sz="2400" dirty="0" err="1"/>
              <a:t>GASB</a:t>
            </a:r>
            <a:r>
              <a:rPr lang="en-GB" sz="2400" dirty="0"/>
              <a:t> are rare, but can continue for many years); American Accounting Association, Institute of Management Accountants, Financial Executives Institute.</a:t>
            </a:r>
          </a:p>
          <a:p>
            <a:pPr marL="0" indent="0">
              <a:buNone/>
            </a:pPr>
            <a:endParaRPr lang="en-GB" dirty="0"/>
          </a:p>
        </p:txBody>
      </p:sp>
    </p:spTree>
    <p:extLst>
      <p:ext uri="{BB962C8B-B14F-4D97-AF65-F5344CB8AC3E}">
        <p14:creationId xmlns:p14="http://schemas.microsoft.com/office/powerpoint/2010/main" val="205311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Uwaga: pomoc z </a:t>
            </a:r>
            <a:r>
              <a:rPr lang="pl-PL" dirty="0" err="1" smtClean="0"/>
              <a:t>MF</a:t>
            </a:r>
            <a:endParaRPr lang="en-GB" dirty="0"/>
          </a:p>
        </p:txBody>
      </p:sp>
      <p:sp>
        <p:nvSpPr>
          <p:cNvPr id="3" name="Symbol zastępczy zawartości 2"/>
          <p:cNvSpPr>
            <a:spLocks noGrp="1"/>
          </p:cNvSpPr>
          <p:nvPr>
            <p:ph idx="1"/>
          </p:nvPr>
        </p:nvSpPr>
        <p:spPr/>
        <p:txBody>
          <a:bodyPr/>
          <a:lstStyle/>
          <a:p>
            <a:r>
              <a:rPr lang="en-GB" dirty="0">
                <a:hlinkClick r:id="rId2"/>
              </a:rPr>
              <a:t>http://www.mf.gov.pl/documents/764034/1399171/Glosariusz+SPPW+-</a:t>
            </a:r>
            <a:r>
              <a:rPr lang="en-GB" dirty="0" smtClean="0">
                <a:hlinkClick r:id="rId2"/>
              </a:rPr>
              <a:t>Rachunkowosc.pdf</a:t>
            </a:r>
            <a:endParaRPr lang="pl-PL" smtClean="0"/>
          </a:p>
          <a:p>
            <a:endParaRPr lang="en-GB" dirty="0"/>
          </a:p>
        </p:txBody>
      </p:sp>
    </p:spTree>
    <p:extLst>
      <p:ext uri="{BB962C8B-B14F-4D97-AF65-F5344CB8AC3E}">
        <p14:creationId xmlns:p14="http://schemas.microsoft.com/office/powerpoint/2010/main" val="351281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548" y="0"/>
            <a:ext cx="5456904" cy="6858000"/>
          </a:xfrm>
          <a:prstGeom prst="rect">
            <a:avLst/>
          </a:prstGeom>
        </p:spPr>
      </p:pic>
      <p:sp>
        <p:nvSpPr>
          <p:cNvPr id="4" name="pole tekstowe 3"/>
          <p:cNvSpPr txBox="1"/>
          <p:nvPr/>
        </p:nvSpPr>
        <p:spPr>
          <a:xfrm>
            <a:off x="486032" y="395416"/>
            <a:ext cx="2636109" cy="1569660"/>
          </a:xfrm>
          <a:prstGeom prst="rect">
            <a:avLst/>
          </a:prstGeom>
          <a:noFill/>
        </p:spPr>
        <p:txBody>
          <a:bodyPr wrap="square" rtlCol="0">
            <a:spAutoFit/>
          </a:bodyPr>
          <a:lstStyle/>
          <a:p>
            <a:r>
              <a:rPr lang="pl-PL" sz="2400" b="1" dirty="0" smtClean="0">
                <a:solidFill>
                  <a:schemeClr val="accent6">
                    <a:lumMod val="75000"/>
                  </a:schemeClr>
                </a:solidFill>
              </a:rPr>
              <a:t>Akty prawne obowiązujące w Polsce (stan na 26.11.2015 r.)</a:t>
            </a:r>
            <a:endParaRPr lang="en-GB" sz="2400" b="1" dirty="0">
              <a:solidFill>
                <a:schemeClr val="accent6">
                  <a:lumMod val="75000"/>
                </a:schemeClr>
              </a:solidFill>
            </a:endParaRPr>
          </a:p>
        </p:txBody>
      </p:sp>
    </p:spTree>
    <p:extLst>
      <p:ext uri="{BB962C8B-B14F-4D97-AF65-F5344CB8AC3E}">
        <p14:creationId xmlns:p14="http://schemas.microsoft.com/office/powerpoint/2010/main" val="405529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06" y="0"/>
            <a:ext cx="10746388" cy="6858000"/>
          </a:xfrm>
          <a:prstGeom prst="rect">
            <a:avLst/>
          </a:prstGeom>
        </p:spPr>
      </p:pic>
      <p:sp>
        <p:nvSpPr>
          <p:cNvPr id="4" name="pole tekstowe 3"/>
          <p:cNvSpPr txBox="1"/>
          <p:nvPr/>
        </p:nvSpPr>
        <p:spPr>
          <a:xfrm>
            <a:off x="5095102" y="2034746"/>
            <a:ext cx="1651687" cy="1200329"/>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l-PL" dirty="0" smtClean="0"/>
              <a:t>Ustawa o rachunkowości: definicje (artykuł 3)</a:t>
            </a:r>
            <a:endParaRPr lang="en-GB" dirty="0"/>
          </a:p>
        </p:txBody>
      </p:sp>
    </p:spTree>
    <p:extLst>
      <p:ext uri="{BB962C8B-B14F-4D97-AF65-F5344CB8AC3E}">
        <p14:creationId xmlns:p14="http://schemas.microsoft.com/office/powerpoint/2010/main" val="332940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90" y="0"/>
            <a:ext cx="10870220" cy="6858000"/>
          </a:xfrm>
          <a:prstGeom prst="rect">
            <a:avLst/>
          </a:prstGeom>
        </p:spPr>
      </p:pic>
      <p:sp>
        <p:nvSpPr>
          <p:cNvPr id="5" name="pole tekstowe 4"/>
          <p:cNvSpPr txBox="1"/>
          <p:nvPr/>
        </p:nvSpPr>
        <p:spPr>
          <a:xfrm>
            <a:off x="5169242" y="345989"/>
            <a:ext cx="1651687" cy="1200329"/>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l-PL" dirty="0" smtClean="0"/>
              <a:t>Ustawa o rachunkowości: definicje (artykuł 3)</a:t>
            </a:r>
            <a:endParaRPr lang="en-GB" dirty="0"/>
          </a:p>
        </p:txBody>
      </p:sp>
    </p:spTree>
    <p:extLst>
      <p:ext uri="{BB962C8B-B14F-4D97-AF65-F5344CB8AC3E}">
        <p14:creationId xmlns:p14="http://schemas.microsoft.com/office/powerpoint/2010/main" val="126239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07" y="0"/>
            <a:ext cx="10511786" cy="6858000"/>
          </a:xfrm>
          <a:prstGeom prst="rect">
            <a:avLst/>
          </a:prstGeom>
        </p:spPr>
      </p:pic>
      <p:sp>
        <p:nvSpPr>
          <p:cNvPr id="3" name="pole tekstowe 2"/>
          <p:cNvSpPr txBox="1"/>
          <p:nvPr/>
        </p:nvSpPr>
        <p:spPr>
          <a:xfrm>
            <a:off x="5161004" y="3229232"/>
            <a:ext cx="1651687" cy="1200329"/>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l-PL" dirty="0" smtClean="0"/>
              <a:t>Ustawa o rachunkowości: definicje (artykuł 3)</a:t>
            </a:r>
            <a:endParaRPr lang="en-GB" dirty="0"/>
          </a:p>
        </p:txBody>
      </p:sp>
    </p:spTree>
    <p:extLst>
      <p:ext uri="{BB962C8B-B14F-4D97-AF65-F5344CB8AC3E}">
        <p14:creationId xmlns:p14="http://schemas.microsoft.com/office/powerpoint/2010/main" val="351091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07" y="0"/>
            <a:ext cx="10868186" cy="6858000"/>
          </a:xfrm>
          <a:prstGeom prst="rect">
            <a:avLst/>
          </a:prstGeom>
        </p:spPr>
      </p:pic>
      <p:sp>
        <p:nvSpPr>
          <p:cNvPr id="3" name="pole tekstowe 2"/>
          <p:cNvSpPr txBox="1"/>
          <p:nvPr/>
        </p:nvSpPr>
        <p:spPr>
          <a:xfrm>
            <a:off x="5449329" y="4201298"/>
            <a:ext cx="1651687" cy="1200329"/>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l-PL" dirty="0" smtClean="0"/>
              <a:t>Ustawa o rachunkowości: definicje (artykuł 3)</a:t>
            </a:r>
            <a:endParaRPr lang="en-GB" dirty="0"/>
          </a:p>
        </p:txBody>
      </p:sp>
    </p:spTree>
    <p:extLst>
      <p:ext uri="{BB962C8B-B14F-4D97-AF65-F5344CB8AC3E}">
        <p14:creationId xmlns:p14="http://schemas.microsoft.com/office/powerpoint/2010/main" val="2827650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731" y="0"/>
            <a:ext cx="5254538" cy="6858000"/>
          </a:xfrm>
          <a:prstGeom prst="rect">
            <a:avLst/>
          </a:prstGeom>
        </p:spPr>
      </p:pic>
      <p:sp>
        <p:nvSpPr>
          <p:cNvPr id="4" name="pole tekstowe 3"/>
          <p:cNvSpPr txBox="1"/>
          <p:nvPr/>
        </p:nvSpPr>
        <p:spPr>
          <a:xfrm>
            <a:off x="815546" y="486032"/>
            <a:ext cx="2075935" cy="1200329"/>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l-PL" dirty="0" smtClean="0"/>
              <a:t>Ustawa o rachunkowości – początek Załącznika nr 1</a:t>
            </a:r>
            <a:endParaRPr lang="en-GB" dirty="0"/>
          </a:p>
        </p:txBody>
      </p:sp>
    </p:spTree>
    <p:extLst>
      <p:ext uri="{BB962C8B-B14F-4D97-AF65-F5344CB8AC3E}">
        <p14:creationId xmlns:p14="http://schemas.microsoft.com/office/powerpoint/2010/main" val="155746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413" y="0"/>
            <a:ext cx="6679173" cy="6858000"/>
          </a:xfrm>
          <a:prstGeom prst="rect">
            <a:avLst/>
          </a:prstGeom>
        </p:spPr>
      </p:pic>
    </p:spTree>
    <p:extLst>
      <p:ext uri="{BB962C8B-B14F-4D97-AF65-F5344CB8AC3E}">
        <p14:creationId xmlns:p14="http://schemas.microsoft.com/office/powerpoint/2010/main" val="110867350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1138</Words>
  <Application>Microsoft Office PowerPoint</Application>
  <PresentationFormat>Panoramiczny</PresentationFormat>
  <Paragraphs>77</Paragraphs>
  <Slides>28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28</vt:i4>
      </vt:variant>
    </vt:vector>
  </HeadingPairs>
  <TitlesOfParts>
    <vt:vector size="33" baseType="lpstr">
      <vt:lpstr>Arial</vt:lpstr>
      <vt:lpstr>Calibri</vt:lpstr>
      <vt:lpstr>Calibri Light</vt:lpstr>
      <vt:lpstr>Wingdings</vt:lpstr>
      <vt:lpstr>Motyw pakietu Office</vt:lpstr>
      <vt:lpstr>Skąd czerpiemy wiedzę o rachunkowości?</vt:lpstr>
      <vt:lpstr>Regulacje dotyczące rachunkowości obowiązujące w Polsce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Regulacje dotyczące rachunkowości obowiązujące w Zjednoczonym Królestwie</vt:lpstr>
      <vt:lpstr>Prezentacja programu PowerPoint</vt:lpstr>
      <vt:lpstr>Prezentacja programu PowerPoint</vt:lpstr>
      <vt:lpstr>UK GAAP</vt:lpstr>
      <vt:lpstr>Old UK GAAP</vt:lpstr>
      <vt:lpstr>Financial Reporting Council  </vt:lpstr>
      <vt:lpstr>Regulacje dotyczące rachunkowości obowiązujące w Stanach Zjednoczonych</vt:lpstr>
      <vt:lpstr>US GAAP</vt:lpstr>
      <vt:lpstr>These organizations influence the development of GAAP in the United States (1):</vt:lpstr>
      <vt:lpstr>These organizations influence the development of GAAP in the United States (2):</vt:lpstr>
      <vt:lpstr>These organizations influence the development of GAAP in the United States (3):</vt:lpstr>
      <vt:lpstr>Uwaga: pomoc z MF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Skąd czerpieny wiedzę o rachunkowości?</dc:title>
  <dc:creator>Anna Setkowicz-Ryszka</dc:creator>
  <cp:lastModifiedBy>Anna Setkowicz-Ryszka</cp:lastModifiedBy>
  <cp:revision>23</cp:revision>
  <dcterms:created xsi:type="dcterms:W3CDTF">2015-11-26T12:51:26Z</dcterms:created>
  <dcterms:modified xsi:type="dcterms:W3CDTF">2016-06-17T20:48:43Z</dcterms:modified>
</cp:coreProperties>
</file>