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30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303" r:id="rId41"/>
    <p:sldId id="296" r:id="rId42"/>
    <p:sldId id="297" r:id="rId43"/>
    <p:sldId id="298" r:id="rId44"/>
  </p:sldIdLst>
  <p:sldSz cx="12192000" cy="6858000"/>
  <p:notesSz cx="6735763" cy="9866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8506-BD58-446A-B540-D6A75D195DDC}" type="datetimeFigureOut">
              <a:rPr lang="pl-PL" smtClean="0"/>
              <a:t>2017-01-10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63FE-86D6-41D0-8380-A97A78073E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07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8506-BD58-446A-B540-D6A75D195DDC}" type="datetimeFigureOut">
              <a:rPr lang="pl-PL" smtClean="0"/>
              <a:t>2017-01-10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63FE-86D6-41D0-8380-A97A78073E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53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8506-BD58-446A-B540-D6A75D195DDC}" type="datetimeFigureOut">
              <a:rPr lang="pl-PL" smtClean="0"/>
              <a:t>2017-01-10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63FE-86D6-41D0-8380-A97A78073E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06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8506-BD58-446A-B540-D6A75D195DDC}" type="datetimeFigureOut">
              <a:rPr lang="pl-PL" smtClean="0"/>
              <a:t>2017-01-10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63FE-86D6-41D0-8380-A97A78073E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0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8506-BD58-446A-B540-D6A75D195DDC}" type="datetimeFigureOut">
              <a:rPr lang="pl-PL" smtClean="0"/>
              <a:t>2017-01-10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63FE-86D6-41D0-8380-A97A78073E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68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8506-BD58-446A-B540-D6A75D195DDC}" type="datetimeFigureOut">
              <a:rPr lang="pl-PL" smtClean="0"/>
              <a:t>2017-01-10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63FE-86D6-41D0-8380-A97A78073E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30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8506-BD58-446A-B540-D6A75D195DDC}" type="datetimeFigureOut">
              <a:rPr lang="pl-PL" smtClean="0"/>
              <a:t>2017-01-10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63FE-86D6-41D0-8380-A97A78073E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28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8506-BD58-446A-B540-D6A75D195DDC}" type="datetimeFigureOut">
              <a:rPr lang="pl-PL" smtClean="0"/>
              <a:t>2017-01-10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63FE-86D6-41D0-8380-A97A78073E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525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8506-BD58-446A-B540-D6A75D195DDC}" type="datetimeFigureOut">
              <a:rPr lang="pl-PL" smtClean="0"/>
              <a:t>2017-01-10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63FE-86D6-41D0-8380-A97A78073E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584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8506-BD58-446A-B540-D6A75D195DDC}" type="datetimeFigureOut">
              <a:rPr lang="pl-PL" smtClean="0"/>
              <a:t>2017-01-10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63FE-86D6-41D0-8380-A97A78073E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52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8506-BD58-446A-B540-D6A75D195DDC}" type="datetimeFigureOut">
              <a:rPr lang="pl-PL" smtClean="0"/>
              <a:t>2017-01-10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63FE-86D6-41D0-8380-A97A78073E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5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8506-BD58-446A-B540-D6A75D195DDC}" type="datetimeFigureOut">
              <a:rPr lang="pl-PL" smtClean="0"/>
              <a:t>2017-01-10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63FE-86D6-41D0-8380-A97A78073E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998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Przekład nazw oraz form prawnych </a:t>
            </a:r>
            <a:r>
              <a:rPr lang="pl-PL" b="1" dirty="0" smtClean="0">
                <a:solidFill>
                  <a:srgbClr val="002060"/>
                </a:solidFill>
              </a:rPr>
              <a:t>polskich i rosyjskich spółek </a:t>
            </a:r>
            <a:r>
              <a:rPr lang="pl-PL" b="1" dirty="0">
                <a:solidFill>
                  <a:srgbClr val="002060"/>
                </a:solidFill>
              </a:rPr>
              <a:t>prawa </a:t>
            </a:r>
            <a:r>
              <a:rPr lang="pl-PL" b="1" dirty="0" smtClean="0">
                <a:solidFill>
                  <a:srgbClr val="002060"/>
                </a:solidFill>
              </a:rPr>
              <a:t>handlowego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78062"/>
          </a:xfrm>
        </p:spPr>
        <p:txBody>
          <a:bodyPr/>
          <a:lstStyle/>
          <a:p>
            <a:endParaRPr lang="pl-PL" dirty="0" smtClean="0"/>
          </a:p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Podsumowanie problemów oraz rozważania dotyczące możliwości ich rozwiązania</a:t>
            </a:r>
          </a:p>
          <a:p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000" dirty="0" smtClean="0"/>
              <a:t>Aleksandra Lizukow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2903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45127"/>
            <a:ext cx="9613900" cy="670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8400" y="1122363"/>
            <a:ext cx="9499600" cy="3297237"/>
          </a:xfrm>
        </p:spPr>
        <p:txBody>
          <a:bodyPr>
            <a:normAutofit/>
          </a:bodyPr>
          <a:lstStyle/>
          <a:p>
            <a:r>
              <a:rPr lang="pl-PL" sz="3800" dirty="0">
                <a:sym typeface="Wingdings" panose="05000000000000000000" pitchFamily="2" charset="2"/>
              </a:rPr>
              <a:t></a:t>
            </a:r>
            <a:r>
              <a:rPr lang="pl-PL" sz="3800" dirty="0"/>
              <a:t> </a:t>
            </a:r>
            <a:r>
              <a:rPr lang="pl-PL" sz="3800" i="1" dirty="0"/>
              <a:t>Alfa </a:t>
            </a:r>
            <a:r>
              <a:rPr lang="pl-PL" sz="3800" i="1" dirty="0" err="1"/>
              <a:t>Incorporation</a:t>
            </a:r>
            <a:r>
              <a:rPr lang="pl-PL" sz="3800" i="1" dirty="0"/>
              <a:t> → </a:t>
            </a:r>
            <a:r>
              <a:rPr lang="ru-RU" sz="3800" i="1" dirty="0"/>
              <a:t>Альфа </a:t>
            </a:r>
            <a:r>
              <a:rPr lang="ru-RU" sz="3800" i="1" dirty="0" smtClean="0"/>
              <a:t>Инкорпорейшн</a:t>
            </a:r>
            <a:r>
              <a:rPr lang="pl-PL" sz="3800" i="1" dirty="0" smtClean="0"/>
              <a:t/>
            </a:r>
            <a:br>
              <a:rPr lang="pl-PL" sz="3800" i="1" dirty="0" smtClean="0"/>
            </a:br>
            <a:r>
              <a:rPr lang="pl-PL" sz="3800" dirty="0"/>
              <a:t/>
            </a:r>
            <a:br>
              <a:rPr lang="pl-PL" sz="3800" dirty="0"/>
            </a:br>
            <a:r>
              <a:rPr lang="pl-PL" sz="3800" dirty="0">
                <a:sym typeface="Wingdings" panose="05000000000000000000" pitchFamily="2" charset="2"/>
              </a:rPr>
              <a:t></a:t>
            </a:r>
            <a:r>
              <a:rPr lang="pl-PL" sz="3800" dirty="0"/>
              <a:t> Beta </a:t>
            </a:r>
            <a:r>
              <a:rPr lang="pl-PL" sz="3800" i="1" dirty="0"/>
              <a:t>Enterprises → </a:t>
            </a:r>
            <a:r>
              <a:rPr lang="ru-RU" sz="3800" i="1" dirty="0"/>
              <a:t>Бета </a:t>
            </a:r>
            <a:r>
              <a:rPr lang="ru-RU" sz="3800" i="1" dirty="0" smtClean="0"/>
              <a:t>Интерпрайзес</a:t>
            </a:r>
            <a:endParaRPr lang="pl-PL" sz="3800" dirty="0"/>
          </a:p>
        </p:txBody>
      </p:sp>
    </p:spTree>
    <p:extLst>
      <p:ext uri="{BB962C8B-B14F-4D97-AF65-F5344CB8AC3E}">
        <p14:creationId xmlns:p14="http://schemas.microsoft.com/office/powerpoint/2010/main" val="26756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63500"/>
            <a:ext cx="9410699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52400"/>
            <a:ext cx="11023600" cy="656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04613"/>
            <a:ext cx="10909300" cy="66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0"/>
            <a:ext cx="10769599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1" y="0"/>
            <a:ext cx="9766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295400" y="1122363"/>
            <a:ext cx="9474200" cy="4351338"/>
          </a:xfrm>
        </p:spPr>
        <p:txBody>
          <a:bodyPr>
            <a:normAutofit fontScale="90000"/>
          </a:bodyPr>
          <a:lstStyle/>
          <a:p>
            <a:r>
              <a:rPr lang="pl-PL" sz="4200" dirty="0">
                <a:sym typeface="Wingdings" panose="05000000000000000000" pitchFamily="2" charset="2"/>
              </a:rPr>
              <a:t></a:t>
            </a:r>
            <a:r>
              <a:rPr lang="pl-PL" sz="4200" dirty="0"/>
              <a:t> Miś sp. z o.o.</a:t>
            </a:r>
            <a:r>
              <a:rPr lang="pl-PL" sz="4200" i="1" dirty="0"/>
              <a:t> → </a:t>
            </a:r>
            <a:r>
              <a:rPr lang="ru-RU" sz="4200" i="1" dirty="0"/>
              <a:t>ООО</a:t>
            </a:r>
            <a:r>
              <a:rPr lang="pl-PL" sz="4200" i="1" dirty="0"/>
              <a:t> «</a:t>
            </a:r>
            <a:r>
              <a:rPr lang="ru-RU" sz="4200" i="1" dirty="0"/>
              <a:t>Мись</a:t>
            </a:r>
            <a:r>
              <a:rPr lang="pl-PL" sz="4200" i="1" dirty="0"/>
              <a:t>» </a:t>
            </a:r>
            <a:r>
              <a:rPr lang="pl-PL" sz="4200" i="1" dirty="0" smtClean="0"/>
              <a:t>(Miś </a:t>
            </a:r>
            <a:r>
              <a:rPr lang="pl-PL" sz="4200" i="1" dirty="0"/>
              <a:t>sp. z o.o</a:t>
            </a:r>
            <a:r>
              <a:rPr lang="pl-PL" sz="4200" i="1" dirty="0" smtClean="0"/>
              <a:t>.)</a:t>
            </a:r>
            <a:r>
              <a:rPr lang="pl-PL" sz="4200" dirty="0"/>
              <a:t/>
            </a:r>
            <a:br>
              <a:rPr lang="pl-PL" sz="4200" dirty="0"/>
            </a:br>
            <a:r>
              <a:rPr lang="pl-PL" sz="4200" i="1" dirty="0"/>
              <a:t> </a:t>
            </a:r>
            <a:r>
              <a:rPr lang="pl-PL" sz="4200" dirty="0"/>
              <a:t/>
            </a:r>
            <a:br>
              <a:rPr lang="pl-PL" sz="4200" dirty="0"/>
            </a:br>
            <a:r>
              <a:rPr lang="pl-PL" sz="4200" i="1" dirty="0">
                <a:solidFill>
                  <a:srgbClr val="002060"/>
                </a:solidFill>
              </a:rPr>
              <a:t>bądź:</a:t>
            </a:r>
            <a:r>
              <a:rPr lang="pl-PL" sz="4200" dirty="0"/>
              <a:t/>
            </a:r>
            <a:br>
              <a:rPr lang="pl-PL" sz="4200" dirty="0"/>
            </a:br>
            <a:r>
              <a:rPr lang="pl-PL" sz="4200" dirty="0"/>
              <a:t> </a:t>
            </a:r>
            <a:br>
              <a:rPr lang="pl-PL" sz="4200" dirty="0"/>
            </a:br>
            <a:r>
              <a:rPr lang="pl-PL" sz="4200" dirty="0">
                <a:sym typeface="Wingdings" panose="05000000000000000000" pitchFamily="2" charset="2"/>
              </a:rPr>
              <a:t></a:t>
            </a:r>
            <a:r>
              <a:rPr lang="pl-PL" sz="4200" dirty="0"/>
              <a:t> Miś sp. z o.o.</a:t>
            </a:r>
            <a:r>
              <a:rPr lang="pl-PL" sz="4200" i="1" dirty="0"/>
              <a:t> → Miś sp. z o.o. (</a:t>
            </a:r>
            <a:r>
              <a:rPr lang="ru-RU" sz="4200" i="1" dirty="0"/>
              <a:t>ООО</a:t>
            </a:r>
            <a:r>
              <a:rPr lang="pl-PL" sz="4200" i="1" dirty="0"/>
              <a:t> «</a:t>
            </a:r>
            <a:r>
              <a:rPr lang="ru-RU" sz="4200" i="1" dirty="0"/>
              <a:t>Мись</a:t>
            </a:r>
            <a:r>
              <a:rPr lang="pl-PL" sz="4200" i="1" dirty="0"/>
              <a:t>»)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70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206500" y="787400"/>
            <a:ext cx="9728200" cy="4610100"/>
          </a:xfrm>
        </p:spPr>
        <p:txBody>
          <a:bodyPr>
            <a:normAutofit/>
          </a:bodyPr>
          <a:lstStyle/>
          <a:p>
            <a:r>
              <a:rPr lang="pl-PL" sz="3800" dirty="0" smtClean="0">
                <a:solidFill>
                  <a:srgbClr val="002060"/>
                </a:solidFill>
              </a:rPr>
              <a:t>Rosyjska spółka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i="1" dirty="0"/>
              <a:t>ООО </a:t>
            </a:r>
            <a:r>
              <a:rPr lang="pl-PL" sz="3800" i="1" dirty="0" smtClean="0"/>
              <a:t>«</a:t>
            </a:r>
            <a:r>
              <a:rPr lang="ru-RU" sz="3800" i="1" dirty="0" smtClean="0"/>
              <a:t>Тамара</a:t>
            </a:r>
            <a:r>
              <a:rPr lang="pl-PL" sz="3800" i="1" dirty="0" smtClean="0"/>
              <a:t>» →</a:t>
            </a:r>
            <a:r>
              <a:rPr lang="pl-PL" sz="3800" dirty="0" smtClean="0"/>
              <a:t> </a:t>
            </a:r>
            <a:r>
              <a:rPr lang="pl-PL" sz="3800" dirty="0" err="1" smtClean="0"/>
              <a:t>tłumaczenie:</a:t>
            </a:r>
            <a:r>
              <a:rPr lang="pl-PL" sz="3800" i="1" dirty="0" err="1" smtClean="0"/>
              <a:t>Tamara</a:t>
            </a:r>
            <a:r>
              <a:rPr lang="pl-PL" sz="3800" i="1" dirty="0" smtClean="0"/>
              <a:t> </a:t>
            </a:r>
            <a:r>
              <a:rPr lang="pl-PL" sz="3800" i="1" dirty="0" smtClean="0"/>
              <a:t>sp. z o.o.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dirty="0"/>
              <a:t/>
            </a:r>
            <a:br>
              <a:rPr lang="pl-PL" sz="3800" dirty="0"/>
            </a:br>
            <a:r>
              <a:rPr lang="pl-PL" sz="3800" dirty="0" smtClean="0">
                <a:solidFill>
                  <a:srgbClr val="002060"/>
                </a:solidFill>
              </a:rPr>
              <a:t>Polska spółka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dirty="0" smtClean="0"/>
              <a:t>Tamara sp. z o.o.       </a:t>
            </a:r>
            <a:r>
              <a:rPr lang="pl-PL" sz="3800" b="1" dirty="0" smtClean="0">
                <a:solidFill>
                  <a:srgbClr val="FF0000"/>
                </a:solidFill>
              </a:rPr>
              <a:t>…?</a:t>
            </a:r>
            <a:r>
              <a:rPr lang="pl-PL" sz="3800" dirty="0" smtClean="0">
                <a:solidFill>
                  <a:srgbClr val="FF0000"/>
                </a:solidFill>
              </a:rPr>
              <a:t/>
            </a:r>
            <a:br>
              <a:rPr lang="pl-PL" sz="3800" dirty="0" smtClean="0">
                <a:solidFill>
                  <a:srgbClr val="FF0000"/>
                </a:solidFill>
              </a:rPr>
            </a:br>
            <a:r>
              <a:rPr lang="pl-PL" sz="3800" dirty="0" smtClean="0"/>
              <a:t>↓</a:t>
            </a:r>
            <a:r>
              <a:rPr lang="pl-PL" sz="3800" dirty="0" smtClean="0">
                <a:solidFill>
                  <a:srgbClr val="FF0000"/>
                </a:solidFill>
              </a:rPr>
              <a:t/>
            </a:r>
            <a:br>
              <a:rPr lang="pl-PL" sz="3800" dirty="0" smtClean="0">
                <a:solidFill>
                  <a:srgbClr val="FF0000"/>
                </a:solidFill>
              </a:rPr>
            </a:br>
            <a:r>
              <a:rPr lang="pl-PL" sz="3800" dirty="0">
                <a:sym typeface="Wingdings" panose="05000000000000000000" pitchFamily="2" charset="2"/>
              </a:rPr>
              <a:t></a:t>
            </a:r>
            <a:r>
              <a:rPr lang="pl-PL" sz="3800" dirty="0"/>
              <a:t> </a:t>
            </a:r>
            <a:r>
              <a:rPr lang="pl-PL" sz="3800" i="1" dirty="0"/>
              <a:t>Tamara sp. z o.(</a:t>
            </a:r>
            <a:r>
              <a:rPr lang="pl-PL" sz="3800" i="1" dirty="0" smtClean="0"/>
              <a:t>Polska), Tamara </a:t>
            </a:r>
            <a:r>
              <a:rPr lang="pl-PL" sz="3800" i="1" dirty="0"/>
              <a:t>sp. z o. (Rosja</a:t>
            </a:r>
            <a:r>
              <a:rPr lang="pl-PL" sz="3800" i="1" dirty="0" smtClean="0"/>
              <a:t>) </a:t>
            </a:r>
            <a:r>
              <a:rPr lang="pl-PL" sz="3800" b="1" i="1" dirty="0" smtClean="0">
                <a:solidFill>
                  <a:srgbClr val="FF0000"/>
                </a:solidFill>
              </a:rPr>
              <a:t>??</a:t>
            </a:r>
            <a:r>
              <a:rPr lang="pl-PL" sz="3800" b="1" dirty="0" smtClean="0">
                <a:solidFill>
                  <a:srgbClr val="FF0000"/>
                </a:solidFill>
              </a:rPr>
              <a:t>?</a:t>
            </a:r>
            <a:endParaRPr lang="pl-PL" sz="3800" b="1" dirty="0"/>
          </a:p>
        </p:txBody>
      </p:sp>
    </p:spTree>
    <p:extLst>
      <p:ext uri="{BB962C8B-B14F-4D97-AF65-F5344CB8AC3E}">
        <p14:creationId xmlns:p14="http://schemas.microsoft.com/office/powerpoint/2010/main" val="21748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338638"/>
          </a:xfrm>
        </p:spPr>
        <p:txBody>
          <a:bodyPr>
            <a:normAutofit/>
          </a:bodyPr>
          <a:lstStyle/>
          <a:p>
            <a:r>
              <a:rPr lang="pl-PL" sz="4200" dirty="0">
                <a:sym typeface="Wingdings" panose="05000000000000000000" pitchFamily="2" charset="2"/>
              </a:rPr>
              <a:t></a:t>
            </a:r>
            <a:r>
              <a:rPr lang="pl-PL" sz="4200" dirty="0"/>
              <a:t> </a:t>
            </a:r>
            <a:r>
              <a:rPr lang="ru-RU" sz="4200" dirty="0"/>
              <a:t>иск ТОО</a:t>
            </a:r>
            <a:r>
              <a:rPr lang="pl-PL" sz="4200" dirty="0"/>
              <a:t> «</a:t>
            </a:r>
            <a:r>
              <a:rPr lang="ru-RU" sz="4200" dirty="0"/>
              <a:t>Астана</a:t>
            </a:r>
            <a:r>
              <a:rPr lang="pl-PL" sz="4200" dirty="0"/>
              <a:t>» </a:t>
            </a:r>
            <a:r>
              <a:rPr lang="ru-RU" sz="4200" dirty="0"/>
              <a:t>к ООО</a:t>
            </a:r>
            <a:r>
              <a:rPr lang="pl-PL" sz="4200" dirty="0"/>
              <a:t> </a:t>
            </a:r>
            <a:r>
              <a:rPr lang="pl-PL" sz="4200" dirty="0" smtClean="0"/>
              <a:t>«</a:t>
            </a:r>
            <a:r>
              <a:rPr lang="ru-RU" sz="4200" dirty="0" smtClean="0"/>
              <a:t>Москва</a:t>
            </a:r>
            <a:r>
              <a:rPr lang="pl-PL" sz="4200" dirty="0" smtClean="0"/>
              <a:t>» </a:t>
            </a:r>
            <a:br>
              <a:rPr lang="pl-PL" sz="4200" dirty="0" smtClean="0"/>
            </a:b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4200" i="1" dirty="0" smtClean="0"/>
              <a:t>→ </a:t>
            </a:r>
            <a:r>
              <a:rPr lang="pl-PL" sz="4200" i="1" dirty="0"/>
              <a:t>powództwo spółki Astana sp. z o.o. przeciwko spółce </a:t>
            </a:r>
            <a:r>
              <a:rPr lang="pl-PL" sz="4200" i="1" dirty="0" smtClean="0"/>
              <a:t>Moskwa </a:t>
            </a:r>
            <a:r>
              <a:rPr lang="pl-PL" sz="4200" i="1" dirty="0"/>
              <a:t>sp. z o.o</a:t>
            </a:r>
            <a:r>
              <a:rPr lang="pl-PL" sz="4800" i="1" dirty="0"/>
              <a:t>.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>
                <a:solidFill>
                  <a:srgbClr val="FF0000"/>
                </a:solidFill>
              </a:rPr>
              <a:t>…???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54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19637"/>
          </a:xfrm>
        </p:spPr>
        <p:txBody>
          <a:bodyPr>
            <a:normAutofit fontScale="90000"/>
          </a:bodyPr>
          <a:lstStyle/>
          <a:p>
            <a:r>
              <a:rPr lang="pl-PL" sz="4800" b="1" dirty="0" smtClean="0">
                <a:solidFill>
                  <a:srgbClr val="002060"/>
                </a:solidFill>
              </a:rPr>
              <a:t>Nazwy złożone:</a:t>
            </a:r>
            <a:br>
              <a:rPr lang="pl-PL" sz="4800" b="1" dirty="0" smtClean="0">
                <a:solidFill>
                  <a:srgbClr val="002060"/>
                </a:solidFill>
              </a:rPr>
            </a:br>
            <a:r>
              <a:rPr lang="pl-PL" sz="4800" i="1" u="sng" dirty="0" smtClean="0"/>
              <a:t/>
            </a:r>
            <a:br>
              <a:rPr lang="pl-PL" sz="4800" i="1" u="sng" dirty="0" smtClean="0"/>
            </a:br>
            <a:r>
              <a:rPr lang="pl-PL" sz="4800" i="1" u="sng" dirty="0" smtClean="0"/>
              <a:t>PPHU</a:t>
            </a:r>
            <a:r>
              <a:rPr lang="pl-PL" sz="4800" i="1" dirty="0" smtClean="0"/>
              <a:t> </a:t>
            </a:r>
            <a:r>
              <a:rPr lang="pl-PL" sz="4800" i="1" dirty="0"/>
              <a:t>Kłapouchy sp. z o.o.</a:t>
            </a:r>
            <a:r>
              <a:rPr lang="pl-PL" sz="4800" dirty="0"/>
              <a:t>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>
                <a:solidFill>
                  <a:srgbClr val="FF0000"/>
                </a:solidFill>
              </a:rPr>
              <a:t>↕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i="1" u="sng" dirty="0"/>
              <a:t>Przedsiębiorstwo produkcyjno-handlowo-usługowe </a:t>
            </a:r>
            <a:r>
              <a:rPr lang="pl-PL" sz="4800" i="1" dirty="0"/>
              <a:t>Kłapouchy sp. z o.o</a:t>
            </a:r>
            <a:r>
              <a:rPr lang="pl-PL" sz="4800" i="1" dirty="0" smtClean="0"/>
              <a:t>.</a:t>
            </a:r>
            <a:r>
              <a:rPr lang="pl-PL" sz="4800" i="1" u="sng" dirty="0" smtClean="0"/>
              <a:t/>
            </a:r>
            <a:br>
              <a:rPr lang="pl-PL" sz="4800" i="1" u="sng" dirty="0" smtClean="0"/>
            </a:br>
            <a:r>
              <a:rPr lang="pl-PL" sz="4800" i="1" u="sng" dirty="0"/>
              <a:t/>
            </a:r>
            <a:br>
              <a:rPr lang="pl-PL" sz="4800" i="1" u="sng" dirty="0"/>
            </a:br>
            <a:r>
              <a:rPr lang="pl-PL" sz="2700" u="sng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NIE</a:t>
            </a:r>
            <a:r>
              <a:rPr lang="pl-PL" sz="27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27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należy stosować </a:t>
            </a:r>
            <a:r>
              <a:rPr lang="pl-PL" sz="27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nazw </a:t>
            </a:r>
            <a:r>
              <a:rPr lang="pl-PL" sz="27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pełnych i skróconych </a:t>
            </a:r>
            <a:r>
              <a:rPr lang="pl-PL" sz="27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zamiennie</a:t>
            </a:r>
            <a:endParaRPr lang="pl-PL" sz="4800" i="1" u="sng" dirty="0"/>
          </a:p>
        </p:txBody>
      </p:sp>
    </p:spTree>
    <p:extLst>
      <p:ext uri="{BB962C8B-B14F-4D97-AF65-F5344CB8AC3E}">
        <p14:creationId xmlns:p14="http://schemas.microsoft.com/office/powerpoint/2010/main" val="15363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846637"/>
          </a:xfrm>
        </p:spPr>
        <p:txBody>
          <a:bodyPr>
            <a:noAutofit/>
          </a:bodyPr>
          <a:lstStyle/>
          <a:p>
            <a:r>
              <a:rPr lang="ru-RU" sz="3800" dirty="0">
                <a:sym typeface="Wingdings" panose="05000000000000000000" pitchFamily="2" charset="2"/>
              </a:rPr>
              <a:t></a:t>
            </a:r>
            <a:r>
              <a:rPr lang="ru-RU" sz="3800" dirty="0"/>
              <a:t> ТОВАРИСТВО З ОБМЕЖЕНОЮ ВІДПОВІДАЛЬНІСТЮ "ВИРОБНИЧО-ПЕРЕРОБНИЙ ЗАВОД </a:t>
            </a:r>
            <a:r>
              <a:rPr lang="ru-RU" sz="3800" dirty="0" smtClean="0"/>
              <a:t>"КЕР”</a:t>
            </a:r>
            <a:r>
              <a:rPr lang="pl-PL" sz="3800" dirty="0"/>
              <a:t/>
            </a:r>
            <a:br>
              <a:rPr lang="pl-PL" sz="3800" dirty="0"/>
            </a:br>
            <a:r>
              <a:rPr lang="ru-RU" sz="3800" b="1" dirty="0">
                <a:solidFill>
                  <a:srgbClr val="C00000"/>
                </a:solidFill>
              </a:rPr>
              <a:t>ТОВ ВПЗ</a:t>
            </a:r>
            <a:r>
              <a:rPr lang="pl-PL" sz="3800" b="1" dirty="0">
                <a:solidFill>
                  <a:srgbClr val="C00000"/>
                </a:solidFill>
              </a:rPr>
              <a:t> </a:t>
            </a:r>
            <a:r>
              <a:rPr lang="pl-PL" sz="3800" b="1" dirty="0" smtClean="0">
                <a:solidFill>
                  <a:srgbClr val="C00000"/>
                </a:solidFill>
              </a:rPr>
              <a:t>«</a:t>
            </a:r>
            <a:r>
              <a:rPr lang="ru-RU" sz="3800" b="1" dirty="0" smtClean="0">
                <a:solidFill>
                  <a:srgbClr val="C00000"/>
                </a:solidFill>
              </a:rPr>
              <a:t>КЕР</a:t>
            </a:r>
            <a:r>
              <a:rPr lang="pl-PL" sz="3800" b="1" dirty="0" smtClean="0">
                <a:solidFill>
                  <a:srgbClr val="C00000"/>
                </a:solidFill>
              </a:rPr>
              <a:t>»</a:t>
            </a:r>
            <a:r>
              <a:rPr lang="pl-PL" sz="3800" dirty="0"/>
              <a:t/>
            </a:r>
            <a:br>
              <a:rPr lang="pl-PL" sz="3800" dirty="0"/>
            </a:br>
            <a:r>
              <a:rPr lang="pl-PL" sz="3800" dirty="0" smtClean="0"/>
              <a:t>↓</a:t>
            </a:r>
            <a:r>
              <a:rPr lang="pl-PL" sz="3800" dirty="0"/>
              <a:t/>
            </a:r>
            <a:br>
              <a:rPr lang="pl-PL" sz="3800" dirty="0"/>
            </a:br>
            <a:r>
              <a:rPr lang="pl-PL" sz="3800" dirty="0">
                <a:solidFill>
                  <a:srgbClr val="002060"/>
                </a:solidFill>
              </a:rPr>
              <a:t>w dokumentach tłumaczonych z UA na ENG w transliteracji angielskiej:</a:t>
            </a:r>
            <a:r>
              <a:rPr lang="pl-PL" sz="3800" dirty="0"/>
              <a:t/>
            </a:r>
            <a:br>
              <a:rPr lang="pl-PL" sz="3800" dirty="0"/>
            </a:br>
            <a:r>
              <a:rPr lang="pl-PL" sz="3800" dirty="0" smtClean="0"/>
              <a:t>↓</a:t>
            </a:r>
            <a:r>
              <a:rPr lang="pl-PL" sz="3800" dirty="0"/>
              <a:t/>
            </a:r>
            <a:br>
              <a:rPr lang="pl-PL" sz="3800" dirty="0"/>
            </a:br>
            <a:r>
              <a:rPr lang="pl-PL" sz="3800" b="1" dirty="0">
                <a:solidFill>
                  <a:srgbClr val="C00000"/>
                </a:solidFill>
              </a:rPr>
              <a:t>TOV VPZ </a:t>
            </a:r>
            <a:r>
              <a:rPr lang="pl-PL" sz="3800" b="1" dirty="0" smtClean="0">
                <a:solidFill>
                  <a:srgbClr val="C00000"/>
                </a:solidFill>
              </a:rPr>
              <a:t>KER</a:t>
            </a:r>
            <a:endParaRPr lang="pl-PL" sz="3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524000" y="838200"/>
            <a:ext cx="9144000" cy="5308599"/>
          </a:xfrm>
        </p:spPr>
        <p:txBody>
          <a:bodyPr>
            <a:noAutofit/>
          </a:bodyPr>
          <a:lstStyle/>
          <a:p>
            <a:r>
              <a:rPr lang="pl-PL" sz="3800" dirty="0">
                <a:solidFill>
                  <a:srgbClr val="002060"/>
                </a:solidFill>
              </a:rPr>
              <a:t>w dokumentach w j. rosyjskim:</a:t>
            </a:r>
            <a:r>
              <a:rPr lang="pl-PL" sz="3800" dirty="0"/>
              <a:t/>
            </a:r>
            <a:br>
              <a:rPr lang="pl-PL" sz="3800" dirty="0"/>
            </a:br>
            <a:r>
              <a:rPr lang="ru-RU" sz="3800" dirty="0">
                <a:sym typeface="Wingdings" panose="05000000000000000000" pitchFamily="2" charset="2"/>
              </a:rPr>
              <a:t></a:t>
            </a:r>
            <a:r>
              <a:rPr lang="ru-RU" sz="3800" dirty="0"/>
              <a:t> ОБЩЕСТВО С ОГРАНИЧЕННОЙ ОТВЕТСТВЕННОСТЬЮ </a:t>
            </a:r>
            <a:r>
              <a:rPr lang="ru-RU" sz="3800" dirty="0" smtClean="0"/>
              <a:t>ПРОМЫШЛЕННО-ПЕРЕРАБАТЫВАЮЩИЙ </a:t>
            </a:r>
            <a:r>
              <a:rPr lang="ru-RU" sz="3800" dirty="0"/>
              <a:t>ЗАВОД </a:t>
            </a:r>
            <a:r>
              <a:rPr lang="ru-RU" sz="3800" dirty="0" smtClean="0"/>
              <a:t>«КЕР»</a:t>
            </a:r>
            <a:r>
              <a:rPr lang="pl-PL" sz="3800" dirty="0"/>
              <a:t/>
            </a:r>
            <a:br>
              <a:rPr lang="pl-PL" sz="3800" dirty="0"/>
            </a:br>
            <a:r>
              <a:rPr lang="ru-RU" sz="3800" b="1" dirty="0">
                <a:solidFill>
                  <a:srgbClr val="C00000"/>
                </a:solidFill>
              </a:rPr>
              <a:t>ООО ППЗ</a:t>
            </a:r>
            <a:r>
              <a:rPr lang="pl-PL" sz="3800" b="1" dirty="0">
                <a:solidFill>
                  <a:srgbClr val="C00000"/>
                </a:solidFill>
              </a:rPr>
              <a:t> </a:t>
            </a:r>
            <a:r>
              <a:rPr lang="pl-PL" sz="3800" b="1" dirty="0" smtClean="0">
                <a:solidFill>
                  <a:srgbClr val="C00000"/>
                </a:solidFill>
              </a:rPr>
              <a:t>«</a:t>
            </a:r>
            <a:r>
              <a:rPr lang="ru-RU" sz="3800" b="1" dirty="0" smtClean="0">
                <a:solidFill>
                  <a:srgbClr val="C00000"/>
                </a:solidFill>
              </a:rPr>
              <a:t>КЕР</a:t>
            </a:r>
            <a:r>
              <a:rPr lang="pl-PL" sz="3800" b="1" dirty="0" smtClean="0">
                <a:solidFill>
                  <a:srgbClr val="C00000"/>
                </a:solidFill>
              </a:rPr>
              <a:t>»</a:t>
            </a:r>
            <a:r>
              <a:rPr lang="pl-PL" sz="3800" dirty="0"/>
              <a:t/>
            </a:r>
            <a:br>
              <a:rPr lang="pl-PL" sz="3800" dirty="0"/>
            </a:br>
            <a:r>
              <a:rPr lang="pl-PL" sz="3800" dirty="0" smtClean="0"/>
              <a:t>↓</a:t>
            </a:r>
            <a:r>
              <a:rPr lang="pl-PL" sz="3800" dirty="0"/>
              <a:t/>
            </a:r>
            <a:br>
              <a:rPr lang="pl-PL" sz="3800" dirty="0"/>
            </a:br>
            <a:r>
              <a:rPr lang="pl-PL" sz="3800" dirty="0">
                <a:solidFill>
                  <a:srgbClr val="002060"/>
                </a:solidFill>
              </a:rPr>
              <a:t>w dokumentach tłumaczonych z RU na ENG w transliteracji angielskiej:</a:t>
            </a:r>
            <a:r>
              <a:rPr lang="pl-PL" sz="3800" dirty="0"/>
              <a:t/>
            </a:r>
            <a:br>
              <a:rPr lang="pl-PL" sz="3800" dirty="0"/>
            </a:br>
            <a:r>
              <a:rPr lang="pl-PL" sz="3800" dirty="0" smtClean="0"/>
              <a:t>↓</a:t>
            </a:r>
            <a:r>
              <a:rPr lang="pl-PL" sz="3800" dirty="0"/>
              <a:t/>
            </a:r>
            <a:br>
              <a:rPr lang="pl-PL" sz="3800" dirty="0"/>
            </a:br>
            <a:r>
              <a:rPr lang="pl-PL" sz="3800" b="1" dirty="0">
                <a:solidFill>
                  <a:srgbClr val="C00000"/>
                </a:solidFill>
              </a:rPr>
              <a:t>OOO PPZ </a:t>
            </a:r>
            <a:r>
              <a:rPr lang="pl-PL" sz="3800" b="1" dirty="0" smtClean="0">
                <a:solidFill>
                  <a:srgbClr val="C00000"/>
                </a:solidFill>
              </a:rPr>
              <a:t>KER</a:t>
            </a:r>
            <a:endParaRPr lang="pl-PL" sz="3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389438"/>
          </a:xfrm>
        </p:spPr>
        <p:txBody>
          <a:bodyPr>
            <a:normAutofit/>
          </a:bodyPr>
          <a:lstStyle/>
          <a:p>
            <a:r>
              <a:rPr lang="pl-PL" sz="3800" dirty="0" smtClean="0">
                <a:solidFill>
                  <a:srgbClr val="002060"/>
                </a:solidFill>
              </a:rPr>
              <a:t>Co otrzymaliśmy? Dwie różne nazwy spółki: </a:t>
            </a:r>
            <a:br>
              <a:rPr lang="pl-PL" sz="3800" dirty="0" smtClean="0">
                <a:solidFill>
                  <a:srgbClr val="002060"/>
                </a:solidFill>
              </a:rPr>
            </a:br>
            <a:r>
              <a:rPr lang="pl-PL" sz="3800" dirty="0" smtClean="0"/>
              <a:t> </a:t>
            </a:r>
            <a:br>
              <a:rPr lang="pl-PL" sz="3800" dirty="0" smtClean="0"/>
            </a:br>
            <a:r>
              <a:rPr lang="pl-PL" sz="3800" dirty="0" smtClean="0"/>
              <a:t>↓</a:t>
            </a:r>
            <a:br>
              <a:rPr lang="pl-PL" sz="3800" dirty="0" smtClean="0"/>
            </a:b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b="1" dirty="0" smtClean="0">
                <a:solidFill>
                  <a:srgbClr val="C00000"/>
                </a:solidFill>
              </a:rPr>
              <a:t>TOV VPZ KER </a:t>
            </a:r>
            <a:r>
              <a:rPr lang="pl-PL" sz="3800" dirty="0" smtClean="0"/>
              <a:t>↔</a:t>
            </a:r>
            <a:r>
              <a:rPr lang="pl-PL" sz="3800" b="1" dirty="0" smtClean="0">
                <a:solidFill>
                  <a:srgbClr val="C00000"/>
                </a:solidFill>
              </a:rPr>
              <a:t> OOO PPZ KER</a:t>
            </a:r>
            <a:br>
              <a:rPr lang="pl-PL" sz="3800" b="1" dirty="0" smtClean="0">
                <a:solidFill>
                  <a:srgbClr val="C00000"/>
                </a:solidFill>
              </a:rPr>
            </a:br>
            <a:r>
              <a:rPr lang="pl-PL" sz="3800" b="1" dirty="0" smtClean="0">
                <a:solidFill>
                  <a:srgbClr val="C00000"/>
                </a:solidFill>
              </a:rPr>
              <a:t/>
            </a:r>
            <a:br>
              <a:rPr lang="pl-PL" sz="3800" b="1" dirty="0" smtClean="0">
                <a:solidFill>
                  <a:srgbClr val="C00000"/>
                </a:solidFill>
              </a:rPr>
            </a:br>
            <a:r>
              <a:rPr lang="pl-PL" sz="3800" b="1" dirty="0">
                <a:solidFill>
                  <a:srgbClr val="C00000"/>
                </a:solidFill>
              </a:rPr>
              <a:t/>
            </a:r>
            <a:br>
              <a:rPr lang="pl-PL" sz="3800" b="1" dirty="0">
                <a:solidFill>
                  <a:srgbClr val="C00000"/>
                </a:solidFill>
              </a:rPr>
            </a:br>
            <a:r>
              <a:rPr lang="pl-PL" sz="2800" i="1" dirty="0">
                <a:solidFill>
                  <a:srgbClr val="002060"/>
                </a:solidFill>
              </a:rPr>
              <a:t>[</a:t>
            </a:r>
            <a:r>
              <a:rPr lang="pl-PL" sz="3200" i="1" dirty="0" smtClean="0">
                <a:solidFill>
                  <a:srgbClr val="002060"/>
                </a:solidFill>
              </a:rPr>
              <a:t>plus wariant KER </a:t>
            </a:r>
            <a:r>
              <a:rPr lang="pl-PL" sz="3200" i="1" dirty="0">
                <a:solidFill>
                  <a:srgbClr val="002060"/>
                </a:solidFill>
              </a:rPr>
              <a:t>LLC</a:t>
            </a:r>
            <a:r>
              <a:rPr lang="pl-PL" sz="3200" i="1" dirty="0" smtClean="0">
                <a:solidFill>
                  <a:srgbClr val="002060"/>
                </a:solidFill>
              </a:rPr>
              <a:t>…]</a:t>
            </a:r>
            <a:endParaRPr lang="pl-PL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308100" y="419100"/>
            <a:ext cx="9588500" cy="5702299"/>
          </a:xfrm>
        </p:spPr>
        <p:txBody>
          <a:bodyPr>
            <a:normAutofit/>
          </a:bodyPr>
          <a:lstStyle/>
          <a:p>
            <a:r>
              <a:rPr lang="ru-RU" sz="3800" dirty="0">
                <a:sym typeface="Wingdings" panose="05000000000000000000" pitchFamily="2" charset="2"/>
              </a:rPr>
              <a:t></a:t>
            </a:r>
            <a:r>
              <a:rPr lang="ru-RU" sz="3800" dirty="0"/>
              <a:t> </a:t>
            </a:r>
            <a:r>
              <a:rPr lang="pl-PL" sz="3800" b="1" i="1" dirty="0"/>
              <a:t>Radosny Władimir Spółka z ograniczoną odpowiedzialnością sp. k</a:t>
            </a:r>
            <a:r>
              <a:rPr lang="pl-PL" sz="3800" b="1" i="1" dirty="0" smtClean="0"/>
              <a:t>.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dirty="0">
                <a:solidFill>
                  <a:srgbClr val="002060"/>
                </a:solidFill>
              </a:rPr>
              <a:t>CO STANIE SIĘ PRZY ROZWIĄZANIU?:</a:t>
            </a:r>
            <a:r>
              <a:rPr lang="pl-PL" sz="3800" dirty="0"/>
              <a:t/>
            </a:r>
            <a:br>
              <a:rPr lang="pl-PL" sz="3800" dirty="0"/>
            </a:br>
            <a:r>
              <a:rPr lang="ru-RU" sz="3800" dirty="0">
                <a:sym typeface="Wingdings" panose="05000000000000000000" pitchFamily="2" charset="2"/>
              </a:rPr>
              <a:t></a:t>
            </a:r>
            <a:r>
              <a:rPr lang="ru-RU" sz="3800" dirty="0"/>
              <a:t> </a:t>
            </a:r>
            <a:r>
              <a:rPr lang="ru-RU" sz="3800" i="1" dirty="0" smtClean="0"/>
              <a:t>Коммандитное </a:t>
            </a:r>
            <a:r>
              <a:rPr lang="ru-RU" sz="3800" i="1" dirty="0"/>
              <a:t>товарищество «Общество с ограниченной ответственностью Радосны Владимир</a:t>
            </a:r>
            <a:r>
              <a:rPr lang="pl-PL" sz="3800" i="1" dirty="0"/>
              <a:t>»  </a:t>
            </a:r>
            <a:r>
              <a:rPr lang="pl-PL" sz="4000" b="1" i="1" dirty="0" smtClean="0">
                <a:solidFill>
                  <a:srgbClr val="FF0000"/>
                </a:solidFill>
              </a:rPr>
              <a:t>?</a:t>
            </a:r>
            <a:r>
              <a:rPr lang="pl-PL" sz="3800" i="1" dirty="0" smtClean="0"/>
              <a:t/>
            </a:r>
            <a:br>
              <a:rPr lang="pl-PL" sz="3800" i="1" dirty="0" smtClean="0"/>
            </a:br>
            <a:r>
              <a:rPr lang="pl-PL" sz="3800" i="1" dirty="0" smtClean="0"/>
              <a:t/>
            </a:r>
            <a:br>
              <a:rPr lang="pl-PL" sz="3800" i="1" dirty="0" smtClean="0"/>
            </a:br>
            <a:r>
              <a:rPr lang="ru-RU" sz="3800" dirty="0">
                <a:sym typeface="Wingdings" panose="05000000000000000000" pitchFamily="2" charset="2"/>
              </a:rPr>
              <a:t></a:t>
            </a:r>
            <a:r>
              <a:rPr lang="ru-RU" sz="3800" dirty="0"/>
              <a:t> </a:t>
            </a:r>
            <a:r>
              <a:rPr lang="ru-RU" sz="3800" i="1" dirty="0" smtClean="0"/>
              <a:t>Коммандитное </a:t>
            </a:r>
            <a:r>
              <a:rPr lang="ru-RU" sz="3800" i="1" dirty="0"/>
              <a:t>товарищество «Радосны Владимир </a:t>
            </a:r>
            <a:r>
              <a:rPr lang="ru-RU" sz="3800" i="1" dirty="0" smtClean="0"/>
              <a:t>Cп</a:t>
            </a:r>
            <a:r>
              <a:rPr lang="pl-PL" sz="3800" i="1" dirty="0" smtClean="0"/>
              <a:t>.</a:t>
            </a:r>
            <a:r>
              <a:rPr lang="ru-RU" sz="3800" i="1" dirty="0" smtClean="0"/>
              <a:t> </a:t>
            </a:r>
            <a:r>
              <a:rPr lang="ru-RU" sz="3800" i="1" dirty="0"/>
              <a:t>з о.о</a:t>
            </a:r>
            <a:r>
              <a:rPr lang="ru-RU" sz="3800" i="1" dirty="0" smtClean="0"/>
              <a:t>.»</a:t>
            </a:r>
            <a:r>
              <a:rPr lang="pl-PL" sz="3600" b="1" i="1" dirty="0" smtClean="0">
                <a:solidFill>
                  <a:srgbClr val="FF0000"/>
                </a:solidFill>
              </a:rPr>
              <a:t>   ?</a:t>
            </a:r>
            <a:endParaRPr lang="pl-PL" sz="3800" dirty="0"/>
          </a:p>
        </p:txBody>
      </p:sp>
    </p:spTree>
    <p:extLst>
      <p:ext uri="{BB962C8B-B14F-4D97-AF65-F5344CB8AC3E}">
        <p14:creationId xmlns:p14="http://schemas.microsoft.com/office/powerpoint/2010/main" val="36488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87738"/>
          </a:xfrm>
        </p:spPr>
        <p:txBody>
          <a:bodyPr>
            <a:normAutofit/>
          </a:bodyPr>
          <a:lstStyle/>
          <a:p>
            <a:r>
              <a:rPr lang="ru-RU" sz="3800" dirty="0">
                <a:sym typeface="Wingdings" panose="05000000000000000000" pitchFamily="2" charset="2"/>
              </a:rPr>
              <a:t></a:t>
            </a:r>
            <a:r>
              <a:rPr lang="ru-RU" sz="3800" dirty="0"/>
              <a:t> </a:t>
            </a:r>
            <a:r>
              <a:rPr lang="ru-RU" sz="3800" i="1" dirty="0"/>
              <a:t>ООО</a:t>
            </a:r>
            <a:r>
              <a:rPr lang="pl-PL" sz="3800" i="1" dirty="0"/>
              <a:t> «</a:t>
            </a:r>
            <a:r>
              <a:rPr lang="ru-RU" sz="3800" i="1" dirty="0"/>
              <a:t>Объединенная компания</a:t>
            </a:r>
            <a:r>
              <a:rPr lang="pl-PL" sz="3800" i="1" dirty="0"/>
              <a:t> «</a:t>
            </a:r>
            <a:r>
              <a:rPr lang="ru-RU" sz="3800" i="1" dirty="0"/>
              <a:t>Золото</a:t>
            </a:r>
            <a:r>
              <a:rPr lang="pl-PL" sz="3800" i="1" dirty="0"/>
              <a:t>»</a:t>
            </a:r>
            <a:r>
              <a:rPr lang="pl-PL" sz="3800" dirty="0"/>
              <a:t> 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i="1" dirty="0" smtClean="0"/>
              <a:t>→ </a:t>
            </a:r>
            <a:r>
              <a:rPr lang="pl-PL" sz="3800" i="1" dirty="0"/>
              <a:t>OOO </a:t>
            </a:r>
            <a:r>
              <a:rPr lang="pl-PL" sz="3800" i="1" dirty="0" err="1"/>
              <a:t>Obyedinnyonnaya</a:t>
            </a:r>
            <a:r>
              <a:rPr lang="pl-PL" sz="3800" i="1" dirty="0"/>
              <a:t> </a:t>
            </a:r>
            <a:r>
              <a:rPr lang="pl-PL" sz="3800" i="1" dirty="0" err="1"/>
              <a:t>kompaniya</a:t>
            </a:r>
            <a:r>
              <a:rPr lang="pl-PL" sz="3800" i="1" dirty="0"/>
              <a:t> </a:t>
            </a:r>
            <a:r>
              <a:rPr lang="pl-PL" sz="3800" i="1" dirty="0" err="1" smtClean="0"/>
              <a:t>Zoloto</a:t>
            </a:r>
            <a:endParaRPr lang="pl-PL" sz="3800" dirty="0"/>
          </a:p>
        </p:txBody>
      </p:sp>
    </p:spTree>
    <p:extLst>
      <p:ext uri="{BB962C8B-B14F-4D97-AF65-F5344CB8AC3E}">
        <p14:creationId xmlns:p14="http://schemas.microsoft.com/office/powerpoint/2010/main" val="15113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872037"/>
          </a:xfrm>
        </p:spPr>
        <p:txBody>
          <a:bodyPr>
            <a:noAutofit/>
          </a:bodyPr>
          <a:lstStyle/>
          <a:p>
            <a:r>
              <a:rPr lang="pl-PL" sz="3800" dirty="0"/>
              <a:t>AO </a:t>
            </a:r>
            <a:r>
              <a:rPr lang="pl-PL" sz="3800" i="1" dirty="0"/>
              <a:t>→</a:t>
            </a:r>
            <a:r>
              <a:rPr lang="pl-PL" sz="3800" dirty="0"/>
              <a:t> S.A. </a:t>
            </a:r>
            <a:r>
              <a:rPr lang="pl-PL" sz="3800" dirty="0">
                <a:solidFill>
                  <a:srgbClr val="002060"/>
                </a:solidFill>
              </a:rPr>
              <a:t>[</a:t>
            </a:r>
            <a:r>
              <a:rPr lang="pl-PL" sz="3800" i="1" dirty="0">
                <a:solidFill>
                  <a:srgbClr val="002060"/>
                </a:solidFill>
              </a:rPr>
              <a:t>spółka akcyjna</a:t>
            </a:r>
            <a:r>
              <a:rPr lang="pl-PL" sz="3800" dirty="0" smtClean="0">
                <a:solidFill>
                  <a:srgbClr val="002060"/>
                </a:solidFill>
              </a:rPr>
              <a:t>]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dirty="0"/>
              <a:t/>
            </a:r>
            <a:br>
              <a:rPr lang="pl-PL" sz="3800" dirty="0"/>
            </a:br>
            <a:r>
              <a:rPr lang="ru-RU" sz="3800" dirty="0"/>
              <a:t>ОАО </a:t>
            </a:r>
            <a:r>
              <a:rPr lang="pl-PL" sz="3800" i="1" dirty="0"/>
              <a:t>→</a:t>
            </a:r>
            <a:r>
              <a:rPr lang="pl-PL" sz="3800" dirty="0"/>
              <a:t> </a:t>
            </a:r>
            <a:r>
              <a:rPr lang="pl-PL" sz="3800" dirty="0" smtClean="0"/>
              <a:t>publiczna spółka akcyjna / </a:t>
            </a:r>
            <a:r>
              <a:rPr lang="pl-PL" sz="3800" dirty="0"/>
              <a:t>typu </a:t>
            </a:r>
            <a:r>
              <a:rPr lang="pl-PL" sz="3800" dirty="0" smtClean="0"/>
              <a:t>otwartego</a:t>
            </a:r>
            <a:r>
              <a:rPr lang="pl-PL" sz="3800" dirty="0"/>
              <a:t/>
            </a:r>
            <a:br>
              <a:rPr lang="pl-PL" sz="3800" dirty="0"/>
            </a:br>
            <a:r>
              <a:rPr lang="ru-RU" sz="3800" dirty="0"/>
              <a:t>ЗАО </a:t>
            </a:r>
            <a:r>
              <a:rPr lang="pl-PL" sz="3800" i="1" dirty="0"/>
              <a:t>→</a:t>
            </a:r>
            <a:r>
              <a:rPr lang="pl-PL" sz="3800" dirty="0"/>
              <a:t> </a:t>
            </a:r>
            <a:r>
              <a:rPr lang="pl-PL" sz="3800" dirty="0" smtClean="0"/>
              <a:t>niepubliczna spółka </a:t>
            </a:r>
            <a:r>
              <a:rPr lang="pl-PL" sz="3800" dirty="0"/>
              <a:t>akcyjna </a:t>
            </a:r>
            <a:r>
              <a:rPr lang="pl-PL" sz="3800" dirty="0" smtClean="0"/>
              <a:t>/ typu zamkniętego</a:t>
            </a:r>
            <a:r>
              <a:rPr lang="pl-PL" sz="3800" dirty="0"/>
              <a:t/>
            </a:r>
            <a:br>
              <a:rPr lang="pl-PL" sz="3800" dirty="0"/>
            </a:br>
            <a:r>
              <a:rPr lang="pl-PL" sz="3800" dirty="0"/>
              <a:t> </a:t>
            </a:r>
            <a:br>
              <a:rPr lang="pl-PL" sz="3800" dirty="0"/>
            </a:br>
            <a:r>
              <a:rPr lang="ru-RU" sz="3800" dirty="0"/>
              <a:t>ОАО </a:t>
            </a:r>
            <a:r>
              <a:rPr lang="pl-PL" sz="3800" i="1" dirty="0"/>
              <a:t>→ </a:t>
            </a:r>
            <a:r>
              <a:rPr lang="pl-PL" sz="3800" dirty="0"/>
              <a:t>OAO</a:t>
            </a:r>
            <a:br>
              <a:rPr lang="pl-PL" sz="3800" dirty="0"/>
            </a:br>
            <a:r>
              <a:rPr lang="ru-RU" sz="3800" dirty="0"/>
              <a:t>ЗАО </a:t>
            </a:r>
            <a:r>
              <a:rPr lang="pl-PL" sz="3800" i="1" dirty="0"/>
              <a:t>→ </a:t>
            </a:r>
            <a:r>
              <a:rPr lang="pl-PL" sz="3800" dirty="0" smtClean="0"/>
              <a:t>ZAO</a:t>
            </a:r>
            <a:endParaRPr lang="pl-PL" sz="3800" dirty="0"/>
          </a:p>
        </p:txBody>
      </p:sp>
    </p:spTree>
    <p:extLst>
      <p:ext uri="{BB962C8B-B14F-4D97-AF65-F5344CB8AC3E}">
        <p14:creationId xmlns:p14="http://schemas.microsoft.com/office/powerpoint/2010/main" val="20613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445988"/>
            <a:ext cx="11709688" cy="58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91265"/>
            <a:ext cx="11382116" cy="65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524000" y="22907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i="1" dirty="0" smtClean="0"/>
              <a:t>A rozwiązanie:</a:t>
            </a:r>
            <a:br>
              <a:rPr lang="pl-PL" i="1" dirty="0" smtClean="0"/>
            </a:b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>Sp</a:t>
            </a:r>
            <a:r>
              <a:rPr lang="pl-PL" i="1" dirty="0"/>
              <a:t>. z o.o. → </a:t>
            </a:r>
            <a:r>
              <a:rPr lang="ru-RU" i="1" dirty="0"/>
              <a:t>Сп</a:t>
            </a:r>
            <a:r>
              <a:rPr lang="pl-PL" i="1" dirty="0"/>
              <a:t>. </a:t>
            </a:r>
            <a:r>
              <a:rPr lang="ru-RU" i="1" dirty="0"/>
              <a:t>з</a:t>
            </a:r>
            <a:r>
              <a:rPr lang="ru-RU" i="1" dirty="0" smtClean="0"/>
              <a:t> </a:t>
            </a:r>
            <a:r>
              <a:rPr lang="ru-RU" i="1" dirty="0"/>
              <a:t>о</a:t>
            </a:r>
            <a:r>
              <a:rPr lang="pl-PL" i="1" dirty="0"/>
              <a:t>.</a:t>
            </a:r>
            <a:r>
              <a:rPr lang="ru-RU" i="1" dirty="0"/>
              <a:t>о</a:t>
            </a:r>
            <a:r>
              <a:rPr lang="pl-PL" i="1" dirty="0" smtClean="0"/>
              <a:t>. </a:t>
            </a:r>
            <a:r>
              <a:rPr lang="pl-PL" i="1" dirty="0" smtClean="0">
                <a:solidFill>
                  <a:srgbClr val="FF0000"/>
                </a:solidFill>
              </a:rPr>
              <a:t>..</a:t>
            </a:r>
            <a:r>
              <a:rPr lang="pl-PL" b="1" i="1" dirty="0" smtClean="0">
                <a:solidFill>
                  <a:srgbClr val="FF0000"/>
                </a:solidFill>
              </a:rPr>
              <a:t>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2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91003"/>
          </a:xfrm>
        </p:spPr>
        <p:txBody>
          <a:bodyPr>
            <a:normAutofit/>
          </a:bodyPr>
          <a:lstStyle/>
          <a:p>
            <a:r>
              <a:rPr lang="pl-PL" sz="5400" i="1" dirty="0" smtClean="0"/>
              <a:t>GmbH → </a:t>
            </a:r>
            <a:r>
              <a:rPr lang="ru-RU" sz="5400" i="1" dirty="0" err="1" smtClean="0"/>
              <a:t>ГмбХ</a:t>
            </a: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/>
              <a:t/>
            </a:r>
            <a:br>
              <a:rPr lang="ru-RU" sz="5400" i="1" dirty="0"/>
            </a:br>
            <a:r>
              <a:rPr lang="pl-PL" sz="5400" i="1" dirty="0"/>
              <a:t>Sp. z o.o. → </a:t>
            </a:r>
            <a:r>
              <a:rPr lang="ru-RU" sz="5400" i="1" dirty="0" err="1"/>
              <a:t>Сп</a:t>
            </a:r>
            <a:r>
              <a:rPr lang="pl-PL" sz="5400" i="1" dirty="0"/>
              <a:t>. </a:t>
            </a:r>
            <a:r>
              <a:rPr lang="ru-RU" sz="5400" i="1" dirty="0"/>
              <a:t>з о</a:t>
            </a:r>
            <a:r>
              <a:rPr lang="pl-PL" sz="5400" i="1" dirty="0"/>
              <a:t>.</a:t>
            </a:r>
            <a:r>
              <a:rPr lang="ru-RU" sz="5400" i="1" dirty="0"/>
              <a:t>о</a:t>
            </a:r>
            <a:r>
              <a:rPr lang="pl-PL" sz="5400" i="1" dirty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8802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06938"/>
          </a:xfrm>
        </p:spPr>
        <p:txBody>
          <a:bodyPr>
            <a:noAutofit/>
          </a:bodyPr>
          <a:lstStyle/>
          <a:p>
            <a:r>
              <a:rPr lang="pl-PL" sz="4400" b="1" dirty="0" smtClean="0">
                <a:solidFill>
                  <a:srgbClr val="002060"/>
                </a:solidFill>
              </a:rPr>
              <a:t>Nazwy oddziałów i przedstawicielstw:</a:t>
            </a:r>
            <a:br>
              <a:rPr lang="pl-PL" sz="4400" b="1" dirty="0" smtClean="0">
                <a:solidFill>
                  <a:srgbClr val="002060"/>
                </a:solidFill>
              </a:rPr>
            </a:br>
            <a:r>
              <a:rPr lang="pl-PL" sz="4300" i="1" dirty="0" smtClean="0"/>
              <a:t/>
            </a:r>
            <a:br>
              <a:rPr lang="pl-PL" sz="4300" i="1" dirty="0" smtClean="0"/>
            </a:br>
            <a:r>
              <a:rPr lang="pl-PL" sz="4300" i="1" dirty="0" err="1" smtClean="0"/>
              <a:t>Winnie</a:t>
            </a:r>
            <a:r>
              <a:rPr lang="pl-PL" sz="4300" i="1" dirty="0" smtClean="0"/>
              <a:t>-the-</a:t>
            </a:r>
            <a:r>
              <a:rPr lang="pl-PL" sz="4300" i="1" dirty="0" err="1" smtClean="0"/>
              <a:t>Pooh</a:t>
            </a:r>
            <a:r>
              <a:rPr lang="pl-PL" sz="4300" i="1" dirty="0" smtClean="0"/>
              <a:t> </a:t>
            </a:r>
            <a:r>
              <a:rPr lang="pl-PL" sz="4300" i="1" dirty="0"/>
              <a:t>Limited </a:t>
            </a:r>
            <a:r>
              <a:rPr lang="pl-PL" sz="4300" i="1" dirty="0" err="1"/>
              <a:t>Liability</a:t>
            </a:r>
            <a:r>
              <a:rPr lang="pl-PL" sz="4300" i="1" dirty="0"/>
              <a:t> Company (</a:t>
            </a:r>
            <a:r>
              <a:rPr lang="pl-PL" sz="4300" i="1" u="sng" dirty="0"/>
              <a:t>Spółka z ograniczoną odpowiedzialnością</a:t>
            </a:r>
            <a:r>
              <a:rPr lang="pl-PL" sz="4300" i="1" dirty="0"/>
              <a:t>) Oddział w </a:t>
            </a:r>
            <a:r>
              <a:rPr lang="pl-PL" sz="4300" i="1" dirty="0" smtClean="0"/>
              <a:t>Polsce</a:t>
            </a:r>
            <a:r>
              <a:rPr lang="pl-PL" sz="4400" i="1" dirty="0" smtClean="0"/>
              <a:t/>
            </a:r>
            <a:br>
              <a:rPr lang="pl-PL" sz="4400" i="1" dirty="0" smtClean="0"/>
            </a:br>
            <a:r>
              <a:rPr lang="pl-PL" sz="4400" i="1" dirty="0" smtClean="0"/>
              <a:t/>
            </a:r>
            <a:br>
              <a:rPr lang="pl-PL" sz="4400" i="1" dirty="0" smtClean="0"/>
            </a:b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Tłumaczenie formy prawnej w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nawiasie jest również częścią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firmy spółki, którego </a:t>
            </a:r>
            <a:r>
              <a:rPr lang="pl-PL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nie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można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pominąć – jest to całość nazwy oddziału/przedstawicielstwa spółki zagranicznej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19251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5232"/>
            <a:ext cx="6324600" cy="667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50800"/>
            <a:ext cx="8712199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93210"/>
            <a:ext cx="7561680" cy="666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678237"/>
          </a:xfrm>
        </p:spPr>
        <p:txBody>
          <a:bodyPr>
            <a:normAutofit/>
          </a:bodyPr>
          <a:lstStyle/>
          <a:p>
            <a:r>
              <a:rPr lang="pl-PL" sz="3800" dirty="0">
                <a:sym typeface="Wingdings" panose="05000000000000000000" pitchFamily="2" charset="2"/>
              </a:rPr>
              <a:t></a:t>
            </a:r>
            <a:r>
              <a:rPr lang="pl-PL" sz="3800" i="1" dirty="0"/>
              <a:t> Przedsiębiorstwo produkcyjno-usługowo-handlowe Fotka Sp. z o.o. </a:t>
            </a:r>
            <a:r>
              <a:rPr lang="pl-PL" sz="3800" i="1" dirty="0" smtClean="0"/>
              <a:t/>
            </a:r>
            <a:br>
              <a:rPr lang="pl-PL" sz="3800" i="1" dirty="0" smtClean="0"/>
            </a:br>
            <a:r>
              <a:rPr lang="pl-PL" sz="3800" dirty="0"/>
              <a:t/>
            </a:r>
            <a:br>
              <a:rPr lang="pl-PL" sz="3800" dirty="0"/>
            </a:br>
            <a:r>
              <a:rPr lang="ru-RU" sz="3800" i="1" dirty="0"/>
              <a:t>→ Производственно-сервисно-торговое предприятие «Фотка Сп. </a:t>
            </a:r>
            <a:r>
              <a:rPr lang="ru-RU" sz="3800" i="1" dirty="0" smtClean="0"/>
              <a:t>з </a:t>
            </a:r>
            <a:r>
              <a:rPr lang="ru-RU" sz="3800" i="1" dirty="0"/>
              <a:t>о</a:t>
            </a:r>
            <a:r>
              <a:rPr lang="pl-PL" sz="3800" i="1" dirty="0"/>
              <a:t>.</a:t>
            </a:r>
            <a:r>
              <a:rPr lang="ru-RU" sz="3800" i="1" dirty="0"/>
              <a:t>о</a:t>
            </a:r>
            <a:r>
              <a:rPr lang="pl-PL" sz="3800" i="1" dirty="0" smtClean="0"/>
              <a:t>.*»</a:t>
            </a:r>
            <a:endParaRPr lang="pl-PL" sz="3800" dirty="0"/>
          </a:p>
        </p:txBody>
      </p:sp>
    </p:spTree>
    <p:extLst>
      <p:ext uri="{BB962C8B-B14F-4D97-AF65-F5344CB8AC3E}">
        <p14:creationId xmlns:p14="http://schemas.microsoft.com/office/powerpoint/2010/main" val="3844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0"/>
          <p:cNvSpPr>
            <a:spLocks noGrp="1"/>
          </p:cNvSpPr>
          <p:nvPr>
            <p:ph type="body" idx="1"/>
          </p:nvPr>
        </p:nvSpPr>
        <p:spPr>
          <a:xfrm>
            <a:off x="1282700" y="1681163"/>
            <a:ext cx="4714875" cy="823912"/>
          </a:xfrm>
        </p:spPr>
        <p:txBody>
          <a:bodyPr>
            <a:normAutofit/>
          </a:bodyPr>
          <a:lstStyle/>
          <a:p>
            <a:r>
              <a:rPr lang="ru-RU" sz="3800" b="0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ru-RU" sz="3800" b="0" dirty="0">
                <a:solidFill>
                  <a:srgbClr val="002060"/>
                </a:solidFill>
              </a:rPr>
              <a:t> </a:t>
            </a:r>
            <a:r>
              <a:rPr lang="pl-PL" sz="3800" b="0" i="1" dirty="0">
                <a:solidFill>
                  <a:srgbClr val="002060"/>
                </a:solidFill>
              </a:rPr>
              <a:t>w organizacji</a:t>
            </a:r>
            <a:endParaRPr lang="pl-PL" sz="3800" b="0" dirty="0">
              <a:solidFill>
                <a:srgbClr val="002060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1282700" y="2505075"/>
            <a:ext cx="4714875" cy="3684588"/>
          </a:xfrm>
        </p:spPr>
        <p:txBody>
          <a:bodyPr/>
          <a:lstStyle/>
          <a:p>
            <a:pPr marL="0" indent="0">
              <a:buNone/>
            </a:pPr>
            <a:endParaRPr lang="pl-PL" i="1" dirty="0" smtClean="0"/>
          </a:p>
          <a:p>
            <a:pPr marL="0" indent="0">
              <a:buNone/>
            </a:pPr>
            <a:r>
              <a:rPr lang="ru-RU" i="1" dirty="0" smtClean="0"/>
              <a:t>→ </a:t>
            </a:r>
            <a:r>
              <a:rPr lang="ru-RU" i="1" dirty="0"/>
              <a:t>на этапе </a:t>
            </a:r>
            <a:r>
              <a:rPr lang="ru-RU" i="1" dirty="0" smtClean="0"/>
              <a:t>учреждения</a:t>
            </a:r>
            <a:endParaRPr lang="pl-PL" i="1" dirty="0" smtClean="0"/>
          </a:p>
          <a:p>
            <a:pPr marL="0" indent="0">
              <a:buNone/>
            </a:pPr>
            <a:r>
              <a:rPr lang="ru-RU" i="1" dirty="0"/>
              <a:t>→ в процессе </a:t>
            </a:r>
            <a:r>
              <a:rPr lang="ru-RU" i="1" dirty="0" smtClean="0"/>
              <a:t>организации</a:t>
            </a:r>
            <a:endParaRPr lang="pl-PL" i="1" dirty="0" smtClean="0"/>
          </a:p>
          <a:p>
            <a:pPr marL="0" indent="0">
              <a:buNone/>
            </a:pPr>
            <a:r>
              <a:rPr lang="ru-RU" i="1" dirty="0"/>
              <a:t>→  организующееся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3800" b="0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pl-PL" sz="3800" b="0" dirty="0">
                <a:solidFill>
                  <a:srgbClr val="002060"/>
                </a:solidFill>
              </a:rPr>
              <a:t> </a:t>
            </a:r>
            <a:r>
              <a:rPr lang="pl-PL" sz="3800" b="0" i="1" dirty="0">
                <a:solidFill>
                  <a:srgbClr val="002060"/>
                </a:solidFill>
              </a:rPr>
              <a:t>w likwidacji</a:t>
            </a:r>
            <a:endParaRPr lang="pl-PL" sz="3800" b="0" dirty="0">
              <a:solidFill>
                <a:srgbClr val="002060"/>
              </a:solidFill>
            </a:endParaRPr>
          </a:p>
        </p:txBody>
      </p:sp>
      <p:sp>
        <p:nvSpPr>
          <p:cNvPr id="14" name="Symbol zastępczy zawartości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pl-PL" i="1" dirty="0" smtClean="0"/>
          </a:p>
          <a:p>
            <a:pPr marL="0" indent="0">
              <a:buNone/>
            </a:pPr>
            <a:r>
              <a:rPr lang="ru-RU" i="1" dirty="0" smtClean="0"/>
              <a:t>→ на </a:t>
            </a:r>
            <a:r>
              <a:rPr lang="ru-RU" i="1" dirty="0"/>
              <a:t>этапе </a:t>
            </a:r>
            <a:r>
              <a:rPr lang="ru-RU" i="1" dirty="0" smtClean="0"/>
              <a:t>ликвидации</a:t>
            </a:r>
            <a:endParaRPr lang="pl-PL" i="1" dirty="0" smtClean="0"/>
          </a:p>
          <a:p>
            <a:pPr marL="0" indent="0">
              <a:buNone/>
            </a:pPr>
            <a:r>
              <a:rPr lang="ru-RU" i="1" dirty="0"/>
              <a:t>→ в процессе </a:t>
            </a:r>
            <a:r>
              <a:rPr lang="ru-RU" i="1" dirty="0" smtClean="0"/>
              <a:t>ликвидации</a:t>
            </a:r>
            <a:endParaRPr lang="pl-PL" i="1" dirty="0" smtClean="0"/>
          </a:p>
          <a:p>
            <a:pPr marL="0" indent="0">
              <a:buNone/>
            </a:pPr>
            <a:r>
              <a:rPr lang="ru-RU" i="1" dirty="0"/>
              <a:t>→ ликвидирующееся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71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640137"/>
          </a:xfrm>
        </p:spPr>
        <p:txBody>
          <a:bodyPr>
            <a:normAutofit/>
          </a:bodyPr>
          <a:lstStyle/>
          <a:p>
            <a:r>
              <a:rPr lang="pl-PL" sz="3800" b="1" dirty="0" smtClean="0">
                <a:solidFill>
                  <a:srgbClr val="002060"/>
                </a:solidFill>
              </a:rPr>
              <a:t>GmbH, </a:t>
            </a:r>
            <a:r>
              <a:rPr lang="pl-PL" sz="3800" b="1" dirty="0" err="1">
                <a:solidFill>
                  <a:srgbClr val="002060"/>
                </a:solidFill>
              </a:rPr>
              <a:t>S.a.r.l</a:t>
            </a:r>
            <a:r>
              <a:rPr lang="pl-PL" sz="3800" b="1" dirty="0">
                <a:solidFill>
                  <a:srgbClr val="002060"/>
                </a:solidFill>
              </a:rPr>
              <a:t>. </a:t>
            </a:r>
            <a:r>
              <a:rPr lang="pl-PL" sz="3800" b="1" dirty="0" smtClean="0">
                <a:solidFill>
                  <a:srgbClr val="002060"/>
                </a:solidFill>
              </a:rPr>
              <a:t> </a:t>
            </a:r>
            <a:r>
              <a:rPr lang="pl-PL" sz="3800" b="1" dirty="0">
                <a:solidFill>
                  <a:srgbClr val="002060"/>
                </a:solidFill>
              </a:rPr>
              <a:t>i</a:t>
            </a:r>
            <a:r>
              <a:rPr lang="pl-PL" sz="3800" b="1" dirty="0" smtClean="0">
                <a:solidFill>
                  <a:srgbClr val="002060"/>
                </a:solidFill>
              </a:rPr>
              <a:t> inne</a:t>
            </a:r>
            <a:br>
              <a:rPr lang="pl-PL" sz="3800" b="1" dirty="0" smtClean="0">
                <a:solidFill>
                  <a:srgbClr val="002060"/>
                </a:solidFill>
              </a:rPr>
            </a:br>
            <a:r>
              <a:rPr lang="pl-PL" dirty="0"/>
              <a:t/>
            </a:r>
            <a:br>
              <a:rPr lang="pl-PL" dirty="0"/>
            </a:br>
            <a:r>
              <a:rPr lang="pl-PL" sz="3800" dirty="0">
                <a:sym typeface="Wingdings" panose="05000000000000000000" pitchFamily="2" charset="2"/>
              </a:rPr>
              <a:t></a:t>
            </a:r>
            <a:r>
              <a:rPr lang="pl-PL" sz="3800" dirty="0"/>
              <a:t> Alfa GmbH </a:t>
            </a:r>
            <a:r>
              <a:rPr lang="ru-RU" sz="3800" dirty="0"/>
              <a:t>→</a:t>
            </a:r>
            <a:r>
              <a:rPr lang="pl-PL" sz="3800" dirty="0"/>
              <a:t> Alfa GmbH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3800" dirty="0">
                <a:sym typeface="Wingdings" panose="05000000000000000000" pitchFamily="2" charset="2"/>
              </a:rPr>
              <a:t></a:t>
            </a:r>
            <a:r>
              <a:rPr lang="pl-PL" sz="3800" dirty="0"/>
              <a:t> </a:t>
            </a:r>
            <a:r>
              <a:rPr lang="pl-PL" sz="3800" dirty="0" smtClean="0"/>
              <a:t>Alfa GmbH </a:t>
            </a:r>
            <a:r>
              <a:rPr lang="ru-RU" sz="3800" i="1" dirty="0" smtClean="0"/>
              <a:t>→ Альфа </a:t>
            </a:r>
            <a:r>
              <a:rPr lang="ru-RU" sz="3800" i="1" dirty="0"/>
              <a:t>ГмбХ</a:t>
            </a:r>
            <a:r>
              <a:rPr lang="ru-RU" sz="3800" dirty="0"/>
              <a:t> </a:t>
            </a:r>
            <a:endParaRPr lang="pl-PL" sz="3800" dirty="0"/>
          </a:p>
        </p:txBody>
      </p:sp>
    </p:spTree>
    <p:extLst>
      <p:ext uri="{BB962C8B-B14F-4D97-AF65-F5344CB8AC3E}">
        <p14:creationId xmlns:p14="http://schemas.microsoft.com/office/powerpoint/2010/main" val="125363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9690100" cy="2547937"/>
          </a:xfrm>
        </p:spPr>
        <p:txBody>
          <a:bodyPr>
            <a:normAutofit/>
          </a:bodyPr>
          <a:lstStyle/>
          <a:p>
            <a:r>
              <a:rPr lang="pl-PL" sz="4400" b="1" dirty="0" smtClean="0"/>
              <a:t>Flora sp. z o.o. </a:t>
            </a:r>
            <a:r>
              <a:rPr lang="ru-RU" sz="4400" b="1" dirty="0" smtClean="0"/>
              <a:t>→</a:t>
            </a:r>
            <a:r>
              <a:rPr lang="pl-PL" sz="4400" b="1" dirty="0" smtClean="0"/>
              <a:t> </a:t>
            </a:r>
            <a:r>
              <a:rPr lang="ru-RU" sz="4400" b="1" dirty="0" smtClean="0"/>
              <a:t> </a:t>
            </a:r>
            <a:r>
              <a:rPr lang="pl-PL" sz="4400" b="1" dirty="0"/>
              <a:t>Flora sp. z o.o. </a:t>
            </a:r>
            <a:r>
              <a:rPr lang="pl-PL" sz="4400" b="1" u="sng" dirty="0"/>
              <a:t>(</a:t>
            </a:r>
            <a:r>
              <a:rPr lang="ru-RU" sz="4400" b="1" u="sng" dirty="0"/>
              <a:t>Польша</a:t>
            </a:r>
            <a:r>
              <a:rPr lang="pl-PL" sz="4400" b="1" u="sng" dirty="0"/>
              <a:t>)</a:t>
            </a:r>
            <a:endParaRPr lang="pl-PL" sz="4400" b="1" dirty="0"/>
          </a:p>
        </p:txBody>
      </p:sp>
    </p:spTree>
    <p:extLst>
      <p:ext uri="{BB962C8B-B14F-4D97-AF65-F5344CB8AC3E}">
        <p14:creationId xmlns:p14="http://schemas.microsoft.com/office/powerpoint/2010/main" val="15147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9" y="0"/>
            <a:ext cx="8572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1" y="25400"/>
            <a:ext cx="9588500" cy="678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9647"/>
            <a:ext cx="9639300" cy="676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98775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</a:rPr>
              <a:t>SPÓŁKI HANDLOWE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dirty="0" smtClean="0"/>
              <a:t>↙               ↘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 smtClean="0"/>
              <a:t>  </a:t>
            </a:r>
            <a:r>
              <a:rPr lang="pl-PL" sz="3600" smtClean="0"/>
              <a:t> </a:t>
            </a:r>
            <a:r>
              <a:rPr lang="pl-PL" sz="3600" b="1" smtClean="0">
                <a:solidFill>
                  <a:srgbClr val="002060"/>
                </a:solidFill>
              </a:rPr>
              <a:t>SPÓŁKI </a:t>
            </a:r>
            <a:r>
              <a:rPr lang="pl-PL" sz="3600" b="1" dirty="0">
                <a:solidFill>
                  <a:srgbClr val="002060"/>
                </a:solidFill>
              </a:rPr>
              <a:t>OSOBOWE            SPÓŁKI </a:t>
            </a:r>
            <a:r>
              <a:rPr lang="pl-PL" sz="3600" b="1" dirty="0" smtClean="0">
                <a:solidFill>
                  <a:srgbClr val="002060"/>
                </a:solidFill>
              </a:rPr>
              <a:t>KAPITAŁOWE</a:t>
            </a:r>
            <a:endParaRPr lang="pl-PL" sz="3600" b="1" dirty="0">
              <a:solidFill>
                <a:srgbClr val="00206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1930400" y="3263900"/>
            <a:ext cx="4089400" cy="2913062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spółka jawna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spółka partnerska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spółka komandytowa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spółka komandytowo-akcyjna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6680200" y="3263899"/>
            <a:ext cx="4673600" cy="2913063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spółka z ograniczoną odpowiedzialnością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spółka akcyjna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7" y="218764"/>
            <a:ext cx="11227149" cy="637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38113"/>
            <a:ext cx="97663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20200"/>
            <a:ext cx="10109200" cy="66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Dziękuję za uwagę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sz="2800" dirty="0" smtClean="0">
                <a:solidFill>
                  <a:srgbClr val="002060"/>
                </a:solidFill>
              </a:rPr>
              <a:t>Aleksandra </a:t>
            </a:r>
            <a:r>
              <a:rPr lang="pl-PL" sz="2800" dirty="0">
                <a:solidFill>
                  <a:srgbClr val="002060"/>
                </a:solidFill>
              </a:rPr>
              <a:t>Lizukow</a:t>
            </a:r>
          </a:p>
          <a:p>
            <a:r>
              <a:rPr lang="pl-PL" sz="2800" dirty="0" smtClean="0">
                <a:solidFill>
                  <a:srgbClr val="002060"/>
                </a:solidFill>
              </a:rPr>
              <a:t>a.lizukow@gmail.com</a:t>
            </a:r>
          </a:p>
        </p:txBody>
      </p:sp>
    </p:spTree>
    <p:extLst>
      <p:ext uri="{BB962C8B-B14F-4D97-AF65-F5344CB8AC3E}">
        <p14:creationId xmlns:p14="http://schemas.microsoft.com/office/powerpoint/2010/main" val="14975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74700" y="1122363"/>
            <a:ext cx="10579100" cy="3716338"/>
          </a:xfrm>
        </p:spPr>
        <p:txBody>
          <a:bodyPr>
            <a:normAutofit fontScale="90000"/>
          </a:bodyPr>
          <a:lstStyle/>
          <a:p>
            <a:r>
              <a:rPr lang="ru-RU" sz="3800" dirty="0"/>
              <a:t>Общество с ограниченной </a:t>
            </a:r>
            <a:r>
              <a:rPr lang="ru-RU" sz="3800" dirty="0" smtClean="0"/>
              <a:t>ответственностью</a:t>
            </a:r>
            <a:r>
              <a:rPr lang="pl-PL" sz="3800" dirty="0" smtClean="0"/>
              <a:t> (Ru)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pl-PL" sz="3800" dirty="0"/>
              <a:t/>
            </a:r>
            <a:br>
              <a:rPr lang="pl-PL" sz="3800" dirty="0"/>
            </a:br>
            <a:r>
              <a:rPr lang="ru-RU" sz="3800" u="sng" dirty="0"/>
              <a:t>Товарищество</a:t>
            </a:r>
            <a:r>
              <a:rPr lang="ru-RU" sz="3800" dirty="0"/>
              <a:t> с ограниченной </a:t>
            </a:r>
            <a:r>
              <a:rPr lang="ru-RU" sz="3800" dirty="0" smtClean="0"/>
              <a:t>ответственностью</a:t>
            </a:r>
            <a:r>
              <a:rPr lang="pl-PL" sz="3800" dirty="0" smtClean="0"/>
              <a:t> (</a:t>
            </a:r>
            <a:r>
              <a:rPr lang="pl-PL" sz="3800" dirty="0" err="1" smtClean="0"/>
              <a:t>Kaz</a:t>
            </a:r>
            <a:r>
              <a:rPr lang="pl-PL" sz="3800" dirty="0" smtClean="0"/>
              <a:t>)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/>
              <a:t/>
            </a:r>
            <a:br>
              <a:rPr lang="ru-RU" sz="3800" dirty="0"/>
            </a:br>
            <a:r>
              <a:rPr lang="ru-RU" sz="3800" dirty="0"/>
              <a:t>Товарищество с </a:t>
            </a:r>
            <a:r>
              <a:rPr lang="ru-RU" sz="3800" u="sng" dirty="0"/>
              <a:t>дополнительной</a:t>
            </a:r>
            <a:r>
              <a:rPr lang="ru-RU" sz="3800" dirty="0"/>
              <a:t> </a:t>
            </a:r>
            <a:r>
              <a:rPr lang="ru-RU" sz="3800" dirty="0" smtClean="0"/>
              <a:t>ответственностью</a:t>
            </a:r>
            <a:r>
              <a:rPr lang="pl-PL" sz="3800" dirty="0" smtClean="0"/>
              <a:t> (</a:t>
            </a:r>
            <a:r>
              <a:rPr lang="pl-PL" sz="3800" dirty="0" err="1" smtClean="0"/>
              <a:t>Kaz</a:t>
            </a:r>
            <a:r>
              <a:rPr lang="pl-PL" sz="3800" dirty="0" smtClean="0"/>
              <a:t>)</a:t>
            </a:r>
            <a:endParaRPr lang="pl-PL" sz="3800" dirty="0"/>
          </a:p>
        </p:txBody>
      </p:sp>
    </p:spTree>
    <p:extLst>
      <p:ext uri="{BB962C8B-B14F-4D97-AF65-F5344CB8AC3E}">
        <p14:creationId xmlns:p14="http://schemas.microsoft.com/office/powerpoint/2010/main" val="5889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06537"/>
          </a:xfrm>
        </p:spPr>
        <p:txBody>
          <a:bodyPr>
            <a:normAutofit/>
          </a:bodyPr>
          <a:lstStyle/>
          <a:p>
            <a:r>
              <a:rPr lang="pl-PL" sz="3800" dirty="0" smtClean="0">
                <a:sym typeface="Wingdings" panose="05000000000000000000" pitchFamily="2" charset="2"/>
              </a:rPr>
              <a:t></a:t>
            </a:r>
            <a:r>
              <a:rPr lang="pl-PL" sz="3800" dirty="0" smtClean="0"/>
              <a:t> </a:t>
            </a:r>
            <a:r>
              <a:rPr lang="ru-RU" sz="3800" dirty="0"/>
              <a:t>АО</a:t>
            </a:r>
            <a:r>
              <a:rPr lang="pl-PL" sz="3800" dirty="0"/>
              <a:t> «</a:t>
            </a:r>
            <a:r>
              <a:rPr lang="ru-RU" sz="3800" dirty="0"/>
              <a:t>Влад</a:t>
            </a:r>
            <a:r>
              <a:rPr lang="pl-PL" sz="3800" dirty="0"/>
              <a:t>» → </a:t>
            </a:r>
            <a:r>
              <a:rPr lang="ru-RU" sz="3800" i="1" dirty="0" smtClean="0"/>
              <a:t>АО</a:t>
            </a:r>
            <a:r>
              <a:rPr lang="pl-PL" sz="3800" i="1" dirty="0" smtClean="0"/>
              <a:t> </a:t>
            </a:r>
            <a:r>
              <a:rPr lang="pl-PL" sz="3800" i="1" dirty="0" err="1" smtClean="0"/>
              <a:t>Vlad</a:t>
            </a:r>
            <a:r>
              <a:rPr lang="ru-RU" sz="3800" i="1" dirty="0" smtClean="0"/>
              <a:t>*</a:t>
            </a:r>
            <a:r>
              <a:rPr lang="pl-PL" sz="3800" dirty="0"/>
              <a:t/>
            </a:r>
            <a:br>
              <a:rPr lang="pl-PL" sz="3800" dirty="0"/>
            </a:br>
            <a:r>
              <a:rPr lang="pl-PL" sz="3800" dirty="0" smtClean="0">
                <a:sym typeface="Wingdings" panose="05000000000000000000" pitchFamily="2" charset="2"/>
              </a:rPr>
              <a:t></a:t>
            </a:r>
            <a:r>
              <a:rPr lang="pl-PL" sz="3800" dirty="0" smtClean="0"/>
              <a:t> </a:t>
            </a:r>
            <a:r>
              <a:rPr lang="pl-PL" sz="3800" dirty="0"/>
              <a:t>T</a:t>
            </a:r>
            <a:r>
              <a:rPr lang="ru-RU" sz="3800" dirty="0"/>
              <a:t>росс</a:t>
            </a:r>
            <a:r>
              <a:rPr lang="pl-PL" sz="3800" dirty="0"/>
              <a:t> → </a:t>
            </a:r>
            <a:r>
              <a:rPr lang="pl-PL" sz="3800" i="1" dirty="0" err="1" smtClean="0"/>
              <a:t>Tross</a:t>
            </a: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36700" y="3132138"/>
            <a:ext cx="9144000" cy="779462"/>
          </a:xfrm>
        </p:spPr>
        <p:txBody>
          <a:bodyPr/>
          <a:lstStyle/>
          <a:p>
            <a:r>
              <a:rPr lang="ru-RU" sz="3400" dirty="0" smtClean="0"/>
              <a:t>ЛУКОЙЛ </a:t>
            </a:r>
            <a:r>
              <a:rPr lang="pl-PL" sz="3200" dirty="0" smtClean="0">
                <a:sym typeface="Wingdings" panose="05000000000000000000" pitchFamily="2" charset="2"/>
              </a:rPr>
              <a:t></a:t>
            </a:r>
            <a:r>
              <a:rPr lang="pl-PL" sz="3200" dirty="0" smtClean="0"/>
              <a:t> </a:t>
            </a:r>
            <a:r>
              <a:rPr lang="pl-PL" sz="3400" b="1" i="1" dirty="0" smtClean="0">
                <a:latin typeface="+mj-lt"/>
                <a:ea typeface="+mj-ea"/>
                <a:cs typeface="+mj-cs"/>
              </a:rPr>
              <a:t>LUKOIL</a:t>
            </a:r>
            <a:r>
              <a:rPr lang="pl-PL" sz="3400" b="1" i="1" dirty="0">
                <a:latin typeface="+mj-lt"/>
                <a:ea typeface="+mj-ea"/>
                <a:cs typeface="+mj-cs"/>
              </a:rPr>
              <a:t>,</a:t>
            </a:r>
            <a:r>
              <a:rPr lang="pl-PL" sz="3400" i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2800" i="1" dirty="0" smtClean="0">
                <a:latin typeface="+mj-lt"/>
                <a:ea typeface="+mj-ea"/>
                <a:cs typeface="+mj-cs"/>
              </a:rPr>
              <a:t>ŁUKOJŁ? …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863" y="4040187"/>
            <a:ext cx="1227137" cy="15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39700"/>
            <a:ext cx="9867899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574800"/>
            <a:ext cx="9144000" cy="2925763"/>
          </a:xfrm>
        </p:spPr>
        <p:txBody>
          <a:bodyPr>
            <a:normAutofit fontScale="90000"/>
          </a:bodyPr>
          <a:lstStyle/>
          <a:p>
            <a:r>
              <a:rPr lang="pl-PL" sz="4200" dirty="0">
                <a:sym typeface="Wingdings" panose="05000000000000000000" pitchFamily="2" charset="2"/>
              </a:rPr>
              <a:t></a:t>
            </a:r>
            <a:r>
              <a:rPr lang="pl-PL" sz="4200" i="1" dirty="0"/>
              <a:t> Miś </a:t>
            </a:r>
            <a:r>
              <a:rPr lang="pl-PL" sz="4200" b="1" i="1" u="sng" dirty="0">
                <a:solidFill>
                  <a:srgbClr val="FF0000"/>
                </a:solidFill>
              </a:rPr>
              <a:t>Polska</a:t>
            </a:r>
            <a:r>
              <a:rPr lang="pl-PL" sz="4200" i="1" dirty="0"/>
              <a:t> </a:t>
            </a:r>
            <a:r>
              <a:rPr lang="pl-PL" sz="4200" i="1" dirty="0" smtClean="0"/>
              <a:t>→ </a:t>
            </a:r>
            <a:r>
              <a:rPr lang="pl-PL" sz="4200" b="1" i="1" dirty="0"/>
              <a:t>UWAGA!</a:t>
            </a:r>
            <a:r>
              <a:rPr lang="pl-PL" sz="4200" i="1" dirty="0"/>
              <a:t> → </a:t>
            </a:r>
            <a:r>
              <a:rPr lang="pl-PL" sz="4200" i="1" dirty="0" smtClean="0"/>
              <a:t/>
            </a:r>
            <a:br>
              <a:rPr lang="pl-PL" sz="4200" i="1" dirty="0" smtClean="0"/>
            </a:br>
            <a:r>
              <a:rPr lang="ru-RU" sz="4200" i="1" dirty="0" smtClean="0"/>
              <a:t> </a:t>
            </a:r>
            <a:r>
              <a:rPr lang="pl-PL" sz="4200" i="1" dirty="0" smtClean="0"/>
              <a:t>«</a:t>
            </a:r>
            <a:r>
              <a:rPr lang="ru-RU" sz="4200" i="1" dirty="0"/>
              <a:t>Мись </a:t>
            </a:r>
            <a:r>
              <a:rPr lang="ru-RU" sz="4200" b="1" i="1" u="sng" dirty="0"/>
              <a:t>Польска</a:t>
            </a:r>
            <a:r>
              <a:rPr lang="pl-PL" sz="4200" i="1" dirty="0" smtClean="0"/>
              <a:t>»</a:t>
            </a:r>
            <a:br>
              <a:rPr lang="pl-PL" sz="4200" i="1" dirty="0" smtClean="0"/>
            </a:br>
            <a:r>
              <a:rPr lang="pl-PL" sz="4200" dirty="0"/>
              <a:t/>
            </a:r>
            <a:br>
              <a:rPr lang="pl-PL" sz="4200" dirty="0"/>
            </a:br>
            <a:r>
              <a:rPr lang="pl-PL" sz="4200" dirty="0">
                <a:sym typeface="Wingdings" panose="05000000000000000000" pitchFamily="2" charset="2"/>
              </a:rPr>
              <a:t></a:t>
            </a:r>
            <a:r>
              <a:rPr lang="pl-PL" sz="4200" dirty="0"/>
              <a:t> </a:t>
            </a:r>
            <a:r>
              <a:rPr lang="pl-PL" sz="4200" i="1" dirty="0"/>
              <a:t>Miś </a:t>
            </a:r>
            <a:r>
              <a:rPr lang="pl-PL" sz="4200" b="1" i="1" u="sng" dirty="0">
                <a:solidFill>
                  <a:srgbClr val="FF0000"/>
                </a:solidFill>
              </a:rPr>
              <a:t>Poland</a:t>
            </a:r>
            <a:r>
              <a:rPr lang="pl-PL" sz="4200" b="1" i="1" dirty="0"/>
              <a:t> </a:t>
            </a:r>
            <a:r>
              <a:rPr lang="pl-PL" sz="4200" i="1" dirty="0" smtClean="0"/>
              <a:t>→</a:t>
            </a:r>
            <a:r>
              <a:rPr lang="pl-PL" sz="4200" b="1" i="1" dirty="0" smtClean="0"/>
              <a:t> </a:t>
            </a:r>
            <a:r>
              <a:rPr lang="pl-PL" sz="4200" b="1" i="1" dirty="0"/>
              <a:t>UWAGA!</a:t>
            </a:r>
            <a:r>
              <a:rPr lang="pl-PL" sz="4200" i="1" dirty="0"/>
              <a:t> → </a:t>
            </a:r>
            <a:r>
              <a:rPr lang="pl-PL" sz="4200" i="1" dirty="0" smtClean="0"/>
              <a:t/>
            </a:r>
            <a:br>
              <a:rPr lang="pl-PL" sz="4200" i="1" dirty="0" smtClean="0"/>
            </a:br>
            <a:r>
              <a:rPr lang="pl-PL" sz="4200" i="1" dirty="0" smtClean="0"/>
              <a:t>«</a:t>
            </a:r>
            <a:r>
              <a:rPr lang="ru-RU" sz="4200" i="1" dirty="0"/>
              <a:t>Мись </a:t>
            </a:r>
            <a:r>
              <a:rPr lang="ru-RU" sz="4200" b="1" i="1" u="sng" dirty="0"/>
              <a:t>Поланд</a:t>
            </a:r>
            <a:r>
              <a:rPr lang="pl-PL" sz="4200" i="1" dirty="0" smtClean="0"/>
              <a:t>»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617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5495"/>
            <a:ext cx="10414000" cy="673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235</Words>
  <Application>Microsoft Office PowerPoint</Application>
  <PresentationFormat>Panoramiczny</PresentationFormat>
  <Paragraphs>47</Paragraphs>
  <Slides>43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Motyw pakietu Office</vt:lpstr>
      <vt:lpstr>Przekład nazw oraz form prawnych polskich i rosyjskich spółek prawa handlowego</vt:lpstr>
      <vt:lpstr>Nazwy złożone:  PPHU Kłapouchy sp. z o.o.  ↕ Przedsiębiorstwo produkcyjno-handlowo-usługowe Kłapouchy sp. z o.o.  NIE należy stosować nazw pełnych i skróconych zamiennie</vt:lpstr>
      <vt:lpstr>Nazwy oddziałów i przedstawicielstw:  Winnie-the-Pooh Limited Liability Company (Spółka z ograniczoną odpowiedzialnością) Oddział w Polsce  Tłumaczenie formy prawnej w nawiasie jest również częścią firmy spółki, którego nie można pominąć – jest to całość nazwy oddziału/przedstawicielstwa spółki zagranicznej</vt:lpstr>
      <vt:lpstr>SPÓŁKI HANDLOWE ↙               ↘    SPÓŁKI OSOBOWE            SPÓŁKI KAPITAŁOWE</vt:lpstr>
      <vt:lpstr>Общество с ограниченной ответственностью (Ru)  Товарищество с ограниченной ответственностью (Kaz)  Товарищество с дополнительной ответственностью (Kaz)</vt:lpstr>
      <vt:lpstr> АО «Влад» → АО Vlad*  Tросс → Tross</vt:lpstr>
      <vt:lpstr>Prezentacja programu PowerPoint</vt:lpstr>
      <vt:lpstr> Miś Polska → UWAGA! →   «Мись Польска»   Miś Poland → UWAGA! →  «Мись Поланд»</vt:lpstr>
      <vt:lpstr>Prezentacja programu PowerPoint</vt:lpstr>
      <vt:lpstr>Prezentacja programu PowerPoint</vt:lpstr>
      <vt:lpstr> Alfa Incorporation → Альфа Инкорпорейшн   Beta Enterprises → Бета Интерпрайзес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 Miś sp. z o.o. → ООО «Мись» (Miś sp. z o.o.)   bądź:    Miś sp. z o.o. → Miś sp. z o.o. (ООО «Мись») </vt:lpstr>
      <vt:lpstr>Rosyjska spółka ООО «Тамара» → tłumaczenie:Tamara sp. z o.o.  Polska spółka Tamara sp. z o.o.       …? ↓  Tamara sp. z o.(Polska), Tamara sp. z o. (Rosja) ???</vt:lpstr>
      <vt:lpstr> иск ТОО «Астана» к ООО «Москва»   → powództwo spółki Astana sp. z o.o. przeciwko spółce Moskwa sp. z o.o. …???</vt:lpstr>
      <vt:lpstr> ТОВАРИСТВО З ОБМЕЖЕНОЮ ВІДПОВІДАЛЬНІСТЮ "ВИРОБНИЧО-ПЕРЕРОБНИЙ ЗАВОД "КЕР” ТОВ ВПЗ «КЕР» ↓ w dokumentach tłumaczonych z UA na ENG w transliteracji angielskiej: ↓ TOV VPZ KER</vt:lpstr>
      <vt:lpstr>w dokumentach w j. rosyjskim:  ОБЩЕСТВО С ОГРАНИЧЕННОЙ ОТВЕТСТВЕННОСТЬЮ ПРОМЫШЛЕННО-ПЕРЕРАБАТЫВАЮЩИЙ ЗАВОД «КЕР» ООО ППЗ «КЕР» ↓ w dokumentach tłumaczonych z RU na ENG w transliteracji angielskiej: ↓ OOO PPZ KER</vt:lpstr>
      <vt:lpstr>Co otrzymaliśmy? Dwie różne nazwy spółki:    ↓  TOV VPZ KER ↔ OOO PPZ KER   [plus wariant KER LLC…]</vt:lpstr>
      <vt:lpstr> Radosny Władimir Spółka z ograniczoną odpowiedzialnością sp. k.  CO STANIE SIĘ PRZY ROZWIĄZANIU?:  Коммандитное товарищество «Общество с ограниченной ответственностью Радосны Владимир»  ?   Коммандитное товарищество «Радосны Владимир Cп. з о.о.»   ?</vt:lpstr>
      <vt:lpstr> ООО «Объединенная компания «Золото»   → OOO Obyedinnyonnaya kompaniya Zoloto</vt:lpstr>
      <vt:lpstr>AO → S.A. [spółka akcyjna]  ОАО → publiczna spółka akcyjna / typu otwartego ЗАО → niepubliczna spółka akcyjna / typu zamkniętego   ОАО → OAO ЗАО → ZAO</vt:lpstr>
      <vt:lpstr>Prezentacja programu PowerPoint</vt:lpstr>
      <vt:lpstr>Prezentacja programu PowerPoint</vt:lpstr>
      <vt:lpstr>A rozwiązanie:  Sp. z o.o. → Сп. з о.о. ..?</vt:lpstr>
      <vt:lpstr>GmbH → ГмбХ  Sp. z o.o. → Сп. з о.о.</vt:lpstr>
      <vt:lpstr>Prezentacja programu PowerPoint</vt:lpstr>
      <vt:lpstr>Prezentacja programu PowerPoint</vt:lpstr>
      <vt:lpstr>Prezentacja programu PowerPoint</vt:lpstr>
      <vt:lpstr> Przedsiębiorstwo produkcyjno-usługowo-handlowe Fotka Sp. z o.o.   → Производственно-сервисно-торговое предприятие «Фотка Сп. з о.о.*»</vt:lpstr>
      <vt:lpstr>Prezentacja programu PowerPoint</vt:lpstr>
      <vt:lpstr>GmbH, S.a.r.l.  i inne   Alfa GmbH → Alfa GmbH    Alfa GmbH → Альфа ГмбХ </vt:lpstr>
      <vt:lpstr>Flora sp. z o.o. →  Flora sp. z o.o. (Польша)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>Wardyński i Wpólnicy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Przekład nazw oraz form prawnych polskich i rosyjskich spółek prawa handlowego</dc:title>
  <dc:creator>W&amp;W</dc:creator>
  <cp:lastModifiedBy>W&amp;P</cp:lastModifiedBy>
  <cp:revision>27</cp:revision>
  <cp:lastPrinted>2016-10-08T15:29:38Z</cp:lastPrinted>
  <dcterms:created xsi:type="dcterms:W3CDTF">2016-10-08T13:16:23Z</dcterms:created>
  <dcterms:modified xsi:type="dcterms:W3CDTF">2017-01-10T11:33:46Z</dcterms:modified>
</cp:coreProperties>
</file>