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60" r:id="rId6"/>
    <p:sldId id="266" r:id="rId7"/>
    <p:sldId id="265" r:id="rId8"/>
    <p:sldId id="264" r:id="rId9"/>
    <p:sldId id="271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82" r:id="rId18"/>
    <p:sldId id="276" r:id="rId19"/>
    <p:sldId id="284" r:id="rId20"/>
    <p:sldId id="279" r:id="rId21"/>
    <p:sldId id="277" r:id="rId22"/>
    <p:sldId id="278" r:id="rId23"/>
    <p:sldId id="280" r:id="rId24"/>
    <p:sldId id="281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575" autoAdjust="0"/>
    <p:restoredTop sz="97307" autoAdjust="0"/>
  </p:normalViewPr>
  <p:slideViewPr>
    <p:cSldViewPr>
      <p:cViewPr varScale="1">
        <p:scale>
          <a:sx n="189" d="100"/>
          <a:sy n="189" d="100"/>
        </p:scale>
        <p:origin x="-13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E6B69-6048-4DEF-97CB-F06322F0F70B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F49F-3FB1-48CE-A4EC-6C14330262B8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F49F-3FB1-48CE-A4EC-6C14330262B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F49F-3FB1-48CE-A4EC-6C14330262B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F49F-3FB1-48CE-A4EC-6C14330262B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F49F-3FB1-48CE-A4EC-6C14330262B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8566-1DB7-43E4-8AAE-BC7BD9D47568}" type="datetimeFigureOut">
              <a:rPr lang="pl-PL" smtClean="0"/>
              <a:pPr/>
              <a:t>2015-04-17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883D-66E3-46EC-A47A-EDC24A1E5C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PWS-Win32Simda.AF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pl.wikipedia.org/wiki/Cracker" TargetMode="External"/><Relationship Id="rId7" Type="http://schemas.openxmlformats.org/officeDocument/2006/relationships/hyperlink" Target="http://pl.wikipedia.org/wiki/Internet" TargetMode="External"/><Relationship Id="rId2" Type="http://schemas.openxmlformats.org/officeDocument/2006/relationships/hyperlink" Target="http://pl.wikipedia.org/wiki/System_informatycz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System_operacyjny" TargetMode="External"/><Relationship Id="rId5" Type="http://schemas.openxmlformats.org/officeDocument/2006/relationships/hyperlink" Target="http://pl.wikipedia.org/wiki/Ko%C5%84_troja%C5%84ski_(informatyka)" TargetMode="External"/><Relationship Id="rId4" Type="http://schemas.openxmlformats.org/officeDocument/2006/relationships/hyperlink" Target="http://pl.wikipedia.org/wiki/Oprogramowani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l.wikipedia.org/wiki/Zombie_(komputer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8587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WIRUSY KOMPUTEROWE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i="1" dirty="0" smtClean="0"/>
              <a:t>w systemach operacyjnych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Windows</a:t>
            </a:r>
            <a:endParaRPr lang="pl-PL" dirty="0"/>
          </a:p>
        </p:txBody>
      </p:sp>
      <p:sp>
        <p:nvSpPr>
          <p:cNvPr id="12290" name="AutoShape 2" descr="Znalezione obrazy dla zapytania wirus komputer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aphicFrame>
        <p:nvGraphicFramePr>
          <p:cNvPr id="6" name="Obiekt 5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5000628" y="2357430"/>
          <a:ext cx="3214710" cy="3643338"/>
        </p:xfrm>
        <a:graphic>
          <a:graphicData uri="http://schemas.openxmlformats.org/presentationml/2006/ole">
            <p:oleObj spid="_x0000_s12291" name="Obraz - mapa bitowa" r:id="rId4" imgW="1876190" imgH="1876190" progId="PBrush">
              <p:embed/>
            </p:oleObj>
          </a:graphicData>
        </a:graphic>
      </p:graphicFrame>
      <p:sp>
        <p:nvSpPr>
          <p:cNvPr id="12293" name="AutoShape 5" descr="Znalezione obrazy dla zapytania wirus komputer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2295" name="AutoShape 7" descr="Znalezione obrazy dla zapytania wirus komputer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2296" name="Picture 8" descr="F:\Wirusy\PWS-Win32Simda.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143116"/>
            <a:ext cx="4286280" cy="4429156"/>
          </a:xfrm>
          <a:prstGeom prst="rect">
            <a:avLst/>
          </a:prstGeom>
          <a:noFill/>
        </p:spPr>
      </p:pic>
      <p:sp>
        <p:nvSpPr>
          <p:cNvPr id="3" name="AutoShape 5" descr="Znalezione obrazy dla zapytania wirus komputer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7158" y="2214554"/>
            <a:ext cx="335758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Wstęp.</a:t>
            </a:r>
          </a:p>
          <a:p>
            <a:pPr marL="342900" indent="-342900">
              <a:buAutoNum type="arabicPeriod"/>
            </a:pPr>
            <a:r>
              <a:rPr lang="pl-PL" dirty="0" smtClean="0"/>
              <a:t>Klasyfikacja.</a:t>
            </a:r>
          </a:p>
          <a:p>
            <a:pPr marL="342900" indent="-342900">
              <a:buAutoNum type="arabicPeriod"/>
            </a:pPr>
            <a:r>
              <a:rPr lang="pl-PL" dirty="0" smtClean="0"/>
              <a:t>Przykłady: CTBLOCKER.</a:t>
            </a:r>
          </a:p>
          <a:p>
            <a:pPr marL="342900" indent="-342900">
              <a:buAutoNum type="arabicPeriod"/>
            </a:pPr>
            <a:r>
              <a:rPr lang="pl-PL" dirty="0" smtClean="0"/>
              <a:t>Profilaktyka. </a:t>
            </a:r>
          </a:p>
          <a:p>
            <a:pPr marL="342900" indent="-342900">
              <a:buAutoNum type="arabicPeriod"/>
            </a:pPr>
            <a:r>
              <a:rPr lang="pl-PL" dirty="0" smtClean="0"/>
              <a:t>Wnioski końcowe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3500462" cy="10826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Królik /Wabbit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2576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 smtClean="0"/>
              <a:t>Króliki - są to programy, które wielokrotnie kopiują i uruchamiają własny kod źródłowy, dzięki czemu szybko zagarniają większość zasobów sprzętowych naszego komputera. W przypadku zainfekowania królikiem możemy zauważyć znaczne spowolnienie pracy komputera: zmniejszenie dostępnej pamięci operacyjnej, zmniejszenie wolnego miejsca na dysku oraz zagarnięcie znacznych zasobów procesora. Działania te w skrajnym przypadku mogą prowadzić do konieczności reinstalacji systemu operacyjnego.</a:t>
            </a:r>
            <a:endParaRPr lang="pl-PL" dirty="0"/>
          </a:p>
        </p:txBody>
      </p:sp>
      <p:pic>
        <p:nvPicPr>
          <p:cNvPr id="4" name="Obraz 3" descr="wab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3" y="285728"/>
            <a:ext cx="2643206" cy="814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2357454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TROJAN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    Uruchomiony  trojan nie zakłóca normalnej pracy, jednak</a:t>
            </a:r>
            <a:r>
              <a:rPr lang="pl-PL" dirty="0" smtClean="0"/>
              <a:t>, w tle wykonuje się niezauważalny dla użytkownika proces, który otwiera </a:t>
            </a:r>
            <a:r>
              <a:rPr lang="pl-PL" dirty="0" smtClean="0">
                <a:solidFill>
                  <a:srgbClr val="C00000"/>
                </a:solidFill>
              </a:rPr>
              <a:t>zdalny port </a:t>
            </a:r>
            <a:r>
              <a:rPr lang="pl-PL" dirty="0" smtClean="0"/>
              <a:t>na naszym komputerze.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O</a:t>
            </a:r>
            <a:r>
              <a:rPr lang="pl-PL" dirty="0" smtClean="0"/>
              <a:t>soba</a:t>
            </a:r>
            <a:r>
              <a:rPr lang="pl-PL" dirty="0" smtClean="0"/>
              <a:t>, która posiada wersję kliencką danego trojana może się bezkarnie podpiąć do naszego komputera i wykonywać </a:t>
            </a:r>
            <a:r>
              <a:rPr lang="pl-PL" dirty="0" smtClean="0"/>
              <a:t>rozmaite  operacje bez</a:t>
            </a:r>
            <a:r>
              <a:rPr lang="pl-PL" dirty="0" smtClean="0"/>
              <a:t> </a:t>
            </a:r>
            <a:r>
              <a:rPr lang="pl-PL" dirty="0" smtClean="0"/>
              <a:t>kontroli i świadomości użytkownika,  np.: może oglądać, pobierać dane czy wyczyniać rozmaite psikusy.</a:t>
            </a:r>
            <a:endParaRPr lang="pl-PL" dirty="0"/>
          </a:p>
        </p:txBody>
      </p:sp>
      <p:pic>
        <p:nvPicPr>
          <p:cNvPr id="5" name="Obraz 4" descr="troj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71414"/>
            <a:ext cx="1928826" cy="1500198"/>
          </a:xfrm>
          <a:prstGeom prst="rect">
            <a:avLst/>
          </a:prstGeom>
        </p:spPr>
      </p:pic>
      <p:pic>
        <p:nvPicPr>
          <p:cNvPr id="6" name="Obraz 5" descr="akuku_2014-01-18_00-48-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286388"/>
            <a:ext cx="207170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2543164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sz="4000" dirty="0" smtClean="0"/>
              <a:t>Backdoor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pl-PL" dirty="0" smtClean="0"/>
              <a:t>luka w zabezpieczeniach </a:t>
            </a:r>
            <a:r>
              <a:rPr lang="pl-PL" dirty="0" smtClean="0">
                <a:hlinkClick r:id="rId2" tooltip="System informatyczny"/>
              </a:rPr>
              <a:t>systemu</a:t>
            </a:r>
            <a:r>
              <a:rPr lang="pl-PL" dirty="0" smtClean="0"/>
              <a:t> utworzona umyślnie w celu późniejszego wykorzystania. Backdoor w systemie może być np. pozostawiony przez </a:t>
            </a:r>
            <a:r>
              <a:rPr lang="pl-PL" dirty="0" smtClean="0">
                <a:hlinkClick r:id="rId3" tooltip="Cracker"/>
              </a:rPr>
              <a:t>crackera</a:t>
            </a:r>
            <a:r>
              <a:rPr lang="pl-PL" dirty="0" smtClean="0"/>
              <a:t>, który włamał się przez inną lukę w </a:t>
            </a:r>
            <a:r>
              <a:rPr lang="pl-PL" dirty="0" smtClean="0">
                <a:hlinkClick r:id="rId4" tooltip="Oprogramowanie"/>
              </a:rPr>
              <a:t>oprogramowaniu</a:t>
            </a:r>
            <a:r>
              <a:rPr lang="pl-PL" dirty="0" smtClean="0"/>
              <a:t> (której przydatność jest ograniczona czasowo do momentu jej usunięcia) bądź poprzez podrzucenie użytkownikowi </a:t>
            </a:r>
            <a:r>
              <a:rPr lang="pl-PL" dirty="0" smtClean="0">
                <a:hlinkClick r:id="rId5" tooltip="Koń trojański (informatyka)"/>
              </a:rPr>
              <a:t>konia trojańskiego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Backdoor, może być również umyślnie utworzony, przez twórcę danego programu. Jednym ze znanych błędów, podejrzewanych o bycie backdoorem jest "Microsoft Windows Graphics Rendering Engine WMF Format Unspecified Code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Execution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Vulnerability „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przejmuje kontrolę nad zainfekowanym komputerem, umożliwiając wykonanie na nim czynności administracyjnych, łącznie z usuwaniem i zapisem danych. Podobnie jak trojan, backdoor podszywa się pod pliki i programy, z których często korzysta użytkownik. Umożliwia intruzom administrowanie </a:t>
            </a:r>
            <a:r>
              <a:rPr lang="pl-PL" dirty="0" smtClean="0">
                <a:hlinkClick r:id="rId6" tooltip="System operacyjny"/>
              </a:rPr>
              <a:t>systemem operacyjnym</a:t>
            </a:r>
            <a:r>
              <a:rPr lang="pl-PL" dirty="0" smtClean="0"/>
              <a:t> poprzez </a:t>
            </a:r>
            <a:r>
              <a:rPr lang="pl-PL" dirty="0" smtClean="0">
                <a:hlinkClick r:id="rId7" tooltip="Internet"/>
              </a:rPr>
              <a:t>Internet</a:t>
            </a:r>
            <a:r>
              <a:rPr lang="pl-PL" dirty="0" smtClean="0"/>
              <a:t>. Wykonuje wtedy zadania wbrew wiedzy i woli ofiary.</a:t>
            </a:r>
          </a:p>
          <a:p>
            <a:endParaRPr lang="pl-PL" dirty="0"/>
          </a:p>
        </p:txBody>
      </p:sp>
      <p:pic>
        <p:nvPicPr>
          <p:cNvPr id="4" name="Obraz 3" descr="Backdoor.Vercuser.A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214290"/>
            <a:ext cx="1500198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4323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EXPLOIT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Program wykorzystuje występujący w oprogramowaniu </a:t>
            </a:r>
            <a:r>
              <a:rPr lang="pl-PL" sz="2000" dirty="0" smtClean="0">
                <a:solidFill>
                  <a:srgbClr val="FF0000"/>
                </a:solidFill>
              </a:rPr>
              <a:t>błąd</a:t>
            </a:r>
            <a:r>
              <a:rPr lang="pl-PL" sz="2000" dirty="0" smtClean="0"/>
              <a:t> programistyczny (</a:t>
            </a:r>
            <a:r>
              <a:rPr lang="pl-PL" sz="2000" dirty="0" smtClean="0">
                <a:solidFill>
                  <a:srgbClr val="FF0000"/>
                </a:solidFill>
              </a:rPr>
              <a:t>przepełnienie bufora</a:t>
            </a:r>
            <a:r>
              <a:rPr lang="pl-PL" sz="2000" dirty="0" smtClean="0"/>
              <a:t>, </a:t>
            </a:r>
            <a:r>
              <a:rPr lang="pl-PL" sz="2000" dirty="0" smtClean="0">
                <a:solidFill>
                  <a:srgbClr val="FF0000"/>
                </a:solidFill>
              </a:rPr>
              <a:t>ciąg formatujący </a:t>
            </a:r>
            <a:r>
              <a:rPr lang="pl-PL" sz="2000" dirty="0" smtClean="0"/>
              <a:t>) w celu przejęcia kontroli nad działaniem procesu i wykonania odpowiednio spreparowanego kodu (tzw. Shellcode). Shellcode wykonuje wywołanie uruchamiające powłokę systemową  z uprawnieniami programu, w którym wykryto lukę w zabezpieczeniach.</a:t>
            </a:r>
          </a:p>
          <a:p>
            <a:r>
              <a:rPr lang="pl-PL" sz="2400" dirty="0" smtClean="0"/>
              <a:t>kod umożliwiający bezpośrednie włamanie do komputera ofiary</a:t>
            </a:r>
          </a:p>
          <a:p>
            <a:r>
              <a:rPr lang="pl-PL" sz="2400" dirty="0" smtClean="0"/>
              <a:t>Do dokonania zmian lub przejęcia kontroli wykorzystuje się lukę w oprogramowaniu zainstalowanym na atakowanym komputerze. Exploity mogą być użyte w atakowaniu stron internetowych, których silniki oparte są na językach skryptowych (zmiana treści lub przejęcie kontroli administracyjnej), systemy operacyjne (serwery i końcówki klienckie) lub aplikacje (pakiety biurowe, przeglądarki internetowe lub inne oprogramowanie).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4500562" y="642918"/>
            <a:ext cx="40719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/>
              <a:t>błędny sposób przekazywania argumentów do funkcji operujących na ciągach formatujących, takich jak</a:t>
            </a:r>
          </a:p>
          <a:p>
            <a:r>
              <a:rPr lang="pl-PL" sz="1400" dirty="0" err="1" smtClean="0"/>
              <a:t>printf</a:t>
            </a:r>
            <a:r>
              <a:rPr lang="pl-PL" sz="1400" dirty="0" smtClean="0"/>
              <a:t>(), </a:t>
            </a:r>
            <a:r>
              <a:rPr lang="pl-PL" sz="1400" dirty="0" err="1" smtClean="0"/>
              <a:t>syslog</a:t>
            </a:r>
            <a:r>
              <a:rPr lang="pl-PL" sz="1400" dirty="0" smtClean="0"/>
              <a:t>(), </a:t>
            </a:r>
            <a:r>
              <a:rPr lang="pl-PL" sz="1400" dirty="0" err="1" smtClean="0"/>
              <a:t>err</a:t>
            </a:r>
            <a:r>
              <a:rPr lang="pl-PL" sz="1400" dirty="0" smtClean="0"/>
              <a:t>()</a:t>
            </a:r>
            <a:endParaRPr lang="de-DE" sz="1400" dirty="0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3428992" y="1000108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328982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4000" dirty="0" smtClean="0"/>
              <a:t>Keylogger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00B050"/>
                </a:solidFill>
              </a:rPr>
              <a:t>      Rodzaj oprogramowania </a:t>
            </a:r>
            <a:r>
              <a:rPr lang="pl-PL" sz="2000" dirty="0" smtClean="0"/>
              <a:t>rejestrującego klawisze naciskane przez użytkownika komputera. </a:t>
            </a:r>
            <a:r>
              <a:rPr lang="pl-PL" sz="2000" dirty="0" smtClean="0">
                <a:solidFill>
                  <a:srgbClr val="C00000"/>
                </a:solidFill>
              </a:rPr>
              <a:t>Umożliwia:</a:t>
            </a:r>
          </a:p>
          <a:p>
            <a:r>
              <a:rPr lang="pl-PL" sz="2400" dirty="0" smtClean="0"/>
              <a:t>Przechwytywanie zrzutów ekranu </a:t>
            </a:r>
          </a:p>
          <a:p>
            <a:r>
              <a:rPr lang="pl-PL" sz="2400" dirty="0" smtClean="0"/>
              <a:t>wysyłanie logów i zrzutów na e-mail lub serwer ftp.</a:t>
            </a:r>
          </a:p>
          <a:p>
            <a:r>
              <a:rPr lang="pl-PL" sz="2400" dirty="0" smtClean="0"/>
              <a:t>pobieranie informacji o aktywnych oknach i programach chroniące przed wykryciem poprzez: </a:t>
            </a:r>
          </a:p>
          <a:p>
            <a:pPr lvl="1"/>
            <a:r>
              <a:rPr lang="pl-PL" sz="2400" dirty="0" smtClean="0"/>
              <a:t>ukrywanie się na liście programów uruchamianych na starcie systemu.</a:t>
            </a:r>
          </a:p>
          <a:p>
            <a:pPr lvl="1"/>
            <a:r>
              <a:rPr lang="pl-PL" sz="2400" dirty="0" smtClean="0"/>
              <a:t>ukrywanie się w menedżerze zadań</a:t>
            </a:r>
          </a:p>
          <a:p>
            <a:pPr lvl="1"/>
            <a:r>
              <a:rPr lang="pl-PL" sz="2400" dirty="0" smtClean="0"/>
              <a:t>ukrywanie i szyfrowanie pliku,</a:t>
            </a:r>
            <a:r>
              <a:rPr lang="pl-PL" sz="2000" dirty="0" smtClean="0"/>
              <a:t> </a:t>
            </a:r>
            <a:r>
              <a:rPr lang="pl-PL" sz="2400" dirty="0" smtClean="0"/>
              <a:t>gdzie zapisywane są logi.</a:t>
            </a:r>
          </a:p>
          <a:p>
            <a:pPr lvl="1"/>
            <a:r>
              <a:rPr lang="pl-PL" sz="2400" dirty="0" smtClean="0"/>
              <a:t>szyfrowanie połączenia z serwerem</a:t>
            </a:r>
          </a:p>
          <a:p>
            <a:endParaRPr lang="pl-PL" sz="2000" dirty="0"/>
          </a:p>
        </p:txBody>
      </p:sp>
      <p:pic>
        <p:nvPicPr>
          <p:cNvPr id="4" name="Obraz 3" descr="USB_keylogger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52"/>
            <a:ext cx="2794000" cy="138112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58016" y="85723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Hardware</a:t>
            </a:r>
          </a:p>
          <a:p>
            <a:r>
              <a:rPr lang="pl-PL" sz="1200" dirty="0" smtClean="0"/>
              <a:t>keylogger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72066" y="3571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Wi-Fi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5786455"/>
            <a:ext cx="8572560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smtClean="0"/>
              <a:t>W czasach kiedy komputery nie były podłączone masowo do Internetu, największym problemem okazywały się zazwyczaj wirusy, które potrafiły wyczyścić dysk z ważnych danych. Dziś tego typu wirusy stopniowo odchodzą do lamusa. Kierunek w którym rozwinął się Internet stworzył naprawdę wiele możliwości dla twórców złośliwego oprogramowania. Na co dzień korzystamy z komputerów do zarządzania swoimi finansami online, komunikujemy się za pomocą mediów społecznościowych, logujemy się do poczty… A to wszystko opiera się przecież na loginach i hasłach, które wpisuje się za pomocą klawiatury</a:t>
            </a:r>
            <a:r>
              <a:rPr lang="pl-PL" sz="900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Spyware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l-PL" sz="1900" b="1" dirty="0" smtClean="0"/>
              <a:t>      </a:t>
            </a:r>
            <a:r>
              <a:rPr lang="pl-PL" sz="1900" dirty="0" smtClean="0">
                <a:solidFill>
                  <a:schemeClr val="tx2">
                    <a:lumMod val="50000"/>
                  </a:schemeClr>
                </a:solidFill>
              </a:rPr>
              <a:t>Oprogramowanie </a:t>
            </a:r>
            <a:r>
              <a:rPr lang="pl-PL" sz="1900" dirty="0" smtClean="0"/>
              <a:t>zbierające informacje o :</a:t>
            </a:r>
          </a:p>
          <a:p>
            <a:pPr>
              <a:buFontTx/>
              <a:buChar char="-"/>
            </a:pPr>
            <a:r>
              <a:rPr lang="pl-PL" sz="1900" dirty="0" smtClean="0"/>
              <a:t>odwiedzanych witrynach,</a:t>
            </a:r>
          </a:p>
          <a:p>
            <a:pPr>
              <a:buFontTx/>
              <a:buChar char="-"/>
            </a:pPr>
            <a:r>
              <a:rPr lang="pl-PL" sz="1900" dirty="0" smtClean="0"/>
              <a:t> hasłach dostępowych </a:t>
            </a:r>
            <a:r>
              <a:rPr lang="pl-PL" sz="1900" dirty="0" err="1" smtClean="0"/>
              <a:t>itp</a:t>
            </a:r>
            <a:endParaRPr lang="pl-PL" sz="1900" dirty="0" smtClean="0"/>
          </a:p>
          <a:p>
            <a:pPr>
              <a:buFontTx/>
              <a:buChar char="-"/>
            </a:pPr>
            <a:r>
              <a:rPr lang="pl-PL" sz="1900" dirty="0" smtClean="0"/>
              <a:t>osobie fizycznej lub prawnej,</a:t>
            </a:r>
          </a:p>
          <a:p>
            <a:pPr>
              <a:buFontTx/>
              <a:buChar char="-"/>
            </a:pPr>
            <a:endParaRPr lang="pl-PL" sz="2000" dirty="0" smtClean="0"/>
          </a:p>
          <a:p>
            <a:r>
              <a:rPr lang="pl-PL" sz="2000" dirty="0" smtClean="0"/>
              <a:t>      Występuje często jako dodatkowy i ukryty komponent większego programu, odporny na usuwanie i ingerencję użytkownika. Programy szpiegujące mogą wykonywać działania bez wiedzy użytkownika – zmieniać wpisy do rejestru systemu operacyjnego i ustawienia użytkownika. Program szpiegujący może pobierać i uruchamiać pliki pobrane z sieci.</a:t>
            </a:r>
          </a:p>
          <a:p>
            <a:r>
              <a:rPr lang="pl-PL" sz="2000" dirty="0" smtClean="0">
                <a:solidFill>
                  <a:srgbClr val="C00000"/>
                </a:solidFill>
              </a:rPr>
              <a:t>Scumware </a:t>
            </a:r>
            <a:r>
              <a:rPr lang="pl-PL" sz="2000" dirty="0" smtClean="0"/>
              <a:t>(</a:t>
            </a:r>
            <a:r>
              <a:rPr lang="pl-PL" sz="2000" i="1" dirty="0" err="1" smtClean="0"/>
              <a:t>scum</a:t>
            </a:r>
            <a:r>
              <a:rPr lang="pl-PL" sz="2000" dirty="0" smtClean="0"/>
              <a:t> – piana; szumowiny, męty), zbiorcze określenie oprogramowania, które wykonuje w komputerze niepożądane przez użytkownika czynności.</a:t>
            </a:r>
          </a:p>
          <a:p>
            <a:r>
              <a:rPr lang="pl-PL" sz="2000" dirty="0" smtClean="0">
                <a:solidFill>
                  <a:srgbClr val="C00000"/>
                </a:solidFill>
              </a:rPr>
              <a:t>Stealware/ parasiteware </a:t>
            </a:r>
            <a:r>
              <a:rPr lang="pl-PL" sz="2000" dirty="0" smtClean="0"/>
              <a:t>– służące do okradania kont internetowych</a:t>
            </a:r>
          </a:p>
          <a:p>
            <a:r>
              <a:rPr lang="pl-PL" sz="2000" dirty="0" smtClean="0">
                <a:solidFill>
                  <a:srgbClr val="C00000"/>
                </a:solidFill>
              </a:rPr>
              <a:t>Adware</a:t>
            </a:r>
            <a:r>
              <a:rPr lang="pl-PL" sz="2000" dirty="0" smtClean="0"/>
              <a:t>  oprogramowanie wyświetlające reklamy,</a:t>
            </a:r>
          </a:p>
          <a:p>
            <a:r>
              <a:rPr lang="pl-PL" sz="2000" dirty="0" smtClean="0">
                <a:solidFill>
                  <a:srgbClr val="C00000"/>
                </a:solidFill>
              </a:rPr>
              <a:t>Hijacker Browser Helper Object</a:t>
            </a:r>
            <a:r>
              <a:rPr lang="pl-PL" sz="2000" dirty="0" smtClean="0"/>
              <a:t>– dodatki do przeglądarek, wykonujące operacje bez wiedzy użytkownika.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4" name="Obraz 3" descr="carram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14290"/>
            <a:ext cx="259080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57412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Rootkit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71612"/>
            <a:ext cx="640081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dirty="0" smtClean="0"/>
              <a:t>  Jedno </a:t>
            </a:r>
            <a:r>
              <a:rPr lang="pl-PL" dirty="0" smtClean="0"/>
              <a:t>z </a:t>
            </a:r>
            <a:r>
              <a:rPr lang="pl-PL" dirty="0" smtClean="0">
                <a:solidFill>
                  <a:srgbClr val="00B050"/>
                </a:solidFill>
              </a:rPr>
              <a:t>najniebezpieczniejszych</a:t>
            </a:r>
            <a:r>
              <a:rPr lang="pl-PL" dirty="0" smtClean="0"/>
              <a:t> narzędzi hackerskich. Ogólna zasada działania opiera się na maskowaniu obecności pewnych uruchomionych programów lub procesów systemowych (z reguły służących hackerowi do administrowania zaatakowanym systemem</a:t>
            </a:r>
            <a:r>
              <a:rPr lang="pl-PL" dirty="0" smtClean="0"/>
              <a:t>).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</a:t>
            </a:r>
            <a:r>
              <a:rPr lang="pl-PL" dirty="0" smtClean="0"/>
              <a:t>  Rootkit </a:t>
            </a:r>
            <a:r>
              <a:rPr lang="pl-PL" dirty="0" smtClean="0"/>
              <a:t>wkompilowany (w wypadku zainfekowanej instalacji) lub wstrzyknięty w istotne procedury systemowe, z reguły jest trudny do wykrycia z racji tego, że </a:t>
            </a:r>
            <a:r>
              <a:rPr lang="pl-PL" dirty="0" smtClean="0">
                <a:solidFill>
                  <a:srgbClr val="FF0000"/>
                </a:solidFill>
              </a:rPr>
              <a:t>nie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występuje jako osobna aplikacja</a:t>
            </a:r>
            <a:r>
              <a:rPr lang="pl-PL" dirty="0" smtClean="0"/>
              <a:t>. </a:t>
            </a:r>
            <a:r>
              <a:rPr lang="pl-PL" dirty="0" smtClean="0"/>
              <a:t>   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</a:t>
            </a:r>
            <a:r>
              <a:rPr lang="pl-PL" dirty="0" smtClean="0"/>
              <a:t>Zainstalowanie </a:t>
            </a:r>
            <a:r>
              <a:rPr lang="pl-PL" dirty="0" smtClean="0"/>
              <a:t>rootkita jest najczęściej ostatnim krokiem po włamaniu do systemu, w którym prowadzona będzie ukryta kradzież danych lub infiltracja.</a:t>
            </a:r>
            <a:endParaRPr lang="pl-PL" dirty="0"/>
          </a:p>
        </p:txBody>
      </p:sp>
      <p:pic>
        <p:nvPicPr>
          <p:cNvPr id="4" name="Obraz 3" descr="dowykorzyst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571612"/>
            <a:ext cx="1895475" cy="241935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172400" y="1484784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Maska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804248" y="3861048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Maska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1900222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DDoS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08" y="642918"/>
            <a:ext cx="6929486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1200" b="1" dirty="0" smtClean="0"/>
              <a:t>DDoS</a:t>
            </a:r>
            <a:r>
              <a:rPr lang="pl-PL" sz="1200" dirty="0" smtClean="0"/>
              <a:t> ( </a:t>
            </a:r>
            <a:r>
              <a:rPr lang="pl-PL" sz="1200" i="1" dirty="0" smtClean="0"/>
              <a:t>Distributed Denial of Service</a:t>
            </a:r>
            <a:r>
              <a:rPr lang="pl-PL" sz="1200" dirty="0" smtClean="0"/>
              <a:t> – rozproszona odmowa usługi) – atak na system komputerowy lub usługę sieciową w celu uniemożliwienia działania przez zajęcie wszystkich wolnych zasobów, przeprowadzany równocześnie z wielu komputerów ( np.</a:t>
            </a:r>
            <a:r>
              <a:rPr lang="pl-PL" sz="1200" dirty="0" smtClean="0">
                <a:hlinkClick r:id="rId2" tooltip="Zombie (komputer)"/>
              </a:rPr>
              <a:t>.</a:t>
            </a:r>
            <a:r>
              <a:rPr lang="pl-PL" sz="1200" dirty="0" smtClean="0"/>
              <a:t>zombie – zainfekowane botem lub trojanem).</a:t>
            </a:r>
            <a:endParaRPr lang="pl-PL" sz="1200" dirty="0"/>
          </a:p>
        </p:txBody>
      </p:sp>
      <p:pic>
        <p:nvPicPr>
          <p:cNvPr id="5" name="Obraz 4" descr="czes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84784"/>
            <a:ext cx="2643206" cy="264320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2844" y="1571612"/>
            <a:ext cx="3929089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 smtClean="0"/>
              <a:t>Od 30 X do ok. 3 XII  miał miejsce atak na portal Gazeta.pl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2844" y="1928802"/>
            <a:ext cx="60007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 smtClean="0"/>
              <a:t>Maj 2007 serwis policja.pl - wg spekulacji, odwet za policyjny nalot na jeden z serwisów udostępniających napisy do filmów w Internecie.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2844" y="2500306"/>
            <a:ext cx="6000792" cy="4339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200" dirty="0" smtClean="0"/>
              <a:t>W związku z planowanym podpisaniem przez Polskę porozumienia </a:t>
            </a:r>
            <a:r>
              <a:rPr lang="pl-PL" sz="1200" dirty="0" smtClean="0">
                <a:solidFill>
                  <a:srgbClr val="00B050"/>
                </a:solidFill>
              </a:rPr>
              <a:t>ACTA, 21 I 2012 </a:t>
            </a:r>
            <a:r>
              <a:rPr lang="pl-PL" sz="1200" dirty="0" smtClean="0"/>
              <a:t>około godziny 19:00 rozpoczął się szereg ataków na strony polskich instytucji parlamentarnych i rządowych. Przestała działać strona Sejmu.</a:t>
            </a:r>
          </a:p>
          <a:p>
            <a:endParaRPr lang="pl-PL" sz="1200" dirty="0" smtClean="0"/>
          </a:p>
          <a:p>
            <a:r>
              <a:rPr lang="pl-PL" sz="1200" dirty="0" smtClean="0"/>
              <a:t>                                Do ataku przyznała się grupa ANONYMOUS</a:t>
            </a:r>
          </a:p>
          <a:p>
            <a:r>
              <a:rPr lang="pl-PL" sz="1200" dirty="0" smtClean="0"/>
              <a:t> Po  ich wystąpieniu w Sieci zaczęły krążyć niepotwierdzone informacje, co mogło wywołać efekt ataku DDoS w sposób naturalny (duża liczba internautów sprawdzających, czy strona rzeczywiście nie działa).</a:t>
            </a:r>
          </a:p>
          <a:p>
            <a:endParaRPr lang="pl-PL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Rzecznik Rządu podał, że przyczyną późniejszych problemów ze stroną Ministerstwa Kultury mogło być duże zainteresowanie treścią porozumienia,  które zostało zamieszczone na serwerach ministerstwa w pliku </a:t>
            </a:r>
            <a:r>
              <a:rPr lang="pl-PL" sz="1200" dirty="0" err="1" smtClean="0">
                <a:solidFill>
                  <a:schemeClr val="accent1">
                    <a:lumMod val="50000"/>
                  </a:schemeClr>
                </a:solidFill>
              </a:rPr>
              <a:t>pdf</a:t>
            </a:r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 o wielkości ponad 20mb, zawierającym zeskanowany oryginał dokumentu. </a:t>
            </a:r>
          </a:p>
          <a:p>
            <a:endParaRPr lang="pl-PL" sz="1200" dirty="0" smtClean="0"/>
          </a:p>
          <a:p>
            <a:r>
              <a:rPr lang="pl-PL" sz="1200" dirty="0" smtClean="0"/>
              <a:t>Później jednak przestały działać witryny innych ministerstw i instytucji rządowych, czego najbardziej prawdopodobną przyczyną jest właśnie atak DDoS. </a:t>
            </a:r>
          </a:p>
          <a:p>
            <a:endParaRPr lang="pl-PL" sz="1200" dirty="0" smtClean="0"/>
          </a:p>
          <a:p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Wkrótce po tym, jak rzecznik rządu Paweł Graś </a:t>
            </a:r>
          </a:p>
          <a:p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zaprzeczył doniesieniom na temat ataku hakerskiego, </a:t>
            </a:r>
          </a:p>
          <a:p>
            <a:r>
              <a:rPr lang="pl-PL" sz="1200" dirty="0" smtClean="0">
                <a:solidFill>
                  <a:schemeClr val="accent1">
                    <a:lumMod val="50000"/>
                  </a:schemeClr>
                </a:solidFill>
              </a:rPr>
              <a:t>przestała działać jego strona WWW.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/>
          </a:p>
        </p:txBody>
      </p:sp>
      <p:pic>
        <p:nvPicPr>
          <p:cNvPr id="9" name="Obraz 8" descr="iwsty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5429264"/>
            <a:ext cx="1928826" cy="1243009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6643702" y="5357826"/>
            <a:ext cx="221457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 naszego podwórka</a:t>
            </a:r>
          </a:p>
          <a:p>
            <a:pPr algn="ctr"/>
            <a:endParaRPr lang="pl-PL" dirty="0"/>
          </a:p>
        </p:txBody>
      </p:sp>
      <p:cxnSp>
        <p:nvCxnSpPr>
          <p:cNvPr id="12" name="Łącznik prosty ze strzałką 11"/>
          <p:cNvCxnSpPr>
            <a:stCxn id="10" idx="0"/>
          </p:cNvCxnSpPr>
          <p:nvPr/>
        </p:nvCxnSpPr>
        <p:spPr>
          <a:xfrm rot="16200000" flipV="1">
            <a:off x="6590125" y="4196960"/>
            <a:ext cx="714379" cy="1607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228184" y="3861048"/>
            <a:ext cx="792088" cy="6155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/>
              <a:t>Brak</a:t>
            </a:r>
            <a:r>
              <a:rPr lang="pl-PL" dirty="0" smtClean="0"/>
              <a:t> </a:t>
            </a:r>
            <a:r>
              <a:rPr lang="pl-PL" sz="1600" dirty="0" smtClean="0"/>
              <a:t>Danych</a:t>
            </a:r>
            <a:endParaRPr lang="pl-PL" sz="1600" dirty="0"/>
          </a:p>
        </p:txBody>
      </p:sp>
      <p:sp>
        <p:nvSpPr>
          <p:cNvPr id="15" name="Prostokąt 14"/>
          <p:cNvSpPr/>
          <p:nvPr/>
        </p:nvSpPr>
        <p:spPr>
          <a:xfrm>
            <a:off x="7236296" y="4293096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Nikt się nie „Chwali”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3429024" cy="5715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3.Przykłady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957258"/>
            <a:ext cx="2257412" cy="6857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dirty="0" smtClean="0"/>
              <a:t>Critroni   </a:t>
            </a:r>
            <a:r>
              <a:rPr lang="pl-PL" sz="3800" dirty="0" smtClean="0"/>
              <a:t>CTB locker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          </a:t>
            </a:r>
            <a:r>
              <a:rPr lang="pl-PL" sz="2200" dirty="0" smtClean="0"/>
              <a:t>trojan win32/ filecoder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86050" y="857232"/>
            <a:ext cx="389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Ulepszona wersja </a:t>
            </a:r>
            <a:r>
              <a:rPr lang="pl-PL" sz="1600" dirty="0" smtClean="0">
                <a:solidFill>
                  <a:srgbClr val="C00000"/>
                </a:solidFill>
              </a:rPr>
              <a:t>crypotwall</a:t>
            </a:r>
            <a:r>
              <a:rPr lang="pl-PL" sz="1400" dirty="0" smtClean="0"/>
              <a:t>,cryptolocker,cryptorbit</a:t>
            </a:r>
            <a:endParaRPr lang="pl-PL" dirty="0"/>
          </a:p>
        </p:txBody>
      </p:sp>
      <p:pic>
        <p:nvPicPr>
          <p:cNvPr id="5" name="Obraz 4" descr="ok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828800" cy="1371600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785786" y="71414"/>
            <a:ext cx="128588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Szyfruje</a:t>
            </a:r>
            <a:r>
              <a:rPr lang="pl-PL" dirty="0" smtClean="0"/>
              <a:t> </a:t>
            </a:r>
            <a:r>
              <a:rPr lang="pl-PL" sz="1100" dirty="0" smtClean="0"/>
              <a:t>dane użytkowe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5572132" y="142852"/>
            <a:ext cx="135732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 smtClean="0"/>
              <a:t>Żąda okupu za</a:t>
            </a:r>
          </a:p>
          <a:p>
            <a:pPr algn="ctr"/>
            <a:r>
              <a:rPr lang="pl-PL" sz="1000" dirty="0" smtClean="0"/>
              <a:t>odblokowaniew</a:t>
            </a:r>
            <a:r>
              <a:rPr lang="pl-PL" sz="1050" dirty="0" smtClean="0"/>
              <a:t> ciągu xx dni</a:t>
            </a: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42844" y="1785927"/>
            <a:ext cx="335758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dirty="0" smtClean="0"/>
              <a:t>       </a:t>
            </a:r>
            <a:r>
              <a:rPr lang="pl-PL" sz="1400" dirty="0" smtClean="0">
                <a:solidFill>
                  <a:srgbClr val="C00000"/>
                </a:solidFill>
              </a:rPr>
              <a:t>Załączniki</a:t>
            </a:r>
            <a:r>
              <a:rPr lang="pl-PL" sz="1400" dirty="0" smtClean="0"/>
              <a:t> do maila:</a:t>
            </a:r>
          </a:p>
          <a:p>
            <a:r>
              <a:rPr lang="pl-PL" sz="1400" dirty="0" smtClean="0"/>
              <a:t>- ma typowo rozszerzenie EXE, CAB, ZIP</a:t>
            </a:r>
          </a:p>
          <a:p>
            <a:r>
              <a:rPr lang="pl-PL" sz="1400" dirty="0" smtClean="0"/>
              <a:t>                    ( po rozpakowaniu SCR)</a:t>
            </a:r>
          </a:p>
          <a:p>
            <a:pPr>
              <a:buFontTx/>
              <a:buChar char="-"/>
            </a:pPr>
            <a:r>
              <a:rPr lang="pl-PL" sz="1400" dirty="0" smtClean="0"/>
              <a:t> treść dodatek do raportu, podsumowanie</a:t>
            </a:r>
          </a:p>
          <a:p>
            <a:pPr>
              <a:buFontTx/>
              <a:buChar char="-"/>
            </a:pPr>
            <a:r>
              <a:rPr lang="pl-PL" sz="1400" dirty="0" smtClean="0"/>
              <a:t> faktura ( sprawdzić nr konta)</a:t>
            </a:r>
          </a:p>
          <a:p>
            <a:pPr>
              <a:buFontTx/>
              <a:buChar char="-"/>
            </a:pPr>
            <a:r>
              <a:rPr lang="pl-PL" sz="1400" dirty="0" smtClean="0"/>
              <a:t> z tej samej firmy</a:t>
            </a:r>
          </a:p>
          <a:p>
            <a:r>
              <a:rPr lang="pl-PL" sz="1400" dirty="0" smtClean="0">
                <a:solidFill>
                  <a:srgbClr val="C00000"/>
                </a:solidFill>
              </a:rPr>
              <a:t>WIADOMOŚĆ jest BARDZO DOBRZE     OPRACOWANA</a:t>
            </a:r>
            <a:endParaRPr lang="pl-PL" sz="1400" dirty="0">
              <a:solidFill>
                <a:srgbClr val="C00000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2643174" y="1357298"/>
            <a:ext cx="3314752" cy="48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42844" y="3643315"/>
            <a:ext cx="335758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smtClean="0"/>
              <a:t>Załącznik zawiera Trojana</a:t>
            </a:r>
          </a:p>
          <a:p>
            <a:r>
              <a:rPr lang="pl-PL" sz="1100" dirty="0" smtClean="0"/>
              <a:t> Win32/ TrojanDownloader.Elenoocka.A</a:t>
            </a:r>
          </a:p>
          <a:p>
            <a:endParaRPr lang="pl-PL" sz="1400" dirty="0" smtClean="0"/>
          </a:p>
          <a:p>
            <a:r>
              <a:rPr lang="pl-PL" sz="1400" dirty="0" smtClean="0"/>
              <a:t>Trojan pobiera z sieci niebezpieczną aplikację szyfrującą CTB-Locker np.: (Trojan.Encoder.686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14" name="Obraz 13" descr="ctblock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857364"/>
            <a:ext cx="5329236" cy="3867150"/>
          </a:xfrm>
          <a:prstGeom prst="rect">
            <a:avLst/>
          </a:prstGeom>
        </p:spPr>
      </p:pic>
      <p:pic>
        <p:nvPicPr>
          <p:cNvPr id="19" name="Obraz 18" descr="wykres_142256218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5" y="5072074"/>
            <a:ext cx="3286149" cy="172000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3643306" y="5857892"/>
            <a:ext cx="53578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Firmy FireEye i Fox-IT uruchomiły serwis </a:t>
            </a:r>
            <a:r>
              <a:rPr lang="pl-PL" sz="1100" dirty="0" smtClean="0"/>
              <a:t>pozwalający </a:t>
            </a:r>
            <a:r>
              <a:rPr lang="pl-PL" sz="1100" dirty="0" smtClean="0"/>
              <a:t>na odszyfrowanie cryptolockera</a:t>
            </a:r>
            <a:endParaRPr lang="pl-PL" sz="11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3643306" y="6286520"/>
            <a:ext cx="539425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Sieć TOR serwery : Niemcy, Rosja, Ukraina, Kazachstan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357818" y="1285860"/>
            <a:ext cx="153497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CryptoPrevent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357686" y="1142984"/>
            <a:ext cx="849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Bitcoin TOR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06" y="214290"/>
            <a:ext cx="4143404" cy="15716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dirty="0" smtClean="0"/>
              <a:t>wirus </a:t>
            </a:r>
            <a:r>
              <a:rPr lang="pl-PL" sz="3200" dirty="0" smtClean="0"/>
              <a:t>„KOMOROWSKI”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300" dirty="0" smtClean="0"/>
              <a:t>bardzo WREDNY</a:t>
            </a:r>
            <a:endParaRPr lang="pl-PL" sz="1300" dirty="0"/>
          </a:p>
        </p:txBody>
      </p:sp>
      <p:pic>
        <p:nvPicPr>
          <p:cNvPr id="4" name="Obraz 3" descr="Komorow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791103" cy="35719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85786" y="3143248"/>
            <a:ext cx="2674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Blokada komputera</a:t>
            </a:r>
          </a:p>
          <a:p>
            <a:r>
              <a:rPr lang="pl-PL" dirty="0" smtClean="0"/>
              <a:t>nawet w trybie awaryjnym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14414" y="2143116"/>
            <a:ext cx="16986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OKUP typ Ukash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4286256"/>
            <a:ext cx="37253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Wirus często przyklejony do explorera</a:t>
            </a:r>
          </a:p>
          <a:p>
            <a:endParaRPr lang="pl-PL" dirty="0" smtClean="0"/>
          </a:p>
          <a:p>
            <a:r>
              <a:rPr lang="pl-PL" dirty="0" smtClean="0"/>
              <a:t>Dostęp z zewnątrz.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00694" y="4143380"/>
            <a:ext cx="208531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Nie wolno Combofix</a:t>
            </a:r>
          </a:p>
        </p:txBody>
      </p:sp>
      <p:sp>
        <p:nvSpPr>
          <p:cNvPr id="9" name="Prostokąt 8"/>
          <p:cNvSpPr/>
          <p:nvPr/>
        </p:nvSpPr>
        <p:spPr>
          <a:xfrm>
            <a:off x="4283968" y="4797152"/>
            <a:ext cx="4536504" cy="18722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Infekcja we wczesnej fazie rozruchu komputera, zanim sterowanie zostanie przekazane użytkownikowi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1143000"/>
          </a:xfrm>
        </p:spPr>
        <p:txBody>
          <a:bodyPr/>
          <a:lstStyle/>
          <a:p>
            <a:r>
              <a:rPr lang="pl-PL" dirty="0" smtClean="0"/>
              <a:t>1.Wstęp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                           </a:t>
            </a:r>
            <a:r>
              <a:rPr lang="pl-PL" sz="2400" dirty="0" smtClean="0"/>
              <a:t>Definicja: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      </a:t>
            </a:r>
            <a:r>
              <a:rPr lang="pl-PL" dirty="0" smtClean="0">
                <a:solidFill>
                  <a:srgbClr val="FF0000"/>
                </a:solidFill>
              </a:rPr>
              <a:t>Wirus to mały obiekt </a:t>
            </a:r>
            <a:r>
              <a:rPr lang="pl-PL" dirty="0" err="1" smtClean="0">
                <a:solidFill>
                  <a:srgbClr val="FF0000"/>
                </a:solidFill>
              </a:rPr>
              <a:t>komputerow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/>
              <a:t>                                      </a:t>
            </a:r>
            <a:r>
              <a:rPr lang="pl-PL" sz="2000" dirty="0" smtClean="0"/>
              <a:t>Cechy:</a:t>
            </a: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00B0F0"/>
                </a:solidFill>
              </a:rPr>
              <a:t>Nikt go nie chciał, ani </a:t>
            </a:r>
            <a:r>
              <a:rPr lang="pl-PL" sz="3600" dirty="0" smtClean="0">
                <a:solidFill>
                  <a:srgbClr val="C00000"/>
                </a:solidFill>
              </a:rPr>
              <a:t>świadomie</a:t>
            </a:r>
            <a:r>
              <a:rPr lang="pl-PL" dirty="0" smtClean="0">
                <a:solidFill>
                  <a:srgbClr val="00B0F0"/>
                </a:solidFill>
              </a:rPr>
              <a:t> instalował.</a:t>
            </a:r>
            <a:endParaRPr lang="pl-PL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FF0000"/>
                </a:solidFill>
              </a:rPr>
              <a:t>Niekontrolowane działanie.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00B0F0"/>
                </a:solidFill>
              </a:rPr>
              <a:t>Zdolność do replikacji lub rozprzestrzeniania</a:t>
            </a:r>
          </a:p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    się na inne obiekty ( komputery, nośniki</a:t>
            </a:r>
          </a:p>
          <a:p>
            <a:pPr>
              <a:buNone/>
            </a:pPr>
            <a:r>
              <a:rPr lang="pl-PL" dirty="0" smtClean="0">
                <a:solidFill>
                  <a:srgbClr val="00B0F0"/>
                </a:solidFill>
              </a:rPr>
              <a:t>       danych, sieci etc.).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Autoukrywanie.</a:t>
            </a:r>
          </a:p>
          <a:p>
            <a:pPr>
              <a:buNone/>
            </a:pP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1857364"/>
            <a:ext cx="635798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WIRUS TO </a:t>
            </a:r>
            <a:r>
              <a:rPr lang="pl-PL" sz="2000" dirty="0" smtClean="0">
                <a:solidFill>
                  <a:srgbClr val="00B0F0"/>
                </a:solidFill>
              </a:rPr>
              <a:t>MAŁY</a:t>
            </a:r>
            <a:r>
              <a:rPr lang="pl-PL" dirty="0" smtClean="0">
                <a:solidFill>
                  <a:srgbClr val="FF0000"/>
                </a:solidFill>
              </a:rPr>
              <a:t> OBIEKT oprogramowania KOMPUTEROWEGO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43438" y="5357826"/>
            <a:ext cx="350046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Złośliwe oprogramowanie  ?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Malicious Software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MALWARE</a:t>
            </a:r>
          </a:p>
          <a:p>
            <a:pPr algn="ctr"/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5929322" y="3643314"/>
            <a:ext cx="214314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/>
              <a:t>Zapraszam do stołu kolegów</a:t>
            </a:r>
            <a:endParaRPr lang="pl-PL" sz="1100" dirty="0"/>
          </a:p>
        </p:txBody>
      </p:sp>
      <p:sp>
        <p:nvSpPr>
          <p:cNvPr id="8" name="Prostokąt 7"/>
          <p:cNvSpPr/>
          <p:nvPr/>
        </p:nvSpPr>
        <p:spPr>
          <a:xfrm>
            <a:off x="5500694" y="214290"/>
            <a:ext cx="3429024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Bez naszej Zgody</a:t>
            </a:r>
            <a:endParaRPr lang="pl-PL" sz="3600" dirty="0"/>
          </a:p>
        </p:txBody>
      </p:sp>
      <p:sp>
        <p:nvSpPr>
          <p:cNvPr id="9" name="Prostokąt 8"/>
          <p:cNvSpPr/>
          <p:nvPr/>
        </p:nvSpPr>
        <p:spPr>
          <a:xfrm>
            <a:off x="7072330" y="1357298"/>
            <a:ext cx="1428760" cy="1643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i="1" dirty="0" smtClean="0"/>
              <a:t>Pierwsza forma</a:t>
            </a:r>
          </a:p>
          <a:p>
            <a:pPr algn="ctr"/>
            <a:r>
              <a:rPr lang="pl-PL" sz="1200" i="1" dirty="0" smtClean="0"/>
              <a:t>życia</a:t>
            </a:r>
          </a:p>
          <a:p>
            <a:pPr algn="ctr"/>
            <a:r>
              <a:rPr lang="pl-PL" sz="1200" i="1" dirty="0" smtClean="0"/>
              <a:t>stworzona</a:t>
            </a:r>
          </a:p>
          <a:p>
            <a:pPr algn="ctr"/>
            <a:r>
              <a:rPr lang="pl-PL" sz="1200" i="1" dirty="0" smtClean="0"/>
              <a:t>przez</a:t>
            </a:r>
            <a:r>
              <a:rPr lang="pl-PL" dirty="0" smtClean="0"/>
              <a:t> człowieka</a:t>
            </a:r>
          </a:p>
          <a:p>
            <a:pPr algn="ctr"/>
            <a:r>
              <a:rPr lang="pl-PL" sz="1200" dirty="0" smtClean="0"/>
              <a:t>(S.Hawking</a:t>
            </a:r>
            <a:r>
              <a:rPr lang="pl-PL" sz="800" dirty="0" smtClean="0"/>
              <a:t>)</a:t>
            </a:r>
            <a:endParaRPr lang="pl-PL" sz="800" dirty="0"/>
          </a:p>
        </p:txBody>
      </p:sp>
      <p:cxnSp>
        <p:nvCxnSpPr>
          <p:cNvPr id="11" name="Łącznik prosty ze strzałką 10"/>
          <p:cNvCxnSpPr/>
          <p:nvPr/>
        </p:nvCxnSpPr>
        <p:spPr>
          <a:xfrm flipH="1">
            <a:off x="2051720" y="764704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635896" y="620688"/>
            <a:ext cx="82105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Ważne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06" y="1000108"/>
            <a:ext cx="4071966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pl-PL" sz="2000" dirty="0" smtClean="0">
                <a:solidFill>
                  <a:srgbClr val="C00000"/>
                </a:solidFill>
              </a:rPr>
              <a:t>UAC</a:t>
            </a:r>
            <a:r>
              <a:rPr lang="pl-PL" sz="2000" dirty="0" smtClean="0"/>
              <a:t> -naśladowca uniksopodobnych        rozwiązań (</a:t>
            </a:r>
            <a:r>
              <a:rPr lang="pl-PL" sz="2000" dirty="0" err="1" smtClean="0"/>
              <a:t>Sudo</a:t>
            </a:r>
            <a:r>
              <a:rPr lang="pl-PL" sz="2000" dirty="0" smtClean="0"/>
              <a:t>) – kontrola wykonania       Podpisany przez Microsoft- OK. Nie – Pytanie.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4282" y="21429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4. Profilaktyka </a:t>
            </a:r>
            <a:r>
              <a:rPr lang="pl-PL" sz="1200" dirty="0" smtClean="0"/>
              <a:t>Windows 7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86248" y="214290"/>
            <a:ext cx="321471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     Co oferuje sam Windows ?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14810" y="1000108"/>
            <a:ext cx="4857784" cy="4572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Konto Administratora / Standardowe</a:t>
            </a:r>
          </a:p>
          <a:p>
            <a:pPr algn="ctr"/>
            <a:r>
              <a:rPr lang="pl-PL" i="1" dirty="0" smtClean="0">
                <a:solidFill>
                  <a:schemeClr val="tx1"/>
                </a:solidFill>
              </a:rPr>
              <a:t>Zadania wymagające przywilejów Admina: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uruchamianie aplikacji jako Administrator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zmiany w ustawieniach systemowych lub w plikach</a:t>
            </a:r>
            <a:endParaRPr lang="en-US" sz="1600" dirty="0" smtClean="0"/>
          </a:p>
          <a:p>
            <a:r>
              <a:rPr lang="pl-PL" sz="1600" dirty="0" smtClean="0"/>
              <a:t>    </a:t>
            </a:r>
            <a:r>
              <a:rPr lang="en-US" sz="1600" dirty="0" smtClean="0"/>
              <a:t>%SystemRoot% </a:t>
            </a:r>
            <a:r>
              <a:rPr lang="pl-PL" sz="1600" dirty="0" smtClean="0"/>
              <a:t>lub </a:t>
            </a:r>
            <a:r>
              <a:rPr lang="en-US" sz="1600" dirty="0" smtClean="0"/>
              <a:t> %ProgramFiles%</a:t>
            </a:r>
            <a:endParaRPr lang="pl-PL" sz="1600" dirty="0" smtClean="0"/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instalowanie lub odinstalowanie aplikacji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instalowanie driverów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instalowanie kontrolek ActiveX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zmiana ustawień Windows Firewall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zmiana UAC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konfiguracja Windows Update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dodawanie /usuwanie/ zmiana typu KONT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konfigurowanie Ochrony Rodzicielskiej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uruchamianie Harmonogramu zadań 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przywracanie systemu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przeglądanie/zmiana plików i folderów innego Usera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/>
              <a:t>  uruchamianie defragmentacji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1406" y="2500306"/>
            <a:ext cx="4071966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Firewall</a:t>
            </a:r>
            <a:r>
              <a:rPr lang="pl-PL" dirty="0" smtClean="0"/>
              <a:t> – zapora ogniowa</a:t>
            </a:r>
          </a:p>
          <a:p>
            <a:r>
              <a:rPr lang="pl-PL" dirty="0" smtClean="0"/>
              <a:t>WinReady oferuje strasznie prymitywną konfigurację, ale po darmowym Windows Firewall </a:t>
            </a:r>
            <a:r>
              <a:rPr lang="pl-PL" dirty="0" err="1" smtClean="0"/>
              <a:t>Control</a:t>
            </a:r>
            <a:r>
              <a:rPr lang="pl-PL" dirty="0" smtClean="0"/>
              <a:t>- znacznie więcej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786710" y="71414"/>
            <a:ext cx="114300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WinReady</a:t>
            </a:r>
          </a:p>
          <a:p>
            <a:pPr algn="ctr"/>
            <a:r>
              <a:rPr lang="pl-PL" sz="800" dirty="0" smtClean="0"/>
              <a:t>Windows po  prawidłowej  i pełnej  instalacji</a:t>
            </a:r>
            <a:endParaRPr lang="pl-PL" sz="800" dirty="0"/>
          </a:p>
        </p:txBody>
      </p:sp>
      <p:sp>
        <p:nvSpPr>
          <p:cNvPr id="10" name="Prostokąt 9"/>
          <p:cNvSpPr/>
          <p:nvPr/>
        </p:nvSpPr>
        <p:spPr>
          <a:xfrm>
            <a:off x="71406" y="3857628"/>
            <a:ext cx="407196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Windows Defender - </a:t>
            </a:r>
            <a:r>
              <a:rPr lang="pl-PL" dirty="0" smtClean="0">
                <a:solidFill>
                  <a:schemeClr val="tx1"/>
                </a:solidFill>
              </a:rPr>
              <a:t>szkoda gadać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71406" y="4572008"/>
            <a:ext cx="407196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Windows Security Essentials – 0 (zero)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wykrywalności – trzeba WinUpdate</a:t>
            </a:r>
          </a:p>
        </p:txBody>
      </p:sp>
      <p:sp>
        <p:nvSpPr>
          <p:cNvPr id="12" name="Elipsa 11"/>
          <p:cNvSpPr/>
          <p:nvPr/>
        </p:nvSpPr>
        <p:spPr>
          <a:xfrm>
            <a:off x="4714876" y="5786454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Fatalnie ???</a:t>
            </a:r>
            <a:endParaRPr lang="pl-PL" dirty="0"/>
          </a:p>
        </p:txBody>
      </p:sp>
      <p:pic>
        <p:nvPicPr>
          <p:cNvPr id="13" name="Obraz 12" descr="fd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5286388"/>
            <a:ext cx="1928826" cy="1571612"/>
          </a:xfrm>
          <a:prstGeom prst="rect">
            <a:avLst/>
          </a:prstGeom>
        </p:spPr>
      </p:pic>
      <p:cxnSp>
        <p:nvCxnSpPr>
          <p:cNvPr id="15" name="Łącznik prosty ze strzałką 14"/>
          <p:cNvCxnSpPr>
            <a:stCxn id="12" idx="2"/>
            <a:endCxn id="13" idx="3"/>
          </p:cNvCxnSpPr>
          <p:nvPr/>
        </p:nvCxnSpPr>
        <p:spPr>
          <a:xfrm rot="10800000">
            <a:off x="4143372" y="6072195"/>
            <a:ext cx="571504" cy="178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 descr="h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072074"/>
            <a:ext cx="1785950" cy="1676397"/>
          </a:xfrm>
          <a:prstGeom prst="rect">
            <a:avLst/>
          </a:prstGeom>
        </p:spPr>
      </p:pic>
      <p:cxnSp>
        <p:nvCxnSpPr>
          <p:cNvPr id="20" name="Łącznik prosty ze strzałką 19"/>
          <p:cNvCxnSpPr>
            <a:stCxn id="12" idx="6"/>
          </p:cNvCxnSpPr>
          <p:nvPr/>
        </p:nvCxnSpPr>
        <p:spPr>
          <a:xfrm>
            <a:off x="6500826" y="6250801"/>
            <a:ext cx="78581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6643702" y="5786454"/>
            <a:ext cx="53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TAK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286248" y="578645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Najbardziej Dziurawy system roku 2014        </a:t>
            </a:r>
            <a:r>
              <a:rPr lang="pl-PL" sz="2200" dirty="0" smtClean="0"/>
              <a:t>firma</a:t>
            </a:r>
            <a:r>
              <a:rPr lang="pl-PL" dirty="0" smtClean="0"/>
              <a:t> </a:t>
            </a:r>
            <a:r>
              <a:rPr lang="pl-PL" sz="1800" dirty="0" smtClean="0"/>
              <a:t>GFI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628654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1. Mac OS X - 147 luk / w tym 64 wysokiego ryzyka</a:t>
            </a: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28596" y="2714620"/>
            <a:ext cx="5429288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/>
              <a:t>2. </a:t>
            </a:r>
            <a:r>
              <a:rPr lang="pl-PL" dirty="0" err="1" smtClean="0"/>
              <a:t>iOS</a:t>
            </a:r>
            <a:r>
              <a:rPr lang="pl-PL" dirty="0" smtClean="0"/>
              <a:t> 8 - 127 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28596" y="3643314"/>
            <a:ext cx="342902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3. Linux - 119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28596" y="4572008"/>
            <a:ext cx="257176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4. W7 HP – 36 /25</a:t>
            </a:r>
            <a:endParaRPr lang="pl-PL" sz="16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5429264"/>
            <a:ext cx="242889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5. W8.1   – 36 /24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14366" y="274638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Najbardziej Dziurawa Aplikacja roku       2014        </a:t>
            </a:r>
            <a:r>
              <a:rPr lang="pl-PL" sz="2200" dirty="0" smtClean="0"/>
              <a:t>firma</a:t>
            </a:r>
            <a:r>
              <a:rPr lang="pl-PL" dirty="0" smtClean="0"/>
              <a:t> </a:t>
            </a:r>
            <a:r>
              <a:rPr lang="pl-PL" sz="1800" dirty="0" smtClean="0"/>
              <a:t>GFI </a:t>
            </a:r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6286544" cy="64294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 1. Internet Explorer  - 242 luki /229 wysokiego ryzyka 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428596" y="2714620"/>
            <a:ext cx="5429288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/>
              <a:t>2. Google Chrome – 124 / 86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28596" y="3643314"/>
            <a:ext cx="342902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/>
              <a:t>3. Firefox – 117 / 57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28596" y="4643446"/>
            <a:ext cx="264320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 smtClean="0"/>
              <a:t>4. Adobe Flash Player – 76/75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400684" cy="1500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Co robić aby zwiększyć bezpieczeństwo???</a:t>
            </a:r>
            <a:br>
              <a:rPr lang="pl-PL" dirty="0" smtClean="0"/>
            </a:br>
            <a:r>
              <a:rPr lang="pl-PL" sz="2200" dirty="0" smtClean="0"/>
              <a:t>Jakim kosztem ??</a:t>
            </a:r>
            <a:endParaRPr lang="pl-PL" sz="2200" dirty="0"/>
          </a:p>
        </p:txBody>
      </p:sp>
      <p:pic>
        <p:nvPicPr>
          <p:cNvPr id="4" name="Symbol zastępczy zawartości 3" descr="mozna zrobic t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42852"/>
            <a:ext cx="2786082" cy="2428892"/>
          </a:xfrm>
        </p:spPr>
      </p:pic>
      <p:sp>
        <p:nvSpPr>
          <p:cNvPr id="5" name="pole tekstowe 4"/>
          <p:cNvSpPr txBox="1"/>
          <p:nvPr/>
        </p:nvSpPr>
        <p:spPr>
          <a:xfrm>
            <a:off x="6215074" y="214290"/>
            <a:ext cx="1337226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000" dirty="0" smtClean="0"/>
              <a:t>Darmowe rozwiązania</a:t>
            </a:r>
            <a:endParaRPr lang="pl-PL" sz="1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9512" y="1700808"/>
            <a:ext cx="58579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COMODO INTERNET SECURITY</a:t>
            </a:r>
          </a:p>
          <a:p>
            <a:pPr algn="ctr"/>
            <a:r>
              <a:rPr lang="pl-PL" dirty="0" smtClean="0"/>
              <a:t>Antywirus, Firewall, Piaskownica, HIPS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9512" y="2420888"/>
            <a:ext cx="58579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Toolwize Time Freeze</a:t>
            </a:r>
          </a:p>
          <a:p>
            <a:pPr algn="ctr"/>
            <a:r>
              <a:rPr lang="pl-PL" dirty="0" smtClean="0"/>
              <a:t>Jak czegoś nie jesteśmy pewni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79512" y="3140968"/>
            <a:ext cx="58579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Toolwize Care</a:t>
            </a:r>
          </a:p>
          <a:p>
            <a:pPr algn="ctr"/>
            <a:r>
              <a:rPr lang="pl-PL" dirty="0" smtClean="0"/>
              <a:t>Kontrola Autostartu, czyszczenie, kontrola czasu bootowania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215074" y="3857628"/>
            <a:ext cx="278608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Windows update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79512" y="3861048"/>
            <a:ext cx="58579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COMODO BACKUP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215074" y="4429132"/>
            <a:ext cx="2786082" cy="2323713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Pobieranie  – </a:t>
            </a:r>
            <a:r>
              <a:rPr lang="pl-PL" dirty="0" smtClean="0">
                <a:solidFill>
                  <a:srgbClr val="FF0000"/>
                </a:solidFill>
              </a:rPr>
              <a:t>tylko</a:t>
            </a:r>
            <a:r>
              <a:rPr lang="pl-PL" dirty="0" smtClean="0"/>
              <a:t> bez pośredników czy asystentów</a:t>
            </a:r>
          </a:p>
          <a:p>
            <a:pPr algn="ctr"/>
            <a:r>
              <a:rPr lang="pl-PL" dirty="0" smtClean="0"/>
              <a:t>Chwyty psychologiczne</a:t>
            </a:r>
          </a:p>
          <a:p>
            <a:pPr algn="ctr"/>
            <a:r>
              <a:rPr lang="pl-PL" sz="1100" dirty="0" smtClean="0"/>
              <a:t>Dziadostwo wysoko pozycjonowane</a:t>
            </a:r>
          </a:p>
          <a:p>
            <a:pPr algn="ctr"/>
            <a:r>
              <a:rPr lang="pl-PL" sz="1100" dirty="0" smtClean="0"/>
              <a:t>Zachęta do testowania, czyszczenia zabezpieczania, odwirusowania etc.</a:t>
            </a:r>
          </a:p>
          <a:p>
            <a:pPr algn="ctr"/>
            <a:r>
              <a:rPr lang="pl-PL" sz="2000" dirty="0" smtClean="0"/>
              <a:t>LINKI BEZPOŚREDNIE !!!!!</a:t>
            </a:r>
            <a:endParaRPr lang="pl-PL" sz="2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42844" y="4857761"/>
            <a:ext cx="5857916" cy="18928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1100" dirty="0" smtClean="0"/>
          </a:p>
          <a:p>
            <a:r>
              <a:rPr lang="pl-PL" sz="2000" dirty="0" smtClean="0"/>
              <a:t>Zemana Antilogger free </a:t>
            </a:r>
            <a:r>
              <a:rPr lang="pl-PL" sz="1000" dirty="0" smtClean="0"/>
              <a:t>przed przechwyceniem </a:t>
            </a:r>
            <a:r>
              <a:rPr lang="pl-PL" sz="1100" dirty="0" smtClean="0">
                <a:solidFill>
                  <a:srgbClr val="FF0000"/>
                </a:solidFill>
              </a:rPr>
              <a:t>haseł do banku, poczty, forów </a:t>
            </a:r>
            <a:r>
              <a:rPr lang="pl-PL" sz="1000" dirty="0" smtClean="0"/>
              <a:t>itd.</a:t>
            </a:r>
          </a:p>
          <a:p>
            <a:r>
              <a:rPr lang="pl-PL" sz="1100" dirty="0" smtClean="0"/>
              <a:t>W czasach kiedy komputery nie były podłączone masowo do Internetu, największym problemem okazywały się zazwyczaj wirusy, które potrafiły wyczyścić dysk z ważnych danych. Dziś tego typu wirusy stopniowo odchodzą do lamusa. Kierunek w którym rozwinął się Internet stworzył naprawdę wiele możliwości dla twórców złośliwego oprogramowania. Na co dzień korzystamy z komputerów do zarządzania swoimi finansami online, komunikujemy się za pomocą mediów społecznościowych, logujemy się do poczty… A to wszystko opiera się przecież na loginach i hasłach, które wpisuje się za pomocą klawiatury</a:t>
            </a:r>
            <a:r>
              <a:rPr lang="pl-PL" sz="900" dirty="0" smtClean="0"/>
              <a:t>.          </a:t>
            </a:r>
            <a:r>
              <a:rPr lang="pl-PL" sz="2000" dirty="0" smtClean="0"/>
              <a:t>SpyShelter</a:t>
            </a:r>
            <a:r>
              <a:rPr lang="pl-PL" sz="900" dirty="0" smtClean="0"/>
              <a:t> z Olkusz ale płatny, bo free słaby.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715140" y="2357430"/>
            <a:ext cx="1584088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1000" dirty="0" smtClean="0"/>
              <a:t>Mocna Maszyna Dużo </a:t>
            </a:r>
            <a:r>
              <a:rPr lang="pl-PL" sz="1000" dirty="0" smtClean="0"/>
              <a:t>Ram</a:t>
            </a:r>
            <a:endParaRPr lang="pl-PL" sz="10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228184" y="2708920"/>
            <a:ext cx="27146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POCZTA Klient czy WEB ?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228184" y="3140968"/>
            <a:ext cx="27146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McShield ochrona USB Flash Disinfector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4365104"/>
            <a:ext cx="58579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Nie instaluj Fałszywego Oprogramowania ( </a:t>
            </a:r>
            <a:r>
              <a:rPr lang="pl-PL" dirty="0" smtClean="0">
                <a:solidFill>
                  <a:srgbClr val="FF0000"/>
                </a:solidFill>
              </a:rPr>
              <a:t>kilkaset</a:t>
            </a:r>
            <a:r>
              <a:rPr lang="pl-PL" dirty="0" smtClean="0"/>
              <a:t> w sieci)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5429288" cy="13684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dirty="0" smtClean="0"/>
              <a:t>MOZILLA FIREFOX</a:t>
            </a:r>
            <a:br>
              <a:rPr lang="pl-PL" dirty="0" smtClean="0"/>
            </a:br>
            <a:r>
              <a:rPr lang="pl-PL" dirty="0" smtClean="0"/>
              <a:t>siła dodatków</a:t>
            </a:r>
            <a:endParaRPr lang="pl-PL" dirty="0"/>
          </a:p>
        </p:txBody>
      </p:sp>
      <p:pic>
        <p:nvPicPr>
          <p:cNvPr id="4" name="Obraz 3" descr="mozilla-firefox-os-2-650x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4290"/>
            <a:ext cx="3309939" cy="26050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7504" y="1772816"/>
            <a:ext cx="54127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NoScript Security Suite – </a:t>
            </a:r>
            <a:r>
              <a:rPr lang="pl-PL" sz="1200" dirty="0" smtClean="0"/>
              <a:t>blok JavaScript i apletów Javy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504" y="2204864"/>
            <a:ext cx="54127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Adblock Plus Security    –   </a:t>
            </a:r>
            <a:r>
              <a:rPr lang="pl-PL" sz="1200" dirty="0" smtClean="0"/>
              <a:t>blok reklam</a:t>
            </a:r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504" y="2636912"/>
            <a:ext cx="54127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No Google Analytics      –   </a:t>
            </a:r>
            <a:r>
              <a:rPr lang="pl-PL" sz="1200" dirty="0" smtClean="0"/>
              <a:t>blok zbierania statystyk</a:t>
            </a:r>
            <a:endParaRPr lang="pl-PL" sz="1200" dirty="0"/>
          </a:p>
        </p:txBody>
      </p:sp>
      <p:sp>
        <p:nvSpPr>
          <p:cNvPr id="8" name="Prostokąt 7"/>
          <p:cNvSpPr/>
          <p:nvPr/>
        </p:nvSpPr>
        <p:spPr>
          <a:xfrm>
            <a:off x="5652120" y="2276872"/>
            <a:ext cx="32861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Firefox w piaskownicy</a:t>
            </a:r>
          </a:p>
          <a:p>
            <a:pPr algn="ctr"/>
            <a:r>
              <a:rPr lang="pl-PL" dirty="0" smtClean="0"/>
              <a:t>Comodo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7504" y="3068960"/>
            <a:ext cx="542928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 DoNotTrackme                     </a:t>
            </a:r>
            <a:r>
              <a:rPr lang="pl-PL" dirty="0" smtClean="0">
                <a:solidFill>
                  <a:srgbClr val="FF0000"/>
                </a:solidFill>
              </a:rPr>
              <a:t>JESTEŚ ŚLEDZONY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dirty="0" smtClean="0"/>
              <a:t>Za każdym razem, gdy przeglądasz sieć, różne firmy, sieci reklamowe i witryny społecznościowe zbierają o tobie dane. Wszystko, w tym to, co czytasz, co klikasz i co kupujesz jest przechowywane w tajnych profilach na twój temat. Blokuje także ciasteczka.</a:t>
            </a:r>
            <a:endParaRPr lang="pl-PL" sz="1200" dirty="0"/>
          </a:p>
        </p:txBody>
      </p:sp>
      <p:pic>
        <p:nvPicPr>
          <p:cNvPr id="10" name="Obraz 9" descr="iszpi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140968"/>
            <a:ext cx="2247900" cy="202882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7504" y="4293096"/>
            <a:ext cx="54127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BetterPrivacy    –   </a:t>
            </a:r>
            <a:r>
              <a:rPr lang="pl-PL" sz="1200" dirty="0" smtClean="0"/>
              <a:t>kasuje </a:t>
            </a:r>
            <a:r>
              <a:rPr lang="en-US" sz="1200" dirty="0" smtClean="0"/>
              <a:t>Flash/Super cookies </a:t>
            </a:r>
            <a:r>
              <a:rPr lang="pl-PL" sz="1200" dirty="0" smtClean="0"/>
              <a:t>na wyjściu</a:t>
            </a:r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07504" y="5229200"/>
            <a:ext cx="8928992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CIASTECZKA  </a:t>
            </a:r>
            <a:r>
              <a:rPr lang="pl-PL" sz="1200" b="1" dirty="0" smtClean="0"/>
              <a:t>Informacje w nich zawarte mogą służyć różnym serwisom do śledzenia ruchów użytkownika, a raczej działań dokonanych na danej przeglądarce. W większości przypadków zapisywane są informacje o ostatniej wizycie na serwerze, numerze sesji </a:t>
            </a:r>
            <a:r>
              <a:rPr lang="pl-PL" sz="1200" b="1" dirty="0" err="1" smtClean="0"/>
              <a:t>www</a:t>
            </a:r>
            <a:r>
              <a:rPr lang="pl-PL" sz="1200" b="1" dirty="0" smtClean="0"/>
              <a:t>, a także czas, w którym plik ma zostać usunięty automatycznie.  Zdarza się jednak także, że ciasteczka przechowują nasz login, a nawet co gorsza, zaszyfrowane hasło. W takim wypadku istnieje możliwość, że odpowiednio skonstruowany program będzie wykradał nasze osobiste dane. I tutaj jest właśnie problem z ciasteczkami. Te, które zostają zapisane na naszym komputerze na dłużej niż okres </a:t>
            </a:r>
            <a:r>
              <a:rPr lang="pl-PL" sz="1200" b="1" dirty="0" smtClean="0">
                <a:solidFill>
                  <a:srgbClr val="FF0000"/>
                </a:solidFill>
              </a:rPr>
              <a:t>trwania sesji (czyli do zamknięcia przeglądarki) są narażone na ataki hakerów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3114668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Audyt PC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12572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> Micosoft Baseline Security Analyzer</a:t>
            </a:r>
          </a:p>
          <a:p>
            <a:pPr algn="ctr">
              <a:buNone/>
            </a:pPr>
            <a:r>
              <a:rPr lang="pl-PL" sz="2500" dirty="0" smtClean="0"/>
              <a:t>Raport o zabezpieczeniach i nie tylko</a:t>
            </a:r>
          </a:p>
          <a:p>
            <a:pPr algn="ctr">
              <a:buNone/>
            </a:pPr>
            <a:r>
              <a:rPr lang="pl-PL" sz="2500" dirty="0" smtClean="0"/>
              <a:t> </a:t>
            </a:r>
            <a:r>
              <a:rPr lang="pl-PL" sz="2500" dirty="0" smtClean="0">
                <a:solidFill>
                  <a:srgbClr val="FF0000"/>
                </a:solidFill>
              </a:rPr>
              <a:t>Uwaga na testy zabezpieczeń</a:t>
            </a:r>
          </a:p>
          <a:p>
            <a:pPr algn="ctr">
              <a:buNone/>
            </a:pPr>
            <a:endParaRPr lang="pl-PL" sz="2500" dirty="0" smtClean="0"/>
          </a:p>
          <a:p>
            <a:pPr algn="ctr">
              <a:buNone/>
            </a:pPr>
            <a:endParaRPr lang="pl-PL" sz="2500" dirty="0" smtClean="0"/>
          </a:p>
          <a:p>
            <a:pPr algn="ctr">
              <a:buNone/>
            </a:pPr>
            <a:endParaRPr lang="pl-PL" sz="2500" dirty="0"/>
          </a:p>
        </p:txBody>
      </p:sp>
      <p:pic>
        <p:nvPicPr>
          <p:cNvPr id="4" name="Obraz 3" descr="sprawdz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1414"/>
            <a:ext cx="3889380" cy="30495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3214686"/>
            <a:ext cx="12965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Adwcleaner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57356" y="3214686"/>
            <a:ext cx="28491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Malwarebytes Anti-Malware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0628" y="3214686"/>
            <a:ext cx="10278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CCleaner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8596" y="4000504"/>
            <a:ext cx="29213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Comodo Cleaning Essentials</a:t>
            </a:r>
          </a:p>
          <a:p>
            <a:pPr algn="ctr"/>
            <a:r>
              <a:rPr lang="pl-PL" dirty="0" smtClean="0"/>
              <a:t> KillSwitch i Autorun Analyzer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43636" y="3214686"/>
            <a:ext cx="10496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Autoruns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6786578" y="3786190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Czy jest kopia </a:t>
            </a:r>
          </a:p>
          <a:p>
            <a:pPr algn="ctr"/>
            <a:r>
              <a:rPr lang="pl-PL" dirty="0" smtClean="0"/>
              <a:t>Zapasowa?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143768" y="5357826"/>
            <a:ext cx="1865062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Dla rejestru </a:t>
            </a:r>
          </a:p>
          <a:p>
            <a:r>
              <a:rPr lang="pl-PL" dirty="0" smtClean="0"/>
              <a:t>Tweaking Registry</a:t>
            </a:r>
          </a:p>
          <a:p>
            <a:pPr algn="ctr"/>
            <a:r>
              <a:rPr lang="pl-PL" dirty="0" smtClean="0"/>
              <a:t>Backup</a:t>
            </a:r>
            <a:endParaRPr lang="pl-PL" dirty="0"/>
          </a:p>
        </p:txBody>
      </p:sp>
      <p:cxnSp>
        <p:nvCxnSpPr>
          <p:cNvPr id="14" name="Łącznik prosty ze strzałką 13"/>
          <p:cNvCxnSpPr>
            <a:stCxn id="11" idx="4"/>
          </p:cNvCxnSpPr>
          <p:nvPr/>
        </p:nvCxnSpPr>
        <p:spPr>
          <a:xfrm rot="16200000" flipH="1">
            <a:off x="7679553" y="5107793"/>
            <a:ext cx="271458" cy="20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143504" y="5357826"/>
            <a:ext cx="17109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Dla danych/ Partycji</a:t>
            </a:r>
          </a:p>
          <a:p>
            <a:pPr algn="ctr"/>
            <a:r>
              <a:rPr lang="pl-PL" dirty="0" smtClean="0"/>
              <a:t>Comodo Backup</a:t>
            </a:r>
            <a:endParaRPr lang="pl-PL" dirty="0"/>
          </a:p>
        </p:txBody>
      </p:sp>
      <p:cxnSp>
        <p:nvCxnSpPr>
          <p:cNvPr id="18" name="Łącznik prosty ze strzałką 17"/>
          <p:cNvCxnSpPr>
            <a:stCxn id="11" idx="2"/>
            <a:endCxn id="16" idx="0"/>
          </p:cNvCxnSpPr>
          <p:nvPr/>
        </p:nvCxnSpPr>
        <p:spPr>
          <a:xfrm rot="10800000" flipV="1">
            <a:off x="5998996" y="4429132"/>
            <a:ext cx="787583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39552" y="6093296"/>
            <a:ext cx="282237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Spyboot Search and Destroy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026895" y="5589240"/>
            <a:ext cx="18476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360 Total Security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707904" y="6309320"/>
            <a:ext cx="132202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Home </a:t>
            </a:r>
            <a:r>
              <a:rPr lang="pl-PL" dirty="0" err="1" smtClean="0"/>
              <a:t>Users</a:t>
            </a:r>
            <a:endParaRPr lang="pl-PL" dirty="0" smtClean="0"/>
          </a:p>
        </p:txBody>
      </p:sp>
      <p:sp>
        <p:nvSpPr>
          <p:cNvPr id="20" name="pole tekstowe 19"/>
          <p:cNvSpPr txBox="1"/>
          <p:nvPr/>
        </p:nvSpPr>
        <p:spPr>
          <a:xfrm>
            <a:off x="3635896" y="4005064"/>
            <a:ext cx="28384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Skanery online</a:t>
            </a:r>
          </a:p>
          <a:p>
            <a:r>
              <a:rPr lang="pl-PL" dirty="0" smtClean="0"/>
              <a:t>http://www.bezpiecznypc.pl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39472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928992" cy="2044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Nikomu nie zależy na ochronie twojego komputera,</a:t>
            </a:r>
          </a:p>
          <a:p>
            <a:pPr algn="ctr">
              <a:buNone/>
            </a:pPr>
            <a:r>
              <a:rPr lang="pl-PL" dirty="0" smtClean="0"/>
              <a:t>ani twórcom systemów operacyjnych, ani producentom oprogramowania antywirusowego</a:t>
            </a:r>
          </a:p>
          <a:p>
            <a:pPr algn="ctr">
              <a:buNone/>
            </a:pPr>
            <a:r>
              <a:rPr lang="pl-PL" dirty="0" smtClean="0"/>
              <a:t>GRA NA NIBY</a:t>
            </a:r>
            <a:endParaRPr lang="pl-PL" dirty="0"/>
          </a:p>
        </p:txBody>
      </p:sp>
      <p:pic>
        <p:nvPicPr>
          <p:cNvPr id="4" name="Obraz 3" descr="se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645024"/>
            <a:ext cx="2664296" cy="306896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7504" y="3645024"/>
            <a:ext cx="612206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Człowiek jest dziś obiektem orwellowskim, do wykorzystania</a:t>
            </a:r>
          </a:p>
          <a:p>
            <a:pPr algn="ctr"/>
            <a:r>
              <a:rPr lang="pl-PL" sz="2400" dirty="0" smtClean="0"/>
              <a:t> dojenia  i manipulacji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5157192"/>
            <a:ext cx="56166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Internet to dżungla, a Ty jesteś tam zwierzyną, choć</a:t>
            </a:r>
          </a:p>
          <a:p>
            <a:pPr algn="ctr"/>
            <a:r>
              <a:rPr lang="pl-PL" sz="3200" dirty="0" smtClean="0"/>
              <a:t>wydaje Ci się, że myśliwym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223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/>
              <a:t>POLAKU nie daj się </a:t>
            </a:r>
            <a:br>
              <a:rPr lang="pl-PL" dirty="0" smtClean="0"/>
            </a:br>
            <a:r>
              <a:rPr lang="pl-PL" dirty="0" smtClean="0"/>
              <a:t>manipulować, ani</a:t>
            </a:r>
            <a:br>
              <a:rPr lang="pl-PL" dirty="0" smtClean="0"/>
            </a:br>
            <a:r>
              <a:rPr lang="pl-PL" dirty="0" smtClean="0"/>
              <a:t>wpuszczać w maliny.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642942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</a:t>
            </a:r>
            <a:r>
              <a:rPr lang="pl-PL" dirty="0" smtClean="0">
                <a:solidFill>
                  <a:srgbClr val="00B050"/>
                </a:solidFill>
              </a:rPr>
              <a:t>Skąd się wziął na naszym komputerze ?: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Załączniki poczty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Wiadomości w komunikatorach internetowych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Podłączenie zewnętrznych nośników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7030A0"/>
                </a:solidFill>
              </a:rPr>
              <a:t>Pobieranie plików z internetu 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7030A0"/>
                </a:solidFill>
              </a:rPr>
              <a:t> Zainfekowany komputer w sieci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5602" name="Picture 2" descr="F:\Wirusy\im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000108"/>
            <a:ext cx="2465388" cy="1871680"/>
          </a:xfrm>
          <a:prstGeom prst="rect">
            <a:avLst/>
          </a:prstGeom>
          <a:noFill/>
        </p:spPr>
      </p:pic>
      <p:pic>
        <p:nvPicPr>
          <p:cNvPr id="4" name="Obraz 3" descr="pendrive-wirus-reka-chi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714884"/>
            <a:ext cx="2071702" cy="164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Jak działa ?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7650" name="Picture 2" descr="F:\Wirusy\jak dzi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928670"/>
            <a:ext cx="2124075" cy="1500198"/>
          </a:xfrm>
          <a:prstGeom prst="rect">
            <a:avLst/>
          </a:prstGeom>
          <a:noFill/>
        </p:spPr>
      </p:pic>
      <p:pic>
        <p:nvPicPr>
          <p:cNvPr id="7" name="Picture 3" descr="F:\Wirusy\dzialanie_wirusa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2571744"/>
            <a:ext cx="7072362" cy="3357586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Obraz 4" descr="niewidzial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928670"/>
            <a:ext cx="2000264" cy="142876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072462" y="2428868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Stealth</a:t>
            </a:r>
          </a:p>
          <a:p>
            <a:pPr algn="ctr"/>
            <a:r>
              <a:rPr lang="pl-PL" sz="1200" dirty="0" smtClean="0"/>
              <a:t>SR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79512" y="980728"/>
            <a:ext cx="2448272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Definicja „historyczna” 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z czasów Mks_vir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92280" y="620688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Dzisiaj 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             </a:t>
            </a:r>
            <a:r>
              <a:rPr lang="pl-PL" dirty="0" smtClean="0">
                <a:solidFill>
                  <a:srgbClr val="00B050"/>
                </a:solidFill>
              </a:rPr>
              <a:t>Cel wirusa – Co może: ?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 obniżyć wydajność komputera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ZNISZCZYĆ / ZMIENIĆ DANE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 spowodować utratę prywatności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 przysporzyć straty finansowe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 utratę wiarygodności ( strata pracy, pretensje    rodziny czy przyjaciół)			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FF0000"/>
                </a:solidFill>
              </a:rPr>
              <a:t>uczynić z nas obiekt atakujący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6626" name="Picture 2" descr="F:\Wirusy\comizrobi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14356"/>
            <a:ext cx="3829050" cy="1017607"/>
          </a:xfrm>
          <a:prstGeom prst="rect">
            <a:avLst/>
          </a:prstGeom>
          <a:noFill/>
        </p:spPr>
      </p:pic>
      <p:pic>
        <p:nvPicPr>
          <p:cNvPr id="2" name="Picture 2" descr="F:\Wirusy\jak waz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2286000" cy="1714512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57158" y="5786455"/>
            <a:ext cx="8572560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100" dirty="0" smtClean="0"/>
              <a:t>W czasach kiedy komputery nie były podłączone masowo do Internetu, największym problemem okazywały się zazwyczaj wirusy, które potrafiły wyczyścić dysk z ważnych danych. Dziś tego typu wirusy stopniowo odchodzą do lamusa. Kierunek w którym rozwinął się Internet stworzył naprawdę wiele możliwości dla twórców złośliwego oprogramowania. Na co dzień korzystamy z komputerów do zarządzania swoimi finansami online, komunikujemy się za pomocą mediów społecznościowych, logujemy się do poczty… A to wszystko opiera się przecież na loginach i hasłach, które wpisuje się za pomocą klawiatury</a:t>
            </a:r>
            <a:r>
              <a:rPr lang="pl-PL" sz="900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Objawy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429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dirty="0" smtClean="0"/>
              <a:t>wolniejsze działanie systemu operacyjnego i </a:t>
            </a:r>
            <a:r>
              <a:rPr lang="pl-PL" dirty="0" smtClean="0"/>
              <a:t>aplikacji / nieprawidłowe działanie</a:t>
            </a:r>
            <a:endParaRPr lang="pl-PL" dirty="0" smtClean="0"/>
          </a:p>
          <a:p>
            <a:r>
              <a:rPr lang="pl-PL" dirty="0" smtClean="0"/>
              <a:t>zmiana wielkości plików</a:t>
            </a:r>
          </a:p>
          <a:p>
            <a:r>
              <a:rPr lang="pl-PL" dirty="0" smtClean="0"/>
              <a:t>brak plików, które wcześniej były</a:t>
            </a:r>
          </a:p>
          <a:p>
            <a:r>
              <a:rPr lang="pl-PL" dirty="0" smtClean="0"/>
              <a:t>blokada urządzeń (np. USB klawiatury)</a:t>
            </a:r>
          </a:p>
          <a:p>
            <a:r>
              <a:rPr lang="pl-PL" dirty="0" smtClean="0"/>
              <a:t>dziwna praca napędów dyskowych (np. HDD)</a:t>
            </a:r>
          </a:p>
          <a:p>
            <a:r>
              <a:rPr lang="pl-PL" dirty="0" smtClean="0"/>
              <a:t>niezaplanowane efekty graficzne i/lub dźwiękowe</a:t>
            </a:r>
          </a:p>
          <a:p>
            <a:r>
              <a:rPr lang="pl-PL" dirty="0" smtClean="0"/>
              <a:t>zawieszanie się programów</a:t>
            </a:r>
          </a:p>
          <a:p>
            <a:r>
              <a:rPr lang="pl-PL" dirty="0" smtClean="0"/>
              <a:t>Informacja od osób trzecich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6357950" y="2071678"/>
            <a:ext cx="221457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1. Zamulony PC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786446" y="5643578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Bank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odrzuca przelew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lasyf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71414"/>
            <a:ext cx="8686800" cy="6572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pole tekstowe 2"/>
          <p:cNvSpPr txBox="1"/>
          <p:nvPr/>
        </p:nvSpPr>
        <p:spPr>
          <a:xfrm>
            <a:off x="107504" y="692696"/>
            <a:ext cx="648072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2.</a:t>
            </a:r>
          </a:p>
          <a:p>
            <a:endParaRPr lang="pl-PL" dirty="0" smtClean="0"/>
          </a:p>
          <a:p>
            <a:r>
              <a:rPr lang="pl-PL" dirty="0" smtClean="0"/>
              <a:t>K</a:t>
            </a:r>
          </a:p>
          <a:p>
            <a:r>
              <a:rPr lang="pl-PL" dirty="0" smtClean="0"/>
              <a:t>L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S</a:t>
            </a:r>
          </a:p>
          <a:p>
            <a:r>
              <a:rPr lang="pl-PL" dirty="0" smtClean="0"/>
              <a:t>Y</a:t>
            </a:r>
          </a:p>
          <a:p>
            <a:r>
              <a:rPr lang="pl-PL" dirty="0" smtClean="0"/>
              <a:t>F</a:t>
            </a:r>
          </a:p>
          <a:p>
            <a:r>
              <a:rPr lang="pl-PL" dirty="0" smtClean="0"/>
              <a:t>I</a:t>
            </a:r>
          </a:p>
          <a:p>
            <a:r>
              <a:rPr lang="pl-PL" dirty="0" smtClean="0"/>
              <a:t>K</a:t>
            </a:r>
          </a:p>
          <a:p>
            <a:r>
              <a:rPr lang="pl-PL" dirty="0" smtClean="0"/>
              <a:t>A</a:t>
            </a:r>
          </a:p>
          <a:p>
            <a:r>
              <a:rPr lang="pl-PL" dirty="0" smtClean="0"/>
              <a:t>C</a:t>
            </a:r>
          </a:p>
          <a:p>
            <a:r>
              <a:rPr lang="pl-PL" dirty="0" smtClean="0"/>
              <a:t>J</a:t>
            </a:r>
          </a:p>
          <a:p>
            <a:r>
              <a:rPr lang="pl-PL" dirty="0" smtClean="0"/>
              <a:t>A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92696"/>
            <a:ext cx="8229600" cy="5951014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               WIRUSY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Rezydentne</a:t>
            </a:r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dirty="0" err="1" smtClean="0"/>
              <a:t>ggg</a:t>
            </a:r>
            <a:r>
              <a:rPr lang="pl-PL" sz="2800" b="1" dirty="0" smtClean="0"/>
              <a:t> Hybrydowe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928662" y="2428868"/>
            <a:ext cx="2428892" cy="1144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REZYDENTNE</a:t>
            </a:r>
            <a:endParaRPr lang="pl-PL" sz="2400" b="1" dirty="0"/>
          </a:p>
        </p:txBody>
      </p:sp>
      <p:cxnSp>
        <p:nvCxnSpPr>
          <p:cNvPr id="6" name="Łącznik prosty ze strzałką 5"/>
          <p:cNvCxnSpPr/>
          <p:nvPr/>
        </p:nvCxnSpPr>
        <p:spPr>
          <a:xfrm rot="10800000" flipV="1">
            <a:off x="2214546" y="2071678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4714876" y="2428868"/>
            <a:ext cx="3000396" cy="1144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Nie </a:t>
            </a:r>
            <a:r>
              <a:rPr lang="pl-PL" sz="3200" dirty="0" smtClean="0"/>
              <a:t>Rezydentne</a:t>
            </a:r>
            <a:endParaRPr lang="pl-PL" sz="3600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4857752" y="2071678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5322893" y="4536289"/>
            <a:ext cx="192803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785786" y="5643578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Dyskowe</a:t>
            </a:r>
            <a:endParaRPr lang="pl-PL" sz="2400" dirty="0"/>
          </a:p>
        </p:txBody>
      </p:sp>
      <p:sp>
        <p:nvSpPr>
          <p:cNvPr id="17" name="Prostokąt 16"/>
          <p:cNvSpPr/>
          <p:nvPr/>
        </p:nvSpPr>
        <p:spPr>
          <a:xfrm>
            <a:off x="5000628" y="5643578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Plikowe</a:t>
            </a:r>
            <a:endParaRPr lang="pl-PL" sz="2400" dirty="0"/>
          </a:p>
        </p:txBody>
      </p:sp>
      <p:sp>
        <p:nvSpPr>
          <p:cNvPr id="18" name="Prostokąt 17"/>
          <p:cNvSpPr/>
          <p:nvPr/>
        </p:nvSpPr>
        <p:spPr>
          <a:xfrm>
            <a:off x="2928926" y="5643578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Hybrydowe</a:t>
            </a:r>
            <a:endParaRPr lang="pl-PL" sz="2400" dirty="0"/>
          </a:p>
        </p:txBody>
      </p:sp>
      <p:cxnSp>
        <p:nvCxnSpPr>
          <p:cNvPr id="20" name="Łącznik prosty ze strzałką 19"/>
          <p:cNvCxnSpPr/>
          <p:nvPr/>
        </p:nvCxnSpPr>
        <p:spPr>
          <a:xfrm rot="5400000">
            <a:off x="678629" y="4107661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000232" y="3571876"/>
            <a:ext cx="414340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6200000" flipH="1">
            <a:off x="1928794" y="3643314"/>
            <a:ext cx="1928826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3357554" y="1285860"/>
            <a:ext cx="2071702" cy="785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WIRUSY</a:t>
            </a:r>
            <a:endParaRPr lang="pl-PL" sz="4000" dirty="0"/>
          </a:p>
        </p:txBody>
      </p:sp>
      <p:sp>
        <p:nvSpPr>
          <p:cNvPr id="16" name="Prostokąt 15"/>
          <p:cNvSpPr/>
          <p:nvPr/>
        </p:nvSpPr>
        <p:spPr>
          <a:xfrm>
            <a:off x="6500826" y="3643314"/>
            <a:ext cx="200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/>
              <a:t>                        Hybrydowe</a:t>
            </a:r>
            <a:r>
              <a:rPr lang="pl-PL" sz="900" dirty="0" smtClean="0"/>
              <a:t> .</a:t>
            </a:r>
          </a:p>
          <a:p>
            <a:r>
              <a:rPr lang="pl-PL" sz="900" dirty="0" smtClean="0"/>
              <a:t> Atakują zarówno główny rekord rozruchowy dysku jak i pliki przez co mają ułatwione możliwości replikacji przy jednoczesnym utrudnieniu ich</a:t>
            </a:r>
          </a:p>
          <a:p>
            <a:r>
              <a:rPr lang="pl-PL" sz="900" dirty="0" smtClean="0"/>
              <a:t>rozbrojenia.</a:t>
            </a:r>
          </a:p>
          <a:p>
            <a:r>
              <a:rPr lang="pl-PL" sz="900" dirty="0" smtClean="0"/>
              <a:t>                         </a:t>
            </a:r>
            <a:r>
              <a:rPr lang="pl-PL" sz="900" b="1" dirty="0" smtClean="0"/>
              <a:t>Dyskowe.</a:t>
            </a:r>
          </a:p>
          <a:p>
            <a:r>
              <a:rPr lang="pl-PL" sz="900" dirty="0" smtClean="0"/>
              <a:t>Wraz ze startem systemu </a:t>
            </a:r>
            <a:r>
              <a:rPr lang="pl-PL" sz="900" dirty="0" err="1" smtClean="0"/>
              <a:t>(boo</a:t>
            </a:r>
            <a:r>
              <a:rPr lang="pl-PL" sz="900" dirty="0" smtClean="0"/>
              <a:t>t </a:t>
            </a:r>
            <a:r>
              <a:rPr lang="pl-PL" sz="900" dirty="0" err="1" smtClean="0"/>
              <a:t>sector</a:t>
            </a:r>
            <a:r>
              <a:rPr lang="pl-PL" sz="900" dirty="0" smtClean="0"/>
              <a:t>)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7429520" y="5072074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Wykonywalne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7429520" y="5857892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Makra</a:t>
            </a:r>
            <a:endParaRPr lang="pl-PL" sz="1400" dirty="0"/>
          </a:p>
        </p:txBody>
      </p:sp>
      <p:cxnSp>
        <p:nvCxnSpPr>
          <p:cNvPr id="26" name="Łącznik prosty ze strzałką 25"/>
          <p:cNvCxnSpPr/>
          <p:nvPr/>
        </p:nvCxnSpPr>
        <p:spPr>
          <a:xfrm rot="5400000" flipH="1" flipV="1">
            <a:off x="6822297" y="5464983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929454" y="6000768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250033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ROBAK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dirty="0" smtClean="0"/>
              <a:t>Robaki - są to programy, które na celu mają tworzenie własnych duplikatów, nie atakując z pozoru żadnych konkretnych obiektów naszego komputera. Działalność robaków zazwyczaj nie wywołuje destrukcyjnego dla naszego komputera działania, potrafią one jednak w bardzo szybki sposób zdobyć wiele zasobów sprzętowych naszego komputera. Na robaki można bardzo często natknąć się w sieciach zarówno lokalnych jak i w sieci Internet, mają one bowiem do dyspozycji wiele protokołów transmisji sieciowej, które pozwalają na dowolne przemieszczanie się pakietów.</a:t>
            </a:r>
          </a:p>
          <a:p>
            <a:endParaRPr lang="pl-PL" dirty="0"/>
          </a:p>
        </p:txBody>
      </p:sp>
      <p:pic>
        <p:nvPicPr>
          <p:cNvPr id="4" name="Obraz 3" descr="rob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85728"/>
            <a:ext cx="1428760" cy="11430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2122</Words>
  <Application>Microsoft Office PowerPoint</Application>
  <PresentationFormat>Pokaz na ekranie (4:3)</PresentationFormat>
  <Paragraphs>306</Paragraphs>
  <Slides>27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Motyw pakietu Office</vt:lpstr>
      <vt:lpstr>Obraz - mapa bitowa</vt:lpstr>
      <vt:lpstr>WIRUSY KOMPUTEROWE w systemach operacyjnych  Windows</vt:lpstr>
      <vt:lpstr>1.Wstęp </vt:lpstr>
      <vt:lpstr>Slajd 3</vt:lpstr>
      <vt:lpstr>Jak działa ?</vt:lpstr>
      <vt:lpstr>Slajd 5</vt:lpstr>
      <vt:lpstr>Objawy</vt:lpstr>
      <vt:lpstr>Slajd 7</vt:lpstr>
      <vt:lpstr>Slajd 8</vt:lpstr>
      <vt:lpstr>ROBAK</vt:lpstr>
      <vt:lpstr>Królik /Wabbit</vt:lpstr>
      <vt:lpstr>TROJAN</vt:lpstr>
      <vt:lpstr>Backdoor</vt:lpstr>
      <vt:lpstr>EXPLOIT</vt:lpstr>
      <vt:lpstr>Keylogger</vt:lpstr>
      <vt:lpstr>Spyware</vt:lpstr>
      <vt:lpstr>Rootkit</vt:lpstr>
      <vt:lpstr>DDoS</vt:lpstr>
      <vt:lpstr>3.Przykłady</vt:lpstr>
      <vt:lpstr>wirus „KOMOROWSKI” bardzo WREDNY</vt:lpstr>
      <vt:lpstr>Slajd 20</vt:lpstr>
      <vt:lpstr>Najbardziej Dziurawy system roku 2014        firma GFI </vt:lpstr>
      <vt:lpstr>Najbardziej Dziurawa Aplikacja roku       2014        firma GFI </vt:lpstr>
      <vt:lpstr>Co robić aby zwiększyć bezpieczeństwo??? Jakim kosztem ??</vt:lpstr>
      <vt:lpstr>MOZILLA FIREFOX siła dodatków</vt:lpstr>
      <vt:lpstr>Audyt PC ?</vt:lpstr>
      <vt:lpstr>Wnioski</vt:lpstr>
      <vt:lpstr>POLAKU nie daj się  manipulować, ani wpuszczać w maliny.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WIRUSY KOMPUTEROWE</dc:title>
  <dc:creator>Blusi</dc:creator>
  <cp:lastModifiedBy>Blusi</cp:lastModifiedBy>
  <cp:revision>252</cp:revision>
  <dcterms:created xsi:type="dcterms:W3CDTF">2015-02-22T08:33:13Z</dcterms:created>
  <dcterms:modified xsi:type="dcterms:W3CDTF">2015-04-17T16:07:01Z</dcterms:modified>
</cp:coreProperties>
</file>