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8" r:id="rId4"/>
    <p:sldMasterId id="2147483720" r:id="rId5"/>
    <p:sldMasterId id="2147483732" r:id="rId6"/>
  </p:sldMasterIdLst>
  <p:notesMasterIdLst>
    <p:notesMasterId r:id="rId26"/>
  </p:notesMasterIdLst>
  <p:sldIdLst>
    <p:sldId id="256" r:id="rId7"/>
    <p:sldId id="257" r:id="rId8"/>
    <p:sldId id="258" r:id="rId9"/>
    <p:sldId id="259" r:id="rId10"/>
    <p:sldId id="260" r:id="rId11"/>
    <p:sldId id="261" r:id="rId12"/>
    <p:sldId id="262" r:id="rId13"/>
    <p:sldId id="263" r:id="rId14"/>
    <p:sldId id="269" r:id="rId15"/>
    <p:sldId id="264" r:id="rId16"/>
    <p:sldId id="266" r:id="rId17"/>
    <p:sldId id="267" r:id="rId18"/>
    <p:sldId id="271" r:id="rId19"/>
    <p:sldId id="270" r:id="rId20"/>
    <p:sldId id="272" r:id="rId21"/>
    <p:sldId id="273" r:id="rId22"/>
    <p:sldId id="274" r:id="rId23"/>
    <p:sldId id="276" r:id="rId24"/>
    <p:sldId id="275" r:id="rId2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E6FBFE"/>
    <a:srgbClr val="C5FFE2"/>
    <a:srgbClr val="003399"/>
  </p:clrMru>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45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A0CAA6-FC27-4DC3-935D-C4B8F2103739}" type="datetimeFigureOut">
              <a:rPr lang="pl-PL" smtClean="0"/>
              <a:pPr/>
              <a:t>2013-10-07</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71FD7A-35B2-4F9B-88F4-3A3B8261FB30}"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771FD7A-35B2-4F9B-88F4-3A3B8261FB30}" type="slidenum">
              <a:rPr lang="pl-PL" smtClean="0"/>
              <a:pPr/>
              <a:t>5</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771FD7A-35B2-4F9B-88F4-3A3B8261FB30}" type="slidenum">
              <a:rPr lang="pl-PL" smtClean="0"/>
              <a:pPr/>
              <a:t>7</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771FD7A-35B2-4F9B-88F4-3A3B8261FB30}" type="slidenum">
              <a:rPr lang="pl-PL" smtClean="0"/>
              <a:pPr/>
              <a:t>19</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ytuł 28"/>
          <p:cNvSpPr>
            <a:spLocks noGrp="1"/>
          </p:cNvSpPr>
          <p:nvPr>
            <p:ph type="ctrTitle"/>
          </p:nvPr>
        </p:nvSpPr>
        <p:spPr>
          <a:xfrm>
            <a:off x="381000" y="4853411"/>
            <a:ext cx="8458200" cy="1222375"/>
          </a:xfrm>
        </p:spPr>
        <p:txBody>
          <a:bodyPr anchor="t"/>
          <a:lstStyle/>
          <a:p>
            <a:r>
              <a:rPr kumimoji="0" lang="pl-PL" smtClean="0"/>
              <a:t>Kliknij, aby edytować styl</a:t>
            </a:r>
            <a:endParaRPr kumimoji="0" lang="en-US"/>
          </a:p>
        </p:txBody>
      </p:sp>
      <p:sp>
        <p:nvSpPr>
          <p:cNvPr id="9" name="Podtytu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16" name="Symbol zastępczy daty 15"/>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2" name="Symbol zastępczy stopki 1"/>
          <p:cNvSpPr>
            <a:spLocks noGrp="1"/>
          </p:cNvSpPr>
          <p:nvPr>
            <p:ph type="ftr" sz="quarter" idx="11"/>
          </p:nvPr>
        </p:nvSpPr>
        <p:spPr/>
        <p:txBody>
          <a:bodyPr/>
          <a:lstStyle/>
          <a:p>
            <a:endParaRPr lang="pl-PL"/>
          </a:p>
        </p:txBody>
      </p:sp>
      <p:sp>
        <p:nvSpPr>
          <p:cNvPr id="15" name="Symbol zastępczy numeru slajdu 14"/>
          <p:cNvSpPr>
            <a:spLocks noGrp="1"/>
          </p:cNvSpPr>
          <p:nvPr>
            <p:ph type="sldNum" sz="quarter" idx="12"/>
          </p:nvPr>
        </p:nvSpPr>
        <p:spPr>
          <a:xfrm>
            <a:off x="8229600" y="6473952"/>
            <a:ext cx="758952" cy="246888"/>
          </a:xfrm>
        </p:spPr>
        <p:txBody>
          <a:bodyPr/>
          <a:lstStyle/>
          <a:p>
            <a:fld id="{44F96DBE-B2D4-45D3-8DFF-2F9180910D28}" type="slidenum">
              <a:rPr lang="pl-PL" smtClean="0"/>
              <a:pPr/>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2" name="Tytuł 21"/>
          <p:cNvSpPr>
            <a:spLocks noGrp="1"/>
          </p:cNvSpPr>
          <p:nvPr>
            <p:ph type="title"/>
          </p:nvPr>
        </p:nvSpPr>
        <p:spPr/>
        <p:txBody>
          <a:bodyPr/>
          <a:lstStyle/>
          <a:p>
            <a:r>
              <a:rPr kumimoji="0" lang="pl-PL" smtClean="0"/>
              <a:t>Kliknij, aby edytować styl</a:t>
            </a:r>
            <a:endParaRPr kumimoji="0" lang="en-US"/>
          </a:p>
        </p:txBody>
      </p:sp>
      <p:sp>
        <p:nvSpPr>
          <p:cNvPr id="27" name="Symbol zastępczy zawartości 26"/>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19" name="Symbol zastępczy stopki 18"/>
          <p:cNvSpPr>
            <a:spLocks noGrp="1"/>
          </p:cNvSpPr>
          <p:nvPr>
            <p:ph type="ftr" sz="quarter" idx="11"/>
          </p:nvPr>
        </p:nvSpPr>
        <p:spPr>
          <a:xfrm>
            <a:off x="3581400" y="76200"/>
            <a:ext cx="2895600" cy="288925"/>
          </a:xfrm>
        </p:spPr>
        <p:txBody>
          <a:bodyPr/>
          <a:lstStyle/>
          <a:p>
            <a:endParaRPr lang="pl-PL"/>
          </a:p>
        </p:txBody>
      </p:sp>
      <p:sp>
        <p:nvSpPr>
          <p:cNvPr id="16" name="Symbol zastępczy numeru slajdu 15"/>
          <p:cNvSpPr>
            <a:spLocks noGrp="1"/>
          </p:cNvSpPr>
          <p:nvPr>
            <p:ph type="sldNum" sz="quarter" idx="12"/>
          </p:nvPr>
        </p:nvSpPr>
        <p:spPr>
          <a:xfrm>
            <a:off x="8229600" y="6473952"/>
            <a:ext cx="758952" cy="246888"/>
          </a:xfrm>
        </p:spPr>
        <p:txBody>
          <a:bodyPr/>
          <a:lstStyle/>
          <a:p>
            <a:fld id="{44F96DBE-B2D4-45D3-8DFF-2F9180910D28}" type="slidenum">
              <a:rPr lang="pl-PL" smtClean="0"/>
              <a:pPr/>
              <a:t>‹#›</a:t>
            </a:fld>
            <a:endParaRPr lang="pl-P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tekst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9" name="Symbol zastępczy daty 18"/>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11" name="Symbol zastępczy stopki 10"/>
          <p:cNvSpPr>
            <a:spLocks noGrp="1"/>
          </p:cNvSpPr>
          <p:nvPr>
            <p:ph type="ftr" sz="quarter" idx="11"/>
          </p:nvPr>
        </p:nvSpPr>
        <p:spPr/>
        <p:txBody>
          <a:bodyPr/>
          <a:lstStyle/>
          <a:p>
            <a:endParaRPr lang="pl-PL"/>
          </a:p>
        </p:txBody>
      </p:sp>
      <p:sp>
        <p:nvSpPr>
          <p:cNvPr id="16" name="Symbol zastępczy numeru slajdu 15"/>
          <p:cNvSpPr>
            <a:spLocks noGrp="1"/>
          </p:cNvSpPr>
          <p:nvPr>
            <p:ph type="sldNum" sz="quarter" idx="12"/>
          </p:nvPr>
        </p:nvSpPr>
        <p:spPr/>
        <p:txBody>
          <a:bodyPr/>
          <a:lstStyle/>
          <a:p>
            <a:fld id="{44F96DBE-B2D4-45D3-8DFF-2F9180910D28}" type="slidenum">
              <a:rPr lang="pl-PL" smtClean="0"/>
              <a:pPr/>
              <a:t>‹#›</a:t>
            </a:fld>
            <a:endParaRPr lang="pl-PL"/>
          </a:p>
        </p:txBody>
      </p:sp>
      <p:sp>
        <p:nvSpPr>
          <p:cNvPr id="8" name="Tytuł 7"/>
          <p:cNvSpPr>
            <a:spLocks noGrp="1"/>
          </p:cNvSpPr>
          <p:nvPr>
            <p:ph type="title"/>
          </p:nvPr>
        </p:nvSpPr>
        <p:spPr>
          <a:xfrm>
            <a:off x="180475" y="2947085"/>
            <a:ext cx="8686800" cy="1184825"/>
          </a:xfrm>
        </p:spPr>
        <p:txBody>
          <a:bodyPr rtlCol="0" anchor="t"/>
          <a:lstStyle>
            <a:lvl1pPr algn="r">
              <a:defRPr/>
            </a:lvl1pPr>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0" name="Tytuł 1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4" name="Symbol zastępczy zawartości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10" name="Symbol zastępczy stopki 9"/>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9" name="Tytuł 28"/>
          <p:cNvSpPr>
            <a:spLocks noGrp="1"/>
          </p:cNvSpPr>
          <p:nvPr>
            <p:ph type="title"/>
          </p:nvPr>
        </p:nvSpPr>
        <p:spPr>
          <a:xfrm>
            <a:off x="304800" y="5410200"/>
            <a:ext cx="8610600" cy="882650"/>
          </a:xfrm>
        </p:spPr>
        <p:txBody>
          <a:bodyPr anchor="ctr"/>
          <a:lstStyle>
            <a:lvl1pPr>
              <a:defRPr/>
            </a:lvl1pPr>
          </a:lstStyle>
          <a:p>
            <a:r>
              <a:rPr kumimoji="0" lang="pl-PL" smtClean="0"/>
              <a:t>Kliknij, aby edytować styl</a:t>
            </a:r>
            <a:endParaRPr kumimoji="0" lang="en-US"/>
          </a:p>
        </p:txBody>
      </p:sp>
      <p:sp>
        <p:nvSpPr>
          <p:cNvPr id="13" name="Symbol zastępczy tekst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25" name="Symbol zastępczy tekst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zawartości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8" name="Symbol zastępczy zawartości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Symbol zastępczy daty 9"/>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229600" y="6477000"/>
            <a:ext cx="762000" cy="246888"/>
          </a:xfrm>
        </p:spPr>
        <p:txBody>
          <a:bodyPr/>
          <a:lstStyle/>
          <a:p>
            <a:fld id="{44F96DBE-B2D4-45D3-8DFF-2F9180910D28}" type="slidenum">
              <a:rPr lang="pl-PL" smtClean="0"/>
              <a:pPr/>
              <a:t>‹#›</a:t>
            </a:fld>
            <a:endParaRPr lang="pl-PL"/>
          </a:p>
        </p:txBody>
      </p:sp>
      <p:sp>
        <p:nvSpPr>
          <p:cNvPr id="11" name="Łącznik prosty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0" name="Tytuł 2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2" name="Symbol zastępczy daty 11"/>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21" name="Symbol zastępczy stopki 20"/>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24" name="Symbol zastępczy stopki 23"/>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Łącznik prosty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ytuł 11"/>
          <p:cNvSpPr>
            <a:spLocks noGrp="1"/>
          </p:cNvSpPr>
          <p:nvPr>
            <p:ph type="title"/>
          </p:nvPr>
        </p:nvSpPr>
        <p:spPr>
          <a:xfrm>
            <a:off x="457200" y="5486400"/>
            <a:ext cx="8458200" cy="520700"/>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14" name="Symbol zastępczy zawartości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29" name="Symbol zastępczy stopki 28"/>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3" name="Symbol zastępczy obraz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l-PL" smtClean="0"/>
              <a:t>Kliknij ikonę, aby dodać obraz</a:t>
            </a:r>
            <a:endParaRPr kumimoji="0" lang="en-US" dirty="0"/>
          </a:p>
        </p:txBody>
      </p:sp>
      <p:sp>
        <p:nvSpPr>
          <p:cNvPr id="7" name="Symbol zastępczy daty 6"/>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5" name="Symbol zastępczy stopki 4"/>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44F96DBE-B2D4-45D3-8DFF-2F9180910D28}" type="slidenum">
              <a:rPr lang="pl-PL" smtClean="0"/>
              <a:pPr/>
              <a:t>‹#›</a:t>
            </a:fld>
            <a:endParaRPr lang="pl-PL"/>
          </a:p>
        </p:txBody>
      </p:sp>
      <p:sp>
        <p:nvSpPr>
          <p:cNvPr id="17" name="Tytuł 16"/>
          <p:cNvSpPr>
            <a:spLocks noGrp="1"/>
          </p:cNvSpPr>
          <p:nvPr>
            <p:ph type="title"/>
          </p:nvPr>
        </p:nvSpPr>
        <p:spPr>
          <a:xfrm>
            <a:off x="381000" y="4993760"/>
            <a:ext cx="5867400" cy="522288"/>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549276"/>
            <a:ext cx="18288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549276"/>
            <a:ext cx="62484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ytuł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44F96DBE-B2D4-45D3-8DFF-2F9180910D28}"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F96DBE-B2D4-45D3-8DFF-2F9180910D28}"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tIns="45720" anchor="b"/>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Prostokąt ze ściętym i zaokrąglonym rogi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ójkąt prostokątny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077200" y="6356350"/>
            <a:ext cx="609600" cy="365125"/>
          </a:xfrm>
        </p:spPr>
        <p:txBody>
          <a:bodyPr/>
          <a:lstStyle/>
          <a:p>
            <a:fld id="{44F96DBE-B2D4-45D3-8DFF-2F9180910D28}" type="slidenum">
              <a:rPr lang="pl-PL" smtClean="0"/>
              <a:pPr/>
              <a:t>‹#›</a:t>
            </a:fld>
            <a:endParaRPr lang="pl-PL"/>
          </a:p>
        </p:txBody>
      </p:sp>
      <p:sp>
        <p:nvSpPr>
          <p:cNvPr id="3" name="Symbol zastępczy obrazu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smtClean="0"/>
              <a:t>Kliknij ikonę, aby dodać obraz</a:t>
            </a:r>
            <a:endParaRPr kumimoji="0" lang="en-US" dirty="0"/>
          </a:p>
        </p:txBody>
      </p:sp>
      <p:sp>
        <p:nvSpPr>
          <p:cNvPr id="10" name="Dowolny kształt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Dowolny kształt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914401"/>
            <a:ext cx="2057400" cy="5211763"/>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914401"/>
            <a:ext cx="6019800" cy="5211763"/>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2"/>
      </p:bgRef>
    </p:bg>
    <p:spTree>
      <p:nvGrpSpPr>
        <p:cNvPr id="1" name=""/>
        <p:cNvGrpSpPr/>
        <p:nvPr/>
      </p:nvGrpSpPr>
      <p:grpSpPr>
        <a:xfrm>
          <a:off x="0" y="0"/>
          <a:ext cx="0" cy="0"/>
          <a:chOff x="0" y="0"/>
          <a:chExt cx="0" cy="0"/>
        </a:xfrm>
      </p:grpSpPr>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tytuł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17" name="Symbol zastępczy stopki 16"/>
          <p:cNvSpPr>
            <a:spLocks noGrp="1"/>
          </p:cNvSpPr>
          <p:nvPr>
            <p:ph type="ftr" sz="quarter" idx="11"/>
          </p:nvPr>
        </p:nvSpPr>
        <p:spPr/>
        <p:txBody>
          <a:bodyPr/>
          <a:lstStyle/>
          <a:p>
            <a:endParaRPr lang="pl-PL"/>
          </a:p>
        </p:txBody>
      </p:sp>
      <p:sp>
        <p:nvSpPr>
          <p:cNvPr id="7" name="Łącznik prosty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ymbol zastępczy numeru slajd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4F96DBE-B2D4-45D3-8DFF-2F9180910D28}" type="slidenum">
              <a:rPr lang="pl-PL" smtClean="0"/>
              <a:pPr/>
              <a:t>‹#›</a:t>
            </a:fld>
            <a:endParaRPr lang="pl-PL"/>
          </a:p>
        </p:txBody>
      </p:sp>
      <p:sp>
        <p:nvSpPr>
          <p:cNvPr id="8" name="Tytuł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chemeClr val="accent3">
                    <a:shade val="75000"/>
                  </a:schemeClr>
                </a:solidFill>
              </a:defRPr>
            </a:lvl1p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4361688" y="1026372"/>
            <a:ext cx="457200" cy="441325"/>
          </a:xfrm>
        </p:spPr>
        <p:txBody>
          <a:bodyPr/>
          <a:lstStyle/>
          <a:p>
            <a:fld id="{44F96DBE-B2D4-45D3-8DFF-2F9180910D28}" type="slidenum">
              <a:rPr lang="pl-PL" smtClean="0"/>
              <a:pPr/>
              <a:t>‹#›</a:t>
            </a:fld>
            <a:endParaRPr lang="pl-PL"/>
          </a:p>
        </p:txBody>
      </p:sp>
      <p:sp>
        <p:nvSpPr>
          <p:cNvPr id="8" name="Symbol zastępczy zawartości 7"/>
          <p:cNvSpPr>
            <a:spLocks noGrp="1"/>
          </p:cNvSpPr>
          <p:nvPr>
            <p:ph sz="quarter" idx="1"/>
          </p:nvPr>
        </p:nvSpPr>
        <p:spPr>
          <a:xfrm>
            <a:off x="301752" y="1527048"/>
            <a:ext cx="850392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3" name="Prostokąt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Prostokąt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ymbol zastępczy stopki 4"/>
          <p:cNvSpPr>
            <a:spLocks noGrp="1"/>
          </p:cNvSpPr>
          <p:nvPr>
            <p:ph type="ftr" sz="quarter" idx="11"/>
          </p:nvPr>
        </p:nvSpPr>
        <p:spPr/>
        <p:txBody>
          <a:bodyPr/>
          <a:lstStyle/>
          <a:p>
            <a:endParaRPr lang="pl-PL"/>
          </a:p>
        </p:txBody>
      </p:sp>
      <p:sp>
        <p:nvSpPr>
          <p:cNvPr id="4" name="Symbol zastępczy daty 3"/>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8" name="Łącznik prosty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4F96DBE-B2D4-45D3-8DFF-2F9180910D28}" type="slidenum">
              <a:rPr lang="pl-PL" smtClean="0"/>
              <a:pPr/>
              <a:t>‹#›</a:t>
            </a:fld>
            <a:endParaRPr lang="pl-PL"/>
          </a:p>
        </p:txBody>
      </p:sp>
      <p:sp>
        <p:nvSpPr>
          <p:cNvPr id="2" name="Tytuł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301752" y="228600"/>
            <a:ext cx="8534400" cy="758952"/>
          </a:xfrm>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a:xfrm>
            <a:off x="5791200" y="6409944"/>
            <a:ext cx="3044952" cy="365760"/>
          </a:xfrm>
        </p:spPr>
        <p:txBody>
          <a:bodyPr/>
          <a:lstStyle/>
          <a:p>
            <a:fld id="{DDA1C912-9F3E-41A7-87C2-51BCBE504301}" type="datetimeFigureOut">
              <a:rPr lang="pl-PL" smtClean="0"/>
              <a:pPr/>
              <a:t>2013-10-07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4F96DBE-B2D4-45D3-8DFF-2F9180910D28}" type="slidenum">
              <a:rPr lang="pl-PL" smtClean="0"/>
              <a:pPr/>
              <a:t>‹#›</a:t>
            </a:fld>
            <a:endParaRPr lang="pl-PL"/>
          </a:p>
        </p:txBody>
      </p:sp>
      <p:sp>
        <p:nvSpPr>
          <p:cNvPr id="8" name="Łącznik prosty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ymbol zastępczy zawartości 9"/>
          <p:cNvSpPr>
            <a:spLocks noGrp="1"/>
          </p:cNvSpPr>
          <p:nvPr>
            <p:ph sz="half" idx="1"/>
          </p:nvPr>
        </p:nvSpPr>
        <p:spPr>
          <a:xfrm>
            <a:off x="301752" y="1371600"/>
            <a:ext cx="4038600" cy="4681728"/>
          </a:xfrm>
        </p:spPr>
        <p:txBody>
          <a:bodyPr/>
          <a:lstStyle>
            <a:lvl1pPr>
              <a:defRPr sz="2500"/>
            </a:lvl1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zawartości 11"/>
          <p:cNvSpPr>
            <a:spLocks noGrp="1"/>
          </p:cNvSpPr>
          <p:nvPr>
            <p:ph sz="half" idx="2"/>
          </p:nvPr>
        </p:nvSpPr>
        <p:spPr>
          <a:xfrm>
            <a:off x="4800600" y="1371600"/>
            <a:ext cx="4038600" cy="4681728"/>
          </a:xfrm>
        </p:spPr>
        <p:txBody>
          <a:bodyPr/>
          <a:lstStyle>
            <a:lvl1pPr>
              <a:defRPr sz="2500"/>
            </a:lvl1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1">
        <a:schemeClr val="bg2"/>
      </p:bgRef>
    </p:bg>
    <p:spTree>
      <p:nvGrpSpPr>
        <p:cNvPr id="1" name=""/>
        <p:cNvGrpSpPr/>
        <p:nvPr/>
      </p:nvGrpSpPr>
      <p:grpSpPr>
        <a:xfrm>
          <a:off x="0" y="0"/>
          <a:ext cx="0" cy="0"/>
          <a:chOff x="0" y="0"/>
          <a:chExt cx="0" cy="0"/>
        </a:xfrm>
      </p:grpSpPr>
      <p:sp>
        <p:nvSpPr>
          <p:cNvPr id="10" name="Łącznik prosty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Prostokąt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Prostokąt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Prostokąt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8" name="Symbol zastępczy stopki 7"/>
          <p:cNvSpPr>
            <a:spLocks noGrp="1"/>
          </p:cNvSpPr>
          <p:nvPr>
            <p:ph type="ftr" sz="quarter" idx="11"/>
          </p:nvPr>
        </p:nvSpPr>
        <p:spPr>
          <a:xfrm>
            <a:off x="304800" y="6409944"/>
            <a:ext cx="3581400" cy="365760"/>
          </a:xfrm>
        </p:spPr>
        <p:txBody>
          <a:bodyPr/>
          <a:lstStyle/>
          <a:p>
            <a:endParaRPr lang="pl-PL"/>
          </a:p>
        </p:txBody>
      </p:sp>
      <p:sp>
        <p:nvSpPr>
          <p:cNvPr id="15" name="Łącznik prosty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ymbol zastępczy zawartości 23"/>
          <p:cNvSpPr>
            <a:spLocks noGrp="1"/>
          </p:cNvSpPr>
          <p:nvPr>
            <p:ph sz="quarter" idx="2"/>
          </p:nvPr>
        </p:nvSpPr>
        <p:spPr>
          <a:xfrm>
            <a:off x="301752" y="2471383"/>
            <a:ext cx="4041648" cy="3818404"/>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6" name="Symbol zastępczy zawartości 25"/>
          <p:cNvSpPr>
            <a:spLocks noGrp="1"/>
          </p:cNvSpPr>
          <p:nvPr>
            <p:ph sz="quarter" idx="4"/>
          </p:nvPr>
        </p:nvSpPr>
        <p:spPr>
          <a:xfrm>
            <a:off x="4800600" y="2471383"/>
            <a:ext cx="4038600" cy="382219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ymbol zastępczy numeru slajdu 8"/>
          <p:cNvSpPr>
            <a:spLocks noGrp="1"/>
          </p:cNvSpPr>
          <p:nvPr>
            <p:ph type="sldNum" sz="quarter" idx="12"/>
          </p:nvPr>
        </p:nvSpPr>
        <p:spPr>
          <a:xfrm>
            <a:off x="4343400" y="1042416"/>
            <a:ext cx="457200" cy="441325"/>
          </a:xfrm>
        </p:spPr>
        <p:txBody>
          <a:bodyPr/>
          <a:lstStyle>
            <a:lvl1pPr algn="ctr">
              <a:defRPr/>
            </a:lvl1pPr>
          </a:lstStyle>
          <a:p>
            <a:fld id="{44F96DBE-B2D4-45D3-8DFF-2F9180910D28}" type="slidenum">
              <a:rPr lang="pl-PL" smtClean="0"/>
              <a:pPr/>
              <a:t>‹#›</a:t>
            </a:fld>
            <a:endParaRPr lang="pl-PL"/>
          </a:p>
        </p:txBody>
      </p:sp>
      <p:sp>
        <p:nvSpPr>
          <p:cNvPr id="23" name="Tytuł 22"/>
          <p:cNvSpPr>
            <a:spLocks noGrp="1"/>
          </p:cNvSpPr>
          <p:nvPr>
            <p:ph type="title"/>
          </p:nvPr>
        </p:nvSpPr>
        <p:spPr/>
        <p:txBody>
          <a:bodyPr rtlCol="0" anchor="b" anchorCtr="0"/>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a:xfrm>
            <a:off x="4343400" y="1036020"/>
            <a:ext cx="457200" cy="441325"/>
          </a:xfrm>
        </p:spPr>
        <p:txBody>
          <a:bodyPr/>
          <a:lstStyle/>
          <a:p>
            <a:fld id="{44F96DBE-B2D4-45D3-8DFF-2F9180910D28}"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Prostokąt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Prostokąt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ymbol zastępczy daty 1"/>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4F96DBE-B2D4-45D3-8DFF-2F9180910D28}" type="slidenum">
              <a:rPr lang="pl-PL" smtClean="0"/>
              <a:pPr/>
              <a:t>‹#›</a:t>
            </a:fld>
            <a:endParaRPr lang="pl-PL"/>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9" name="Prostokąt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Prostokąt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Prostokąt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Łącznik prosty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ymbol zastępczy zawartości 19"/>
          <p:cNvSpPr>
            <a:spLocks noGrp="1"/>
          </p:cNvSpPr>
          <p:nvPr>
            <p:ph sz="quarter" idx="1"/>
          </p:nvPr>
        </p:nvSpPr>
        <p:spPr>
          <a:xfrm>
            <a:off x="3124200" y="685800"/>
            <a:ext cx="5638800" cy="5410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4F96DBE-B2D4-45D3-8DFF-2F9180910D28}" type="slidenum">
              <a:rPr lang="pl-PL" smtClean="0"/>
              <a:pPr/>
              <a:t>‹#›</a:t>
            </a:fld>
            <a:endParaRPr lang="pl-PL"/>
          </a:p>
        </p:txBody>
      </p:sp>
      <p:sp>
        <p:nvSpPr>
          <p:cNvPr id="21" name="Prostokąt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6" name="Symbol zastępczy stopki 5"/>
          <p:cNvSpPr>
            <a:spLocks noGrp="1"/>
          </p:cNvSpPr>
          <p:nvPr>
            <p:ph type="ftr" sz="quarter" idx="11"/>
          </p:nvPr>
        </p:nvSpPr>
        <p:spPr>
          <a:xfrm>
            <a:off x="301752" y="6410848"/>
            <a:ext cx="3383280" cy="365760"/>
          </a:xfrm>
        </p:spPr>
        <p:txBody>
          <a:bodyPr/>
          <a:lstStyle/>
          <a:p>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1" name="Łącznik prosty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Prostokąt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Prostokąt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p>
            <a:fld id="{44F96DBE-B2D4-45D3-8DFF-2F9180910D28}" type="slidenum">
              <a:rPr lang="pl-PL" smtClean="0"/>
              <a:pPr/>
              <a:t>‹#›</a:t>
            </a:fld>
            <a:endParaRPr lang="pl-PL"/>
          </a:p>
        </p:txBody>
      </p:sp>
      <p:sp>
        <p:nvSpPr>
          <p:cNvPr id="2" name="Tytuł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3000375" y="609600"/>
            <a:ext cx="5867400" cy="4267200"/>
          </a:xfrm>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22" name="Prostokąt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a:xfrm>
            <a:off x="5788152" y="6404984"/>
            <a:ext cx="3044952" cy="365760"/>
          </a:xfrm>
        </p:spPr>
        <p:txBody>
          <a:bodyPr/>
          <a:lstStyle/>
          <a:p>
            <a:fld id="{DDA1C912-9F3E-41A7-87C2-51BCBE504301}" type="datetimeFigureOut">
              <a:rPr lang="pl-PL" smtClean="0"/>
              <a:pPr/>
              <a:t>2013-10-07</a:t>
            </a:fld>
            <a:endParaRPr lang="pl-PL"/>
          </a:p>
        </p:txBody>
      </p:sp>
      <p:sp>
        <p:nvSpPr>
          <p:cNvPr id="6" name="Symbol zastępczy stopki 5"/>
          <p:cNvSpPr>
            <a:spLocks noGrp="1"/>
          </p:cNvSpPr>
          <p:nvPr>
            <p:ph type="ftr" sz="quarter" idx="11"/>
          </p:nvPr>
        </p:nvSpPr>
        <p:spPr>
          <a:xfrm>
            <a:off x="301752" y="6410848"/>
            <a:ext cx="3584448" cy="365760"/>
          </a:xfrm>
        </p:spPr>
        <p:txBody>
          <a:bodyPr/>
          <a:lstStyle/>
          <a:p>
            <a:endParaRPr lang="pl-PL"/>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F96DBE-B2D4-45D3-8DFF-2F9180910D28}"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bg>
      <p:bgRef idx="1001">
        <a:schemeClr val="bg2"/>
      </p:bgRef>
    </p:bg>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Łącznik prosty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6915912" y="3009901"/>
            <a:ext cx="457200" cy="441325"/>
          </a:xfrm>
        </p:spPr>
        <p:txBody>
          <a:bodyPr/>
          <a:lstStyle/>
          <a:p>
            <a:fld id="{44F96DBE-B2D4-45D3-8DFF-2F9180910D28}" type="slidenum">
              <a:rPr lang="pl-PL" smtClean="0"/>
              <a:pPr/>
              <a:t>‹#›</a:t>
            </a:fld>
            <a:endParaRPr lang="pl-PL"/>
          </a:p>
        </p:txBody>
      </p:sp>
      <p:sp>
        <p:nvSpPr>
          <p:cNvPr id="3" name="Symbol zastępczy tytułu pionowego 2"/>
          <p:cNvSpPr>
            <a:spLocks noGrp="1"/>
          </p:cNvSpPr>
          <p:nvPr>
            <p:ph type="body" orient="vert" idx="1"/>
          </p:nvPr>
        </p:nvSpPr>
        <p:spPr>
          <a:xfrm>
            <a:off x="304800" y="304800"/>
            <a:ext cx="6553200" cy="5821366"/>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5" name="Symbol zastępczy stopki 4"/>
          <p:cNvSpPr>
            <a:spLocks noGrp="1"/>
          </p:cNvSpPr>
          <p:nvPr>
            <p:ph type="ftr" sz="quarter" idx="11"/>
          </p:nvPr>
        </p:nvSpPr>
        <p:spPr/>
        <p:txBody>
          <a:bodyPr/>
          <a:lstStyle/>
          <a:p>
            <a:endParaRPr lang="pl-PL"/>
          </a:p>
        </p:txBody>
      </p:sp>
      <p:sp>
        <p:nvSpPr>
          <p:cNvPr id="2" name="Tytuł pionowy 1"/>
          <p:cNvSpPr>
            <a:spLocks noGrp="1"/>
          </p:cNvSpPr>
          <p:nvPr>
            <p:ph type="title" orient="vert"/>
          </p:nvPr>
        </p:nvSpPr>
        <p:spPr>
          <a:xfrm>
            <a:off x="7391400" y="304801"/>
            <a:ext cx="1447800" cy="5851525"/>
          </a:xfrm>
        </p:spPr>
        <p:txBody>
          <a:bodyPr vert="eaVert"/>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8" name="Tytuł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pl-PL" smtClean="0"/>
              <a:t>Kliknij, aby edytować styl</a:t>
            </a:r>
            <a:endParaRPr kumimoji="0" lang="en-US"/>
          </a:p>
        </p:txBody>
      </p:sp>
      <p:sp>
        <p:nvSpPr>
          <p:cNvPr id="28" name="Symbol zastępczy daty 27"/>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a:lstStyle/>
          <a:p>
            <a:fld id="{44F96DBE-B2D4-45D3-8DFF-2F9180910D28}" type="slidenum">
              <a:rPr lang="pl-PL" smtClean="0"/>
              <a:pPr/>
              <a:t>‹#›</a:t>
            </a:fld>
            <a:endParaRPr lang="pl-PL"/>
          </a:p>
        </p:txBody>
      </p:sp>
      <p:sp>
        <p:nvSpPr>
          <p:cNvPr id="9" name="Podtytu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3">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7924800" y="6416675"/>
            <a:ext cx="762000" cy="365125"/>
          </a:xfrm>
        </p:spPr>
        <p:txBody>
          <a:bodyPr/>
          <a:lstStyle/>
          <a:p>
            <a:fld id="{44F96DBE-B2D4-45D3-8DFF-2F9180910D28}"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pl-PL" smtClean="0">
                <a:solidFill>
                  <a:schemeClr val="lt1"/>
                </a:solidFill>
                <a:latin typeface="+mn-lt"/>
                <a:ea typeface="+mn-ea"/>
                <a:cs typeface="+mn-cs"/>
              </a:rPr>
              <a:t>Kliknij ikonę, aby dodać obraz</a:t>
            </a:r>
            <a:endParaRPr kumimoji="0" lang="en-US" dirty="0">
              <a:solidFill>
                <a:schemeClr val="lt1"/>
              </a:solidFill>
              <a:latin typeface="+mn-lt"/>
              <a:ea typeface="+mn-ea"/>
              <a:cs typeface="+mn-cs"/>
            </a:endParaRPr>
          </a:p>
        </p:txBody>
      </p:sp>
      <p:sp>
        <p:nvSpPr>
          <p:cNvPr id="4" name="Symbol zastępczy tekstu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ytuł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44F96DBE-B2D4-45D3-8DFF-2F9180910D28}"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F96DBE-B2D4-45D3-8DFF-2F9180910D28}"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tIns="45720" anchor="b"/>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Prostokąt ze ściętym i zaokrąglonym rogi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ójkąt prostokątny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077200" y="6356350"/>
            <a:ext cx="609600" cy="365125"/>
          </a:xfrm>
        </p:spPr>
        <p:txBody>
          <a:bodyPr/>
          <a:lstStyle/>
          <a:p>
            <a:fld id="{44F96DBE-B2D4-45D3-8DFF-2F9180910D28}" type="slidenum">
              <a:rPr lang="pl-PL" smtClean="0"/>
              <a:pPr/>
              <a:t>‹#›</a:t>
            </a:fld>
            <a:endParaRPr lang="pl-PL"/>
          </a:p>
        </p:txBody>
      </p:sp>
      <p:sp>
        <p:nvSpPr>
          <p:cNvPr id="3" name="Symbol zastępczy obrazu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smtClean="0"/>
              <a:t>Kliknij ikonę, aby dodać obraz</a:t>
            </a:r>
            <a:endParaRPr kumimoji="0" lang="en-US" dirty="0"/>
          </a:p>
        </p:txBody>
      </p:sp>
      <p:sp>
        <p:nvSpPr>
          <p:cNvPr id="10" name="Dowolny kształt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Dowolny kształt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914401"/>
            <a:ext cx="2057400" cy="5211763"/>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914401"/>
            <a:ext cx="6019800" cy="5211763"/>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DA1C912-9F3E-41A7-87C2-51BCBE504301}" type="datetimeFigureOut">
              <a:rPr lang="pl-PL" smtClean="0"/>
              <a:pPr/>
              <a:t>2013-10-07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4F96DBE-B2D4-45D3-8DFF-2F9180910D28}"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1C912-9F3E-41A7-87C2-51BCBE504301}" type="datetimeFigureOut">
              <a:rPr lang="pl-PL" smtClean="0"/>
              <a:pPr/>
              <a:t>2013-10-07</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96DBE-B2D4-45D3-8DFF-2F9180910D28}"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ymbol zastępczy tekst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1" name="Symbol zastępczy daty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DA1C912-9F3E-41A7-87C2-51BCBE504301}" type="datetimeFigureOut">
              <a:rPr lang="pl-PL" smtClean="0"/>
              <a:pPr/>
              <a:t>2013-10-07</a:t>
            </a:fld>
            <a:endParaRPr lang="pl-PL"/>
          </a:p>
        </p:txBody>
      </p:sp>
      <p:sp>
        <p:nvSpPr>
          <p:cNvPr id="28" name="Symbol zastępczy stopki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l-PL"/>
          </a:p>
        </p:txBody>
      </p:sp>
      <p:sp>
        <p:nvSpPr>
          <p:cNvPr id="5" name="Symbol zastępczy numeru slajd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4F96DBE-B2D4-45D3-8DFF-2F9180910D28}" type="slidenum">
              <a:rPr lang="pl-PL" smtClean="0"/>
              <a:pPr/>
              <a:t>‹#›</a:t>
            </a:fld>
            <a:endParaRPr lang="pl-PL"/>
          </a:p>
        </p:txBody>
      </p:sp>
      <p:sp>
        <p:nvSpPr>
          <p:cNvPr id="10" name="Symbol zastępczy tytułu 9"/>
          <p:cNvSpPr>
            <a:spLocks noGrp="1"/>
          </p:cNvSpPr>
          <p:nvPr>
            <p:ph type="title"/>
          </p:nvPr>
        </p:nvSpPr>
        <p:spPr>
          <a:xfrm>
            <a:off x="304800" y="457200"/>
            <a:ext cx="8686800" cy="838200"/>
          </a:xfrm>
          <a:prstGeom prst="rect">
            <a:avLst/>
          </a:prstGeom>
        </p:spPr>
        <p:txBody>
          <a:bodyPr vert="horz" anchor="ctr">
            <a:normAutofit/>
          </a:bodyPr>
          <a:lstStyle/>
          <a:p>
            <a:r>
              <a:rPr kumimoji="0" lang="pl-PL" smtClean="0"/>
              <a:t>Kliknij, aby edytować styl</a:t>
            </a:r>
            <a:endParaRPr kumimoji="0" lang="en-US"/>
          </a:p>
        </p:txBody>
      </p:sp>
      <p:sp>
        <p:nvSpPr>
          <p:cNvPr id="9" name="Łącznik prosty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Łącznik prosty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Dowolny kształt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ymbol zastępczy tytuł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DA1C912-9F3E-41A7-87C2-51BCBE504301}" type="datetimeFigureOut">
              <a:rPr lang="pl-PL" smtClean="0"/>
              <a:pPr/>
              <a:t>2013-10-07</a:t>
            </a:fld>
            <a:endParaRPr lang="pl-PL"/>
          </a:p>
        </p:txBody>
      </p:sp>
      <p:sp>
        <p:nvSpPr>
          <p:cNvPr id="22" name="Symbol zastępczy stopki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a:p>
        </p:txBody>
      </p:sp>
      <p:sp>
        <p:nvSpPr>
          <p:cNvPr id="18" name="Symbol zastępczy numeru slajd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4F96DBE-B2D4-45D3-8DFF-2F9180910D28}" type="slidenum">
              <a:rPr lang="pl-PL" smtClean="0"/>
              <a:pPr/>
              <a:t>‹#›</a:t>
            </a:fld>
            <a:endParaRPr lang="pl-PL"/>
          </a:p>
        </p:txBody>
      </p:sp>
      <p:grpSp>
        <p:nvGrpSpPr>
          <p:cNvPr id="2" name="Grupa 1"/>
          <p:cNvGrpSpPr/>
          <p:nvPr/>
        </p:nvGrpSpPr>
        <p:grpSpPr>
          <a:xfrm>
            <a:off x="-19017" y="202408"/>
            <a:ext cx="9180548" cy="649224"/>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ymbol zastępczy daty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DA1C912-9F3E-41A7-87C2-51BCBE504301}" type="datetimeFigureOut">
              <a:rPr lang="pl-PL" smtClean="0"/>
              <a:pPr/>
              <a:t>2013-10-07</a:t>
            </a:fld>
            <a:endParaRPr lang="pl-PL"/>
          </a:p>
        </p:txBody>
      </p:sp>
      <p:sp>
        <p:nvSpPr>
          <p:cNvPr id="3" name="Symbol zastępczy stopki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pl-PL"/>
          </a:p>
        </p:txBody>
      </p:sp>
      <p:sp>
        <p:nvSpPr>
          <p:cNvPr id="8" name="Prostokąt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Łącznik prosty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ymbol zastępczy numeru slajd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4F96DBE-B2D4-45D3-8DFF-2F9180910D28}" type="slidenum">
              <a:rPr lang="pl-PL" smtClean="0"/>
              <a:pPr/>
              <a:t>‹#›</a:t>
            </a:fld>
            <a:endParaRPr lang="pl-PL"/>
          </a:p>
        </p:txBody>
      </p:sp>
      <p:sp>
        <p:nvSpPr>
          <p:cNvPr id="22" name="Symbol zastępczy tytułu 21"/>
          <p:cNvSpPr>
            <a:spLocks noGrp="1"/>
          </p:cNvSpPr>
          <p:nvPr>
            <p:ph type="title"/>
          </p:nvPr>
        </p:nvSpPr>
        <p:spPr>
          <a:xfrm>
            <a:off x="301752" y="228600"/>
            <a:ext cx="8534400" cy="758952"/>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DA1C912-9F3E-41A7-87C2-51BCBE504301}" type="datetimeFigureOut">
              <a:rPr lang="pl-PL" smtClean="0"/>
              <a:pPr/>
              <a:t>2013-10-07</a:t>
            </a:fld>
            <a:endParaRPr lang="pl-PL"/>
          </a:p>
        </p:txBody>
      </p:sp>
      <p:sp>
        <p:nvSpPr>
          <p:cNvPr id="3" name="Symbol zastępczy stopki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pl-PL"/>
          </a:p>
        </p:txBody>
      </p:sp>
      <p:sp>
        <p:nvSpPr>
          <p:cNvPr id="23" name="Symbol zastępczy numeru slajdu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4F96DBE-B2D4-45D3-8DFF-2F9180910D28}"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Dowolny kształt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ymbol zastępczy tytuł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DA1C912-9F3E-41A7-87C2-51BCBE504301}" type="datetimeFigureOut">
              <a:rPr lang="pl-PL" smtClean="0"/>
              <a:pPr/>
              <a:t>2013-10-07</a:t>
            </a:fld>
            <a:endParaRPr lang="pl-PL"/>
          </a:p>
        </p:txBody>
      </p:sp>
      <p:sp>
        <p:nvSpPr>
          <p:cNvPr id="22" name="Symbol zastępczy stopki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a:p>
        </p:txBody>
      </p:sp>
      <p:sp>
        <p:nvSpPr>
          <p:cNvPr id="18" name="Symbol zastępczy numeru slajd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4F96DBE-B2D4-45D3-8DFF-2F9180910D28}" type="slidenum">
              <a:rPr lang="pl-PL" smtClean="0"/>
              <a:pPr/>
              <a:t>‹#›</a:t>
            </a:fld>
            <a:endParaRPr lang="pl-PL"/>
          </a:p>
        </p:txBody>
      </p:sp>
      <p:grpSp>
        <p:nvGrpSpPr>
          <p:cNvPr id="2" name="Grupa 1"/>
          <p:cNvGrpSpPr/>
          <p:nvPr/>
        </p:nvGrpSpPr>
        <p:grpSpPr>
          <a:xfrm>
            <a:off x="-19017" y="202408"/>
            <a:ext cx="9180548" cy="649224"/>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55576" y="836713"/>
            <a:ext cx="7702624" cy="1800200"/>
          </a:xfrm>
          <a:ln>
            <a:solidFill>
              <a:schemeClr val="accent3">
                <a:lumMod val="75000"/>
              </a:schemeClr>
            </a:solidFill>
          </a:ln>
          <a:effectLst>
            <a:softEdge rad="12700"/>
          </a:effectLst>
        </p:spPr>
        <p:txBody>
          <a:bodyPr>
            <a:normAutofit/>
          </a:bodyPr>
          <a:lstStyle/>
          <a:p>
            <a:pPr>
              <a:spcBef>
                <a:spcPts val="600"/>
              </a:spcBef>
            </a:pPr>
            <a:r>
              <a:rPr lang="pl-PL" sz="2800" dirty="0" smtClean="0"/>
              <a:t>XXVII WARSZTATY PRZEKŁADU PRAWNICZEGO </a:t>
            </a:r>
            <a:br>
              <a:rPr lang="pl-PL" sz="2800" dirty="0" smtClean="0"/>
            </a:br>
            <a:r>
              <a:rPr lang="pl-PL" sz="2800" dirty="0" smtClean="0"/>
              <a:t>I SPECJALISTYCZNEGO</a:t>
            </a:r>
            <a:br>
              <a:rPr lang="pl-PL" sz="2800" dirty="0" smtClean="0"/>
            </a:br>
            <a:r>
              <a:rPr lang="pl-PL" sz="2800" dirty="0"/>
              <a:t/>
            </a:r>
            <a:br>
              <a:rPr lang="pl-PL" sz="2800" dirty="0"/>
            </a:br>
            <a:r>
              <a:rPr lang="pl-PL" sz="2800" dirty="0" smtClean="0"/>
              <a:t>Warszawa, 5 października 2013 </a:t>
            </a:r>
            <a:endParaRPr lang="pl-PL" sz="2800" dirty="0"/>
          </a:p>
        </p:txBody>
      </p:sp>
      <p:sp>
        <p:nvSpPr>
          <p:cNvPr id="3" name="Podtytuł 2"/>
          <p:cNvSpPr>
            <a:spLocks noGrp="1"/>
          </p:cNvSpPr>
          <p:nvPr>
            <p:ph type="subTitle" idx="1"/>
          </p:nvPr>
        </p:nvSpPr>
        <p:spPr>
          <a:xfrm>
            <a:off x="1403648" y="3140968"/>
            <a:ext cx="6400800" cy="2736304"/>
          </a:xfrm>
          <a:solidFill>
            <a:schemeClr val="accent3">
              <a:lumMod val="20000"/>
              <a:lumOff val="80000"/>
            </a:schemeClr>
          </a:solidFill>
        </p:spPr>
        <p:txBody>
          <a:bodyPr/>
          <a:lstStyle/>
          <a:p>
            <a:r>
              <a:rPr lang="pl-PL" b="1" dirty="0">
                <a:solidFill>
                  <a:srgbClr val="003399"/>
                </a:solidFill>
              </a:rPr>
              <a:t>Tłumaczenie dokumentacji z zakresu medycyny </a:t>
            </a:r>
            <a:r>
              <a:rPr lang="pl-PL" b="1" dirty="0" smtClean="0">
                <a:solidFill>
                  <a:srgbClr val="003399"/>
                </a:solidFill>
              </a:rPr>
              <a:t>sądowej</a:t>
            </a:r>
          </a:p>
          <a:p>
            <a:r>
              <a:rPr lang="pl-PL" b="1" dirty="0" smtClean="0">
                <a:solidFill>
                  <a:srgbClr val="003399"/>
                </a:solidFill>
              </a:rPr>
              <a:t>– zarys problematyki –</a:t>
            </a:r>
          </a:p>
          <a:p>
            <a:endParaRPr lang="pl-PL" sz="2000" dirty="0">
              <a:solidFill>
                <a:srgbClr val="003399"/>
              </a:solidFill>
            </a:endParaRPr>
          </a:p>
          <a:p>
            <a:r>
              <a:rPr lang="pl-PL" sz="2000" dirty="0" smtClean="0">
                <a:solidFill>
                  <a:srgbClr val="003399"/>
                </a:solidFill>
              </a:rPr>
              <a:t>Krystyna Kołodziej</a:t>
            </a:r>
          </a:p>
          <a:p>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476672"/>
            <a:ext cx="7787208" cy="792088"/>
          </a:xfrm>
        </p:spPr>
        <p:txBody>
          <a:bodyPr>
            <a:normAutofit fontScale="90000"/>
          </a:bodyPr>
          <a:lstStyle/>
          <a:p>
            <a:pPr algn="ctr"/>
            <a:r>
              <a:rPr lang="pl-PL" dirty="0" smtClean="0"/>
              <a:t>Sekcja zwłok</a:t>
            </a:r>
            <a:endParaRPr lang="pl-PL" dirty="0"/>
          </a:p>
        </p:txBody>
      </p:sp>
      <p:sp>
        <p:nvSpPr>
          <p:cNvPr id="3" name="Symbol zastępczy zawartości 2"/>
          <p:cNvSpPr>
            <a:spLocks noGrp="1"/>
          </p:cNvSpPr>
          <p:nvPr>
            <p:ph idx="1"/>
          </p:nvPr>
        </p:nvSpPr>
        <p:spPr>
          <a:xfrm>
            <a:off x="457200" y="1700808"/>
            <a:ext cx="8229600" cy="4623792"/>
          </a:xfrm>
        </p:spPr>
        <p:txBody>
          <a:bodyPr/>
          <a:lstStyle/>
          <a:p>
            <a:pPr>
              <a:buNone/>
            </a:pPr>
            <a:r>
              <a:rPr lang="pl-PL" b="1" dirty="0" smtClean="0"/>
              <a:t>	Sekcja zwłok</a:t>
            </a:r>
            <a:r>
              <a:rPr lang="pl-PL" dirty="0" smtClean="0"/>
              <a:t> (</a:t>
            </a:r>
            <a:r>
              <a:rPr lang="pl-PL" dirty="0" err="1" smtClean="0"/>
              <a:t>gre</a:t>
            </a:r>
            <a:r>
              <a:rPr lang="pl-PL" dirty="0" smtClean="0"/>
              <a:t>. </a:t>
            </a:r>
            <a:r>
              <a:rPr lang="pl-PL" i="1" dirty="0" err="1" smtClean="0"/>
              <a:t>autopsia</a:t>
            </a:r>
            <a:r>
              <a:rPr lang="pl-PL" dirty="0" smtClean="0"/>
              <a:t> – zobaczyć na własne oczy, łac. </a:t>
            </a:r>
            <a:r>
              <a:rPr lang="pl-PL" i="1" dirty="0" err="1" smtClean="0"/>
              <a:t>sectio</a:t>
            </a:r>
            <a:r>
              <a:rPr lang="pl-PL" dirty="0" smtClean="0"/>
              <a:t> – rozcięcie) – badanie pośmiertne (łac. </a:t>
            </a:r>
            <a:r>
              <a:rPr lang="pl-PL" i="1" dirty="0" smtClean="0"/>
              <a:t>post </a:t>
            </a:r>
            <a:r>
              <a:rPr lang="pl-PL" i="1" dirty="0" err="1" smtClean="0"/>
              <a:t>mortem</a:t>
            </a:r>
            <a:r>
              <a:rPr lang="pl-PL" dirty="0" smtClean="0"/>
              <a:t>), którego celem jest najczęściej ustalenie przyczyny zgonu. </a:t>
            </a:r>
          </a:p>
          <a:p>
            <a:pPr>
              <a:buNone/>
            </a:pPr>
            <a:endParaRPr lang="pl-PL" sz="2000" dirty="0" smtClean="0"/>
          </a:p>
          <a:p>
            <a:pPr>
              <a:buFontTx/>
              <a:buChar char="-"/>
            </a:pPr>
            <a:r>
              <a:rPr lang="pl-PL" sz="2000" dirty="0" smtClean="0"/>
              <a:t>Opis zewnętrzny zwłok</a:t>
            </a:r>
          </a:p>
          <a:p>
            <a:pPr>
              <a:buFontTx/>
              <a:buChar char="-"/>
            </a:pPr>
            <a:r>
              <a:rPr lang="pl-PL" sz="2000" dirty="0" smtClean="0"/>
              <a:t>Otwarcie trzech jam ciała: jamy czaszki, klatki piersiowej i jamy brzusznej zwłok. </a:t>
            </a:r>
          </a:p>
          <a:p>
            <a:pPr>
              <a:buFontTx/>
              <a:buChar char="-"/>
            </a:pPr>
            <a:r>
              <a:rPr lang="pl-PL" sz="2000" dirty="0" smtClean="0"/>
              <a:t>Opis organów wewnętrznych (wygląd, charakterystyczny zapach)</a:t>
            </a:r>
          </a:p>
          <a:p>
            <a:pPr>
              <a:buFontTx/>
              <a:buChar char="-"/>
            </a:pPr>
            <a:r>
              <a:rPr lang="pl-PL" sz="2000" dirty="0" smtClean="0"/>
              <a:t>Wyjęcie organów wewnętrznych  (zważenie)</a:t>
            </a:r>
          </a:p>
          <a:p>
            <a:pPr>
              <a:buFontTx/>
              <a:buChar char="-"/>
            </a:pPr>
            <a:r>
              <a:rPr lang="pl-PL" sz="2000" dirty="0" smtClean="0"/>
              <a:t>Pobranie próbek do dalszej analizy laboratoryjnej</a:t>
            </a:r>
          </a:p>
          <a:p>
            <a:pPr>
              <a:buFontTx/>
              <a:buChar char="-"/>
            </a:pPr>
            <a:r>
              <a:rPr lang="pl-PL" sz="2000" dirty="0" smtClean="0"/>
              <a:t>Stwierdzenie przyczyny zgonu, sporządzenie pisemnego protokołu</a:t>
            </a:r>
          </a:p>
          <a:p>
            <a:pPr>
              <a:buFontTx/>
              <a:buChar char="-"/>
            </a:pPr>
            <a:endParaRPr lang="pl-PL" sz="2000" dirty="0" smtClean="0"/>
          </a:p>
          <a:p>
            <a:pPr>
              <a:buNone/>
            </a:pPr>
            <a:endParaRPr lang="pl-PL" sz="2000" dirty="0" smtClean="0"/>
          </a:p>
          <a:p>
            <a:pPr>
              <a:buNone/>
            </a:pPr>
            <a:endParaRPr lang="pl-P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7584" y="704088"/>
            <a:ext cx="7859216" cy="708688"/>
          </a:xfrm>
        </p:spPr>
        <p:txBody>
          <a:bodyPr>
            <a:normAutofit/>
          </a:bodyPr>
          <a:lstStyle/>
          <a:p>
            <a:pPr algn="ctr"/>
            <a:r>
              <a:rPr lang="pl-PL" sz="3200" dirty="0" smtClean="0"/>
              <a:t>Sekcja zwłok - TŁUMACZENIE</a:t>
            </a:r>
            <a:endParaRPr lang="pl-PL" sz="3200" dirty="0"/>
          </a:p>
        </p:txBody>
      </p:sp>
      <p:sp>
        <p:nvSpPr>
          <p:cNvPr id="3" name="Symbol zastępczy zawartości 2"/>
          <p:cNvSpPr>
            <a:spLocks noGrp="1"/>
          </p:cNvSpPr>
          <p:nvPr>
            <p:ph idx="1"/>
          </p:nvPr>
        </p:nvSpPr>
        <p:spPr>
          <a:xfrm>
            <a:off x="467544" y="1700808"/>
            <a:ext cx="8229600" cy="4389120"/>
          </a:xfrm>
        </p:spPr>
        <p:txBody>
          <a:bodyPr>
            <a:normAutofit fontScale="85000" lnSpcReduction="20000"/>
          </a:bodyPr>
          <a:lstStyle/>
          <a:p>
            <a:pPr algn="just">
              <a:buNone/>
            </a:pPr>
            <a:r>
              <a:rPr lang="de-DE" dirty="0" smtClean="0"/>
              <a:t>[…] An der Halsvorderseite findet sich annähernd quergestellt sowie seitlich am Hals, jeweils nach Rückwärts hin ansteigend eine Strangmarke inform von zwei parallel angeordneten streifenförmigen schmalen Abblassungen in einem Abstand zwischen 3,0 und 3,5 cm nach oben und unten vorne und seitlich scharf begrenzt – zentral hier auch einzelne Hautrötungen. </a:t>
            </a:r>
            <a:r>
              <a:rPr lang="pl-PL" dirty="0" smtClean="0"/>
              <a:t>                            </a:t>
            </a:r>
            <a:r>
              <a:rPr lang="de-DE" dirty="0" smtClean="0"/>
              <a:t>An der linken Halsseite steigt die Strangmarke weniger steil an – hier sind lediglich im oberen und unteren Begrenzungsteil Abblassungen vorhanden, zentral flächenhafte Rötung. Am Nacken endet der untere streifenförmige Anteil ca. 3 cm unterhalb der Hinterkopfschuppe – der obere Anteil zieht noch ca. 3 cm weiter schräg nach rechts oben und setzt sich dann fort, leicht nach oben rechts versetzt, in eine relativ scharf abgesetzte ca. 3 cm lange streifenförmige Abblassung (Gürtelschnalle?) – hier erreicht die Strangmarke (etwas rechts der Mittellinie) ihren höchsten Punkt. […]</a:t>
            </a:r>
            <a:endParaRPr lang="pl-PL" dirty="0" smtClean="0"/>
          </a:p>
          <a:p>
            <a:pPr>
              <a:buNone/>
            </a:pPr>
            <a:endParaRPr lang="pl-P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31640" y="332656"/>
            <a:ext cx="6364560" cy="792088"/>
          </a:xfrm>
        </p:spPr>
        <p:style>
          <a:lnRef idx="0">
            <a:scrgbClr r="0" g="0" b="0"/>
          </a:lnRef>
          <a:fillRef idx="1002">
            <a:schemeClr val="lt2"/>
          </a:fillRef>
          <a:effectRef idx="0">
            <a:scrgbClr r="0" g="0" b="0"/>
          </a:effectRef>
          <a:fontRef idx="major"/>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pl-PL"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TERMINOLOGIA</a:t>
            </a:r>
            <a:endParaRPr lang="pl-PL"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4" name="Symbol zastępczy zawartości 3"/>
          <p:cNvGraphicFramePr>
            <a:graphicFrameLocks noGrp="1"/>
          </p:cNvGraphicFramePr>
          <p:nvPr>
            <p:ph idx="1"/>
          </p:nvPr>
        </p:nvGraphicFramePr>
        <p:xfrm>
          <a:off x="457200" y="1600200"/>
          <a:ext cx="8229600" cy="4709120"/>
        </p:xfrm>
        <a:graphic>
          <a:graphicData uri="http://schemas.openxmlformats.org/drawingml/2006/table">
            <a:tbl>
              <a:tblPr>
                <a:tableStyleId>{5C22544A-7EE6-4342-B048-85BDC9FD1C3A}</a:tableStyleId>
              </a:tblPr>
              <a:tblGrid>
                <a:gridCol w="4114800"/>
                <a:gridCol w="4114800"/>
              </a:tblGrid>
              <a:tr h="588640">
                <a:tc>
                  <a:txBody>
                    <a:bodyPr/>
                    <a:lstStyle/>
                    <a:p>
                      <a:pPr>
                        <a:spcAft>
                          <a:spcPts val="0"/>
                        </a:spcAft>
                      </a:pPr>
                      <a:r>
                        <a:rPr lang="de-DE" sz="1800" dirty="0">
                          <a:latin typeface="Arial" pitchFamily="34" charset="0"/>
                          <a:ea typeface="Calibri"/>
                          <a:cs typeface="Arial" pitchFamily="34" charset="0"/>
                        </a:rPr>
                        <a:t>Institut für Rechtsmedizin (Deutschland, Schweiz)</a:t>
                      </a:r>
                      <a:endParaRPr lang="pl-PL" sz="1800" dirty="0">
                        <a:latin typeface="Arial" pitchFamily="34" charset="0"/>
                        <a:ea typeface="Calibri"/>
                        <a:cs typeface="Arial" pitchFamily="34" charset="0"/>
                      </a:endParaRPr>
                    </a:p>
                  </a:txBody>
                  <a:tcPr marL="68580" marR="68580" marT="0" marB="0"/>
                </a:tc>
                <a:tc rowSpan="2">
                  <a:txBody>
                    <a:bodyPr/>
                    <a:lstStyle/>
                    <a:p>
                      <a:endParaRPr lang="pl-PL" dirty="0"/>
                    </a:p>
                  </a:txBody>
                  <a:tcPr/>
                </a:tc>
              </a:tr>
              <a:tr h="588640">
                <a:tc>
                  <a:txBody>
                    <a:bodyPr/>
                    <a:lstStyle/>
                    <a:p>
                      <a:pPr>
                        <a:spcAft>
                          <a:spcPts val="0"/>
                        </a:spcAft>
                      </a:pPr>
                      <a:r>
                        <a:rPr lang="de-DE" sz="1800" dirty="0">
                          <a:latin typeface="Arial" pitchFamily="34" charset="0"/>
                          <a:ea typeface="Calibri"/>
                          <a:cs typeface="Arial" pitchFamily="34" charset="0"/>
                        </a:rPr>
                        <a:t>Institut für Gerichtliche Medizin (Österreich)</a:t>
                      </a:r>
                      <a:endParaRPr lang="pl-PL" sz="1800" dirty="0">
                        <a:latin typeface="Arial" pitchFamily="34" charset="0"/>
                        <a:ea typeface="Calibri"/>
                        <a:cs typeface="Arial" pitchFamily="34" charset="0"/>
                      </a:endParaRPr>
                    </a:p>
                  </a:txBody>
                  <a:tcPr marL="68580" marR="68580" marT="0" marB="0"/>
                </a:tc>
                <a:tc vMerge="1">
                  <a:txBody>
                    <a:bodyPr/>
                    <a:lstStyle/>
                    <a:p>
                      <a:endParaRPr lang="pl-PL" dirty="0"/>
                    </a:p>
                  </a:txBody>
                  <a:tcPr/>
                </a:tc>
              </a:tr>
              <a:tr h="588640">
                <a:tc>
                  <a:txBody>
                    <a:bodyPr/>
                    <a:lstStyle/>
                    <a:p>
                      <a:pPr>
                        <a:lnSpc>
                          <a:spcPct val="150000"/>
                        </a:lnSpc>
                        <a:spcAft>
                          <a:spcPts val="0"/>
                        </a:spcAft>
                      </a:pPr>
                      <a:r>
                        <a:rPr lang="de-DE" sz="1800" dirty="0">
                          <a:latin typeface="Arial" pitchFamily="34" charset="0"/>
                          <a:ea typeface="Calibri"/>
                          <a:cs typeface="Arial" pitchFamily="34" charset="0"/>
                        </a:rPr>
                        <a:t>Forensische Pathologie</a:t>
                      </a:r>
                      <a:endParaRPr lang="pl-PL" sz="1800" dirty="0">
                        <a:latin typeface="Arial" pitchFamily="34" charset="0"/>
                        <a:ea typeface="Calibri"/>
                        <a:cs typeface="Arial" pitchFamily="34" charset="0"/>
                      </a:endParaRPr>
                    </a:p>
                  </a:txBody>
                  <a:tcPr marL="68580" marR="68580" marT="0" marB="0"/>
                </a:tc>
                <a:tc>
                  <a:txBody>
                    <a:bodyPr/>
                    <a:lstStyle/>
                    <a:p>
                      <a:endParaRPr lang="pl-PL" dirty="0"/>
                    </a:p>
                  </a:txBody>
                  <a:tcPr/>
                </a:tc>
              </a:tr>
              <a:tr h="588640">
                <a:tc>
                  <a:txBody>
                    <a:bodyPr/>
                    <a:lstStyle/>
                    <a:p>
                      <a:pPr>
                        <a:lnSpc>
                          <a:spcPct val="150000"/>
                        </a:lnSpc>
                        <a:spcAft>
                          <a:spcPts val="0"/>
                        </a:spcAft>
                      </a:pPr>
                      <a:r>
                        <a:rPr lang="de-DE" sz="1800" dirty="0">
                          <a:latin typeface="Arial" pitchFamily="34" charset="0"/>
                          <a:ea typeface="Calibri"/>
                          <a:cs typeface="Arial" pitchFamily="34" charset="0"/>
                        </a:rPr>
                        <a:t>Leiche, Leichnam</a:t>
                      </a:r>
                      <a:endParaRPr lang="pl-PL" sz="1800" dirty="0">
                        <a:latin typeface="Arial" pitchFamily="34" charset="0"/>
                        <a:ea typeface="Calibri"/>
                        <a:cs typeface="Arial" pitchFamily="34" charset="0"/>
                      </a:endParaRPr>
                    </a:p>
                  </a:txBody>
                  <a:tcPr marL="68580" marR="68580" marT="0" marB="0"/>
                </a:tc>
                <a:tc>
                  <a:txBody>
                    <a:bodyPr/>
                    <a:lstStyle/>
                    <a:p>
                      <a:endParaRPr lang="pl-PL" dirty="0"/>
                    </a:p>
                  </a:txBody>
                  <a:tcPr/>
                </a:tc>
              </a:tr>
              <a:tr h="588640">
                <a:tc>
                  <a:txBody>
                    <a:bodyPr/>
                    <a:lstStyle/>
                    <a:p>
                      <a:pPr>
                        <a:lnSpc>
                          <a:spcPct val="150000"/>
                        </a:lnSpc>
                        <a:spcAft>
                          <a:spcPts val="0"/>
                        </a:spcAft>
                      </a:pPr>
                      <a:r>
                        <a:rPr lang="de-DE" sz="1800" dirty="0">
                          <a:latin typeface="Arial" pitchFamily="34" charset="0"/>
                          <a:ea typeface="Calibri"/>
                          <a:cs typeface="Arial" pitchFamily="34" charset="0"/>
                        </a:rPr>
                        <a:t>Sterbliche Überreste</a:t>
                      </a:r>
                      <a:endParaRPr lang="pl-PL" sz="1800" dirty="0">
                        <a:latin typeface="Arial" pitchFamily="34" charset="0"/>
                        <a:ea typeface="Calibri"/>
                        <a:cs typeface="Arial" pitchFamily="34" charset="0"/>
                      </a:endParaRPr>
                    </a:p>
                  </a:txBody>
                  <a:tcPr marL="68580" marR="68580" marT="0" marB="0"/>
                </a:tc>
                <a:tc>
                  <a:txBody>
                    <a:bodyPr/>
                    <a:lstStyle/>
                    <a:p>
                      <a:endParaRPr lang="pl-PL" dirty="0"/>
                    </a:p>
                  </a:txBody>
                  <a:tcPr/>
                </a:tc>
              </a:tr>
              <a:tr h="588640">
                <a:tc>
                  <a:txBody>
                    <a:bodyPr/>
                    <a:lstStyle/>
                    <a:p>
                      <a:pPr>
                        <a:lnSpc>
                          <a:spcPct val="150000"/>
                        </a:lnSpc>
                        <a:spcAft>
                          <a:spcPts val="0"/>
                        </a:spcAft>
                      </a:pPr>
                      <a:r>
                        <a:rPr lang="de-DE" sz="1800" dirty="0">
                          <a:latin typeface="Arial" pitchFamily="34" charset="0"/>
                          <a:ea typeface="Calibri"/>
                          <a:cs typeface="Arial" pitchFamily="34" charset="0"/>
                        </a:rPr>
                        <a:t>Äußere Leichenschau</a:t>
                      </a:r>
                      <a:endParaRPr lang="pl-PL" sz="1800" dirty="0">
                        <a:latin typeface="Arial" pitchFamily="34" charset="0"/>
                        <a:ea typeface="Calibri"/>
                        <a:cs typeface="Arial" pitchFamily="34" charset="0"/>
                      </a:endParaRPr>
                    </a:p>
                  </a:txBody>
                  <a:tcPr marL="68580" marR="68580" marT="0" marB="0"/>
                </a:tc>
                <a:tc>
                  <a:txBody>
                    <a:bodyPr/>
                    <a:lstStyle/>
                    <a:p>
                      <a:endParaRPr lang="pl-PL" dirty="0"/>
                    </a:p>
                  </a:txBody>
                  <a:tcPr/>
                </a:tc>
              </a:tr>
              <a:tr h="588640">
                <a:tc>
                  <a:txBody>
                    <a:bodyPr/>
                    <a:lstStyle/>
                    <a:p>
                      <a:pPr>
                        <a:lnSpc>
                          <a:spcPct val="150000"/>
                        </a:lnSpc>
                        <a:spcAft>
                          <a:spcPts val="0"/>
                        </a:spcAft>
                      </a:pPr>
                      <a:r>
                        <a:rPr lang="de-DE" sz="1800" dirty="0">
                          <a:latin typeface="Arial" pitchFamily="34" charset="0"/>
                          <a:ea typeface="Calibri"/>
                          <a:cs typeface="Arial" pitchFamily="34" charset="0"/>
                        </a:rPr>
                        <a:t>Legalinspektion</a:t>
                      </a:r>
                      <a:endParaRPr lang="pl-PL" sz="1800" dirty="0">
                        <a:latin typeface="Arial" pitchFamily="34" charset="0"/>
                        <a:ea typeface="Calibri"/>
                        <a:cs typeface="Arial" pitchFamily="34" charset="0"/>
                      </a:endParaRPr>
                    </a:p>
                  </a:txBody>
                  <a:tcPr marL="68580" marR="68580" marT="0" marB="0"/>
                </a:tc>
                <a:tc>
                  <a:txBody>
                    <a:bodyPr/>
                    <a:lstStyle/>
                    <a:p>
                      <a:endParaRPr lang="pl-PL" dirty="0"/>
                    </a:p>
                  </a:txBody>
                  <a:tcPr/>
                </a:tc>
              </a:tr>
              <a:tr h="588640">
                <a:tc>
                  <a:txBody>
                    <a:bodyPr/>
                    <a:lstStyle/>
                    <a:p>
                      <a:pPr>
                        <a:lnSpc>
                          <a:spcPct val="150000"/>
                        </a:lnSpc>
                        <a:spcAft>
                          <a:spcPts val="0"/>
                        </a:spcAft>
                      </a:pPr>
                      <a:r>
                        <a:rPr lang="de-DE" sz="1800" dirty="0">
                          <a:latin typeface="Arial" pitchFamily="34" charset="0"/>
                          <a:ea typeface="Calibri"/>
                          <a:cs typeface="Arial" pitchFamily="34" charset="0"/>
                        </a:rPr>
                        <a:t>Feststellung des Todes</a:t>
                      </a:r>
                      <a:endParaRPr lang="pl-PL" sz="1800" dirty="0">
                        <a:latin typeface="Arial" pitchFamily="34" charset="0"/>
                        <a:ea typeface="Calibri"/>
                        <a:cs typeface="Arial" pitchFamily="34" charset="0"/>
                      </a:endParaRPr>
                    </a:p>
                  </a:txBody>
                  <a:tcPr marL="68580" marR="68580" marT="0" marB="0"/>
                </a:tc>
                <a:tc>
                  <a:txBody>
                    <a:bodyPr/>
                    <a:lstStyle/>
                    <a:p>
                      <a:endParaRPr lang="pl-PL" dirty="0"/>
                    </a:p>
                  </a:txBody>
                  <a:tcPr/>
                </a:tc>
              </a:tr>
            </a:tbl>
          </a:graphicData>
        </a:graphic>
      </p:graphicFrame>
      <p:sp>
        <p:nvSpPr>
          <p:cNvPr id="6" name="pole tekstowe 5"/>
          <p:cNvSpPr txBox="1"/>
          <p:nvPr/>
        </p:nvSpPr>
        <p:spPr>
          <a:xfrm>
            <a:off x="4716016" y="1844824"/>
            <a:ext cx="3888432" cy="646331"/>
          </a:xfrm>
          <a:prstGeom prst="rect">
            <a:avLst/>
          </a:prstGeom>
          <a:noFill/>
        </p:spPr>
        <p:txBody>
          <a:bodyPr wrap="square" rtlCol="0">
            <a:spAutoFit/>
          </a:bodyPr>
          <a:lstStyle/>
          <a:p>
            <a:r>
              <a:rPr lang="pl-PL" dirty="0" smtClean="0">
                <a:latin typeface="Arial" pitchFamily="34" charset="0"/>
                <a:cs typeface="Arial" pitchFamily="34" charset="0"/>
              </a:rPr>
              <a:t>    </a:t>
            </a:r>
            <a:r>
              <a:rPr lang="de-DE" dirty="0" err="1" smtClean="0">
                <a:latin typeface="Arial" pitchFamily="34" charset="0"/>
                <a:cs typeface="Arial" pitchFamily="34" charset="0"/>
              </a:rPr>
              <a:t>Instytut</a:t>
            </a:r>
            <a:r>
              <a:rPr lang="de-DE" dirty="0" smtClean="0">
                <a:latin typeface="Arial" pitchFamily="34" charset="0"/>
                <a:cs typeface="Arial" pitchFamily="34" charset="0"/>
              </a:rPr>
              <a:t> </a:t>
            </a:r>
            <a:r>
              <a:rPr lang="de-DE" dirty="0" err="1" smtClean="0">
                <a:latin typeface="Arial" pitchFamily="34" charset="0"/>
                <a:cs typeface="Arial" pitchFamily="34" charset="0"/>
              </a:rPr>
              <a:t>Medycyny</a:t>
            </a:r>
            <a:r>
              <a:rPr lang="de-DE" dirty="0" smtClean="0">
                <a:latin typeface="Arial" pitchFamily="34" charset="0"/>
                <a:cs typeface="Arial" pitchFamily="34" charset="0"/>
              </a:rPr>
              <a:t> </a:t>
            </a:r>
            <a:r>
              <a:rPr lang="de-DE" dirty="0" err="1" smtClean="0">
                <a:latin typeface="Arial" pitchFamily="34" charset="0"/>
                <a:cs typeface="Arial" pitchFamily="34" charset="0"/>
              </a:rPr>
              <a:t>Sądowej</a:t>
            </a:r>
            <a:r>
              <a:rPr lang="pl-PL" dirty="0" smtClean="0">
                <a:latin typeface="Arial" pitchFamily="34" charset="0"/>
                <a:cs typeface="Arial" pitchFamily="34" charset="0"/>
              </a:rPr>
              <a:t> /  </a:t>
            </a:r>
          </a:p>
          <a:p>
            <a:r>
              <a:rPr lang="pl-PL" dirty="0" smtClean="0">
                <a:latin typeface="Arial" pitchFamily="34" charset="0"/>
                <a:cs typeface="Arial" pitchFamily="34" charset="0"/>
              </a:rPr>
              <a:t>    Zakład Medycyny Sądowej</a:t>
            </a:r>
            <a:endParaRPr lang="pl-PL" dirty="0">
              <a:latin typeface="Arial" pitchFamily="34" charset="0"/>
              <a:cs typeface="Arial" pitchFamily="34" charset="0"/>
            </a:endParaRPr>
          </a:p>
        </p:txBody>
      </p:sp>
      <p:sp>
        <p:nvSpPr>
          <p:cNvPr id="7" name="pole tekstowe 6"/>
          <p:cNvSpPr txBox="1"/>
          <p:nvPr/>
        </p:nvSpPr>
        <p:spPr>
          <a:xfrm>
            <a:off x="4788024" y="2852936"/>
            <a:ext cx="3672408" cy="369332"/>
          </a:xfrm>
          <a:prstGeom prst="rect">
            <a:avLst/>
          </a:prstGeom>
          <a:noFill/>
        </p:spPr>
        <p:txBody>
          <a:bodyPr wrap="square" rtlCol="0">
            <a:spAutoFit/>
          </a:bodyPr>
          <a:lstStyle/>
          <a:p>
            <a:r>
              <a:rPr lang="de-DE" dirty="0" err="1" smtClean="0">
                <a:latin typeface="Arial" pitchFamily="34" charset="0"/>
                <a:cs typeface="Arial" pitchFamily="34" charset="0"/>
              </a:rPr>
              <a:t>Medycyna</a:t>
            </a:r>
            <a:r>
              <a:rPr lang="de-DE" dirty="0" smtClean="0">
                <a:latin typeface="Arial" pitchFamily="34" charset="0"/>
                <a:cs typeface="Arial" pitchFamily="34" charset="0"/>
              </a:rPr>
              <a:t> </a:t>
            </a:r>
            <a:r>
              <a:rPr lang="de-DE" dirty="0" err="1" smtClean="0">
                <a:latin typeface="Arial" pitchFamily="34" charset="0"/>
                <a:cs typeface="Arial" pitchFamily="34" charset="0"/>
              </a:rPr>
              <a:t>sądowa</a:t>
            </a:r>
            <a:endParaRPr lang="pl-PL" dirty="0">
              <a:latin typeface="Arial" pitchFamily="34" charset="0"/>
              <a:cs typeface="Arial" pitchFamily="34" charset="0"/>
            </a:endParaRPr>
          </a:p>
        </p:txBody>
      </p:sp>
      <p:sp>
        <p:nvSpPr>
          <p:cNvPr id="8" name="pole tekstowe 7"/>
          <p:cNvSpPr txBox="1"/>
          <p:nvPr/>
        </p:nvSpPr>
        <p:spPr>
          <a:xfrm>
            <a:off x="4788024" y="3429000"/>
            <a:ext cx="3672408" cy="369332"/>
          </a:xfrm>
          <a:prstGeom prst="rect">
            <a:avLst/>
          </a:prstGeom>
          <a:noFill/>
        </p:spPr>
        <p:txBody>
          <a:bodyPr wrap="square" rtlCol="0">
            <a:spAutoFit/>
          </a:bodyPr>
          <a:lstStyle/>
          <a:p>
            <a:r>
              <a:rPr lang="de-DE" dirty="0" err="1" smtClean="0">
                <a:latin typeface="Arial" pitchFamily="34" charset="0"/>
                <a:cs typeface="Arial" pitchFamily="34" charset="0"/>
              </a:rPr>
              <a:t>zwłoki</a:t>
            </a:r>
            <a:endParaRPr lang="pl-PL" dirty="0">
              <a:latin typeface="Arial" pitchFamily="34" charset="0"/>
              <a:cs typeface="Arial" pitchFamily="34" charset="0"/>
            </a:endParaRPr>
          </a:p>
        </p:txBody>
      </p:sp>
      <p:sp>
        <p:nvSpPr>
          <p:cNvPr id="9" name="pole tekstowe 8"/>
          <p:cNvSpPr txBox="1"/>
          <p:nvPr/>
        </p:nvSpPr>
        <p:spPr>
          <a:xfrm>
            <a:off x="4644008" y="4005064"/>
            <a:ext cx="3888432" cy="369332"/>
          </a:xfrm>
          <a:prstGeom prst="rect">
            <a:avLst/>
          </a:prstGeom>
          <a:noFill/>
        </p:spPr>
        <p:txBody>
          <a:bodyPr wrap="square" rtlCol="0">
            <a:spAutoFit/>
          </a:bodyPr>
          <a:lstStyle/>
          <a:p>
            <a:r>
              <a:rPr lang="pl-PL" dirty="0" smtClean="0">
                <a:latin typeface="Arial" pitchFamily="34" charset="0"/>
                <a:cs typeface="Arial" pitchFamily="34" charset="0"/>
              </a:rPr>
              <a:t>  </a:t>
            </a:r>
            <a:r>
              <a:rPr lang="de-DE" dirty="0" err="1" smtClean="0">
                <a:latin typeface="Arial" pitchFamily="34" charset="0"/>
                <a:cs typeface="Arial" pitchFamily="34" charset="0"/>
              </a:rPr>
              <a:t>szczątki</a:t>
            </a:r>
            <a:endParaRPr lang="pl-PL" dirty="0">
              <a:latin typeface="Arial" pitchFamily="34" charset="0"/>
              <a:cs typeface="Arial" pitchFamily="34" charset="0"/>
            </a:endParaRPr>
          </a:p>
        </p:txBody>
      </p:sp>
      <p:sp>
        <p:nvSpPr>
          <p:cNvPr id="10" name="pole tekstowe 9"/>
          <p:cNvSpPr txBox="1"/>
          <p:nvPr/>
        </p:nvSpPr>
        <p:spPr>
          <a:xfrm>
            <a:off x="4716016" y="4581128"/>
            <a:ext cx="3816424" cy="369332"/>
          </a:xfrm>
          <a:prstGeom prst="rect">
            <a:avLst/>
          </a:prstGeom>
          <a:noFill/>
        </p:spPr>
        <p:txBody>
          <a:bodyPr wrap="square" rtlCol="0">
            <a:spAutoFit/>
          </a:bodyPr>
          <a:lstStyle/>
          <a:p>
            <a:r>
              <a:rPr lang="pl-PL" dirty="0" smtClean="0">
                <a:latin typeface="Arial" pitchFamily="34" charset="0"/>
                <a:cs typeface="Arial" pitchFamily="34" charset="0"/>
              </a:rPr>
              <a:t> </a:t>
            </a:r>
            <a:r>
              <a:rPr lang="de-DE" dirty="0" err="1" smtClean="0">
                <a:latin typeface="Arial" pitchFamily="34" charset="0"/>
                <a:cs typeface="Arial" pitchFamily="34" charset="0"/>
              </a:rPr>
              <a:t>Oględziny</a:t>
            </a:r>
            <a:r>
              <a:rPr lang="de-DE" dirty="0" smtClean="0">
                <a:latin typeface="Arial" pitchFamily="34" charset="0"/>
                <a:cs typeface="Arial" pitchFamily="34" charset="0"/>
              </a:rPr>
              <a:t> </a:t>
            </a:r>
            <a:r>
              <a:rPr lang="de-DE" dirty="0" err="1" smtClean="0">
                <a:latin typeface="Arial" pitchFamily="34" charset="0"/>
                <a:cs typeface="Arial" pitchFamily="34" charset="0"/>
              </a:rPr>
              <a:t>zewnętrzne</a:t>
            </a:r>
            <a:r>
              <a:rPr lang="de-DE" dirty="0" smtClean="0">
                <a:latin typeface="Arial" pitchFamily="34" charset="0"/>
                <a:cs typeface="Arial" pitchFamily="34" charset="0"/>
              </a:rPr>
              <a:t> </a:t>
            </a:r>
            <a:r>
              <a:rPr lang="de-DE" dirty="0" err="1" smtClean="0">
                <a:latin typeface="Arial" pitchFamily="34" charset="0"/>
                <a:cs typeface="Arial" pitchFamily="34" charset="0"/>
              </a:rPr>
              <a:t>zwłok</a:t>
            </a:r>
            <a:endParaRPr lang="pl-PL" dirty="0">
              <a:latin typeface="Arial" pitchFamily="34" charset="0"/>
              <a:cs typeface="Arial" pitchFamily="34" charset="0"/>
            </a:endParaRPr>
          </a:p>
        </p:txBody>
      </p:sp>
      <p:sp>
        <p:nvSpPr>
          <p:cNvPr id="11" name="pole tekstowe 10"/>
          <p:cNvSpPr txBox="1"/>
          <p:nvPr/>
        </p:nvSpPr>
        <p:spPr>
          <a:xfrm>
            <a:off x="4644008" y="5157192"/>
            <a:ext cx="3888432" cy="369332"/>
          </a:xfrm>
          <a:prstGeom prst="rect">
            <a:avLst/>
          </a:prstGeom>
          <a:noFill/>
        </p:spPr>
        <p:txBody>
          <a:bodyPr wrap="square" rtlCol="0">
            <a:spAutoFit/>
          </a:bodyPr>
          <a:lstStyle/>
          <a:p>
            <a:r>
              <a:rPr lang="pl-PL" dirty="0" smtClean="0">
                <a:latin typeface="Arial" pitchFamily="34" charset="0"/>
                <a:cs typeface="Arial" pitchFamily="34" charset="0"/>
              </a:rPr>
              <a:t>  </a:t>
            </a:r>
            <a:r>
              <a:rPr lang="de-DE" dirty="0" err="1" smtClean="0">
                <a:latin typeface="Arial" pitchFamily="34" charset="0"/>
                <a:cs typeface="Arial" pitchFamily="34" charset="0"/>
              </a:rPr>
              <a:t>Oględziny</a:t>
            </a:r>
            <a:r>
              <a:rPr lang="de-DE" dirty="0" smtClean="0">
                <a:latin typeface="Arial" pitchFamily="34" charset="0"/>
                <a:cs typeface="Arial" pitchFamily="34" charset="0"/>
              </a:rPr>
              <a:t> </a:t>
            </a:r>
            <a:r>
              <a:rPr lang="de-DE" dirty="0" err="1" smtClean="0">
                <a:latin typeface="Arial" pitchFamily="34" charset="0"/>
                <a:cs typeface="Arial" pitchFamily="34" charset="0"/>
              </a:rPr>
              <a:t>zewnętrzne</a:t>
            </a:r>
            <a:r>
              <a:rPr lang="de-DE" dirty="0" smtClean="0">
                <a:latin typeface="Arial" pitchFamily="34" charset="0"/>
                <a:cs typeface="Arial" pitchFamily="34" charset="0"/>
              </a:rPr>
              <a:t> </a:t>
            </a:r>
            <a:r>
              <a:rPr lang="de-DE" dirty="0" err="1" smtClean="0">
                <a:latin typeface="Arial" pitchFamily="34" charset="0"/>
                <a:cs typeface="Arial" pitchFamily="34" charset="0"/>
              </a:rPr>
              <a:t>zwłok</a:t>
            </a:r>
            <a:r>
              <a:rPr lang="de-DE" dirty="0" smtClean="0">
                <a:latin typeface="Arial" pitchFamily="34" charset="0"/>
                <a:cs typeface="Arial" pitchFamily="34" charset="0"/>
              </a:rPr>
              <a:t> (CH)</a:t>
            </a:r>
            <a:endParaRPr lang="pl-PL" dirty="0">
              <a:latin typeface="Arial" pitchFamily="34" charset="0"/>
              <a:cs typeface="Arial" pitchFamily="34" charset="0"/>
            </a:endParaRPr>
          </a:p>
        </p:txBody>
      </p:sp>
      <p:sp>
        <p:nvSpPr>
          <p:cNvPr id="12" name="pole tekstowe 11"/>
          <p:cNvSpPr txBox="1"/>
          <p:nvPr/>
        </p:nvSpPr>
        <p:spPr>
          <a:xfrm>
            <a:off x="4716016" y="5733256"/>
            <a:ext cx="3888432" cy="369332"/>
          </a:xfrm>
          <a:prstGeom prst="rect">
            <a:avLst/>
          </a:prstGeom>
          <a:noFill/>
        </p:spPr>
        <p:txBody>
          <a:bodyPr wrap="square" rtlCol="0">
            <a:spAutoFit/>
          </a:bodyPr>
          <a:lstStyle/>
          <a:p>
            <a:r>
              <a:rPr lang="pl-PL" dirty="0" smtClean="0">
                <a:latin typeface="Arial" pitchFamily="34" charset="0"/>
                <a:cs typeface="Arial" pitchFamily="34" charset="0"/>
              </a:rPr>
              <a:t> </a:t>
            </a:r>
            <a:r>
              <a:rPr lang="de-DE" dirty="0" err="1" smtClean="0">
                <a:latin typeface="Arial" pitchFamily="34" charset="0"/>
                <a:cs typeface="Arial" pitchFamily="34" charset="0"/>
              </a:rPr>
              <a:t>Stwierdzenie</a:t>
            </a:r>
            <a:r>
              <a:rPr lang="de-DE" dirty="0" smtClean="0">
                <a:latin typeface="Arial" pitchFamily="34" charset="0"/>
                <a:cs typeface="Arial" pitchFamily="34" charset="0"/>
              </a:rPr>
              <a:t> </a:t>
            </a:r>
            <a:r>
              <a:rPr lang="de-DE" dirty="0" err="1" smtClean="0">
                <a:latin typeface="Arial" pitchFamily="34" charset="0"/>
                <a:cs typeface="Arial" pitchFamily="34" charset="0"/>
              </a:rPr>
              <a:t>zgonu</a:t>
            </a:r>
            <a:endParaRPr lang="pl-PL"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2"/>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ppt_x</p:attrName>
                                        </p:attrNameLst>
                                      </p:cBhvr>
                                      <p:tavLst>
                                        <p:tav tm="0">
                                          <p:val>
                                            <p:strVal val="#ppt_x-.2"/>
                                          </p:val>
                                        </p:tav>
                                        <p:tav tm="100000">
                                          <p:val>
                                            <p:strVal val="#ppt_x"/>
                                          </p:val>
                                        </p:tav>
                                      </p:tavLst>
                                    </p:anim>
                                    <p:anim calcmode="lin" valueType="num">
                                      <p:cBhvr>
                                        <p:cTn id="2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ppt_x</p:attrName>
                                        </p:attrNameLst>
                                      </p:cBhvr>
                                      <p:tavLst>
                                        <p:tav tm="0">
                                          <p:val>
                                            <p:strVal val="#ppt_x-.2"/>
                                          </p:val>
                                        </p:tav>
                                        <p:tav tm="100000">
                                          <p:val>
                                            <p:strVal val="#ppt_x"/>
                                          </p:val>
                                        </p:tav>
                                      </p:tavLst>
                                    </p:anim>
                                    <p:anim calcmode="lin" valueType="num">
                                      <p:cBhvr>
                                        <p:cTn id="3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ppt_x</p:attrName>
                                        </p:attrNameLst>
                                      </p:cBhvr>
                                      <p:tavLst>
                                        <p:tav tm="0">
                                          <p:val>
                                            <p:strVal val="#ppt_x-.2"/>
                                          </p:val>
                                        </p:tav>
                                        <p:tav tm="100000">
                                          <p:val>
                                            <p:strVal val="#ppt_x"/>
                                          </p:val>
                                        </p:tav>
                                      </p:tavLst>
                                    </p:anim>
                                    <p:anim calcmode="lin" valueType="num">
                                      <p:cBhvr>
                                        <p:cTn id="4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ppt_x</p:attrName>
                                        </p:attrNameLst>
                                      </p:cBhvr>
                                      <p:tavLst>
                                        <p:tav tm="0">
                                          <p:val>
                                            <p:strVal val="#ppt_x-.2"/>
                                          </p:val>
                                        </p:tav>
                                        <p:tav tm="100000">
                                          <p:val>
                                            <p:strVal val="#ppt_x"/>
                                          </p:val>
                                        </p:tav>
                                      </p:tavLst>
                                    </p:anim>
                                    <p:anim calcmode="lin" valueType="num">
                                      <p:cBhvr>
                                        <p:cTn id="5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a 8"/>
          <p:cNvGraphicFramePr>
            <a:graphicFrameLocks noGrp="1"/>
          </p:cNvGraphicFramePr>
          <p:nvPr/>
        </p:nvGraphicFramePr>
        <p:xfrm>
          <a:off x="971600" y="404664"/>
          <a:ext cx="7416824" cy="5703429"/>
        </p:xfrm>
        <a:graphic>
          <a:graphicData uri="http://schemas.openxmlformats.org/drawingml/2006/table">
            <a:tbl>
              <a:tblPr>
                <a:tableStyleId>{5C22544A-7EE6-4342-B048-85BDC9FD1C3A}</a:tableStyleId>
              </a:tblPr>
              <a:tblGrid>
                <a:gridCol w="3384376"/>
                <a:gridCol w="4032448"/>
              </a:tblGrid>
              <a:tr h="686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smtClean="0">
                          <a:latin typeface="Arial" pitchFamily="34" charset="0"/>
                          <a:ea typeface="Calibri"/>
                          <a:cs typeface="Arial" pitchFamily="34" charset="0"/>
                        </a:rPr>
                        <a:t>Todesart:</a:t>
                      </a:r>
                      <a:endParaRPr lang="pl-PL" sz="2000" dirty="0" smtClean="0">
                        <a:latin typeface="Arial" pitchFamily="34" charset="0"/>
                        <a:ea typeface="Calibri"/>
                        <a:cs typeface="Arial" pitchFamily="34" charset="0"/>
                      </a:endParaRPr>
                    </a:p>
                    <a:p>
                      <a:endParaRPr lang="pl-PL" dirty="0"/>
                    </a:p>
                  </a:txBody>
                  <a:tcPr/>
                </a:tc>
                <a:tc>
                  <a:txBody>
                    <a:bodyPr/>
                    <a:lstStyle/>
                    <a:p>
                      <a:endParaRPr lang="pl-PL" dirty="0"/>
                    </a:p>
                  </a:txBody>
                  <a:tcPr/>
                </a:tc>
              </a:tr>
              <a:tr h="655762">
                <a:tc>
                  <a:txBody>
                    <a:bodyPr/>
                    <a:lstStyle/>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lang="pl-PL" sz="1800" kern="1200" dirty="0" smtClean="0">
                          <a:solidFill>
                            <a:schemeClr val="dk1"/>
                          </a:solidFill>
                          <a:latin typeface="Arial" pitchFamily="34" charset="0"/>
                          <a:ea typeface="+mn-ea"/>
                          <a:cs typeface="Arial" pitchFamily="34" charset="0"/>
                        </a:rPr>
                        <a:t>   </a:t>
                      </a:r>
                      <a:r>
                        <a:rPr lang="de-DE" sz="1800" kern="1200" dirty="0" smtClean="0">
                          <a:solidFill>
                            <a:schemeClr val="dk1"/>
                          </a:solidFill>
                          <a:latin typeface="Arial" pitchFamily="34" charset="0"/>
                          <a:ea typeface="+mn-ea"/>
                          <a:cs typeface="Arial" pitchFamily="34" charset="0"/>
                        </a:rPr>
                        <a:t>Natürlicher Tod</a:t>
                      </a:r>
                      <a:endParaRPr lang="pl-PL" sz="1800" kern="1200" dirty="0" smtClean="0">
                        <a:solidFill>
                          <a:schemeClr val="dk1"/>
                        </a:solidFill>
                        <a:latin typeface="Arial" pitchFamily="34" charset="0"/>
                        <a:ea typeface="+mn-ea"/>
                        <a:cs typeface="Arial" pitchFamily="34" charset="0"/>
                      </a:endParaRPr>
                    </a:p>
                  </a:txBody>
                  <a:tcPr/>
                </a:tc>
                <a:tc>
                  <a:txBody>
                    <a:bodyPr/>
                    <a:lstStyle/>
                    <a:p>
                      <a:endParaRPr lang="pl-PL" dirty="0"/>
                    </a:p>
                  </a:txBody>
                  <a:tcPr/>
                </a:tc>
              </a:tr>
              <a:tr h="655762">
                <a:tc>
                  <a:txBody>
                    <a:bodyPr/>
                    <a:lstStyle/>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lang="pl-PL" sz="1800" kern="1200" dirty="0" smtClean="0">
                          <a:solidFill>
                            <a:schemeClr val="dk1"/>
                          </a:solidFill>
                          <a:latin typeface="Arial" pitchFamily="34" charset="0"/>
                          <a:ea typeface="+mn-ea"/>
                          <a:cs typeface="Arial" pitchFamily="34" charset="0"/>
                        </a:rPr>
                        <a:t>    </a:t>
                      </a:r>
                      <a:r>
                        <a:rPr lang="de-DE" sz="1800" kern="1200" dirty="0" smtClean="0">
                          <a:solidFill>
                            <a:schemeClr val="dk1"/>
                          </a:solidFill>
                          <a:latin typeface="Arial" pitchFamily="34" charset="0"/>
                          <a:ea typeface="+mn-ea"/>
                          <a:cs typeface="Arial" pitchFamily="34" charset="0"/>
                        </a:rPr>
                        <a:t>Nicht natürlicher Tod</a:t>
                      </a:r>
                      <a:endParaRPr lang="pl-PL" sz="1800" kern="1200" dirty="0" smtClean="0">
                        <a:solidFill>
                          <a:schemeClr val="dk1"/>
                        </a:solidFill>
                        <a:latin typeface="Arial" pitchFamily="34" charset="0"/>
                        <a:ea typeface="+mn-ea"/>
                        <a:cs typeface="Arial" pitchFamily="34" charset="0"/>
                      </a:endParaRPr>
                    </a:p>
                  </a:txBody>
                  <a:tcPr/>
                </a:tc>
                <a:tc>
                  <a:txBody>
                    <a:bodyPr/>
                    <a:lstStyle/>
                    <a:p>
                      <a:endParaRPr lang="pl-PL" dirty="0"/>
                    </a:p>
                  </a:txBody>
                  <a:tcPr/>
                </a:tc>
              </a:tr>
              <a:tr h="645507">
                <a:tc>
                  <a:txBody>
                    <a:bodyPr/>
                    <a:lstStyle/>
                    <a:p>
                      <a:pPr lvl="0">
                        <a:lnSpc>
                          <a:spcPct val="150000"/>
                        </a:lnSpc>
                      </a:pPr>
                      <a:r>
                        <a:rPr lang="pl-PL" sz="1800" kern="1200" dirty="0" smtClean="0">
                          <a:solidFill>
                            <a:schemeClr val="dk1"/>
                          </a:solidFill>
                          <a:latin typeface="Arial" pitchFamily="34" charset="0"/>
                          <a:ea typeface="+mn-ea"/>
                          <a:cs typeface="Arial" pitchFamily="34" charset="0"/>
                        </a:rPr>
                        <a:t>- </a:t>
                      </a:r>
                      <a:r>
                        <a:rPr lang="de-DE" sz="1800" kern="1200" dirty="0" smtClean="0">
                          <a:solidFill>
                            <a:schemeClr val="dk1"/>
                          </a:solidFill>
                          <a:latin typeface="Arial" pitchFamily="34" charset="0"/>
                          <a:ea typeface="+mn-ea"/>
                          <a:cs typeface="Arial" pitchFamily="34" charset="0"/>
                        </a:rPr>
                        <a:t>Unfall</a:t>
                      </a:r>
                      <a:endParaRPr lang="pl-PL" sz="1800" kern="1200" dirty="0" smtClean="0">
                        <a:solidFill>
                          <a:schemeClr val="dk1"/>
                        </a:solidFill>
                        <a:latin typeface="Arial" pitchFamily="34" charset="0"/>
                        <a:ea typeface="+mn-ea"/>
                        <a:cs typeface="Arial" pitchFamily="34" charset="0"/>
                      </a:endParaRPr>
                    </a:p>
                  </a:txBody>
                  <a:tcPr/>
                </a:tc>
                <a:tc>
                  <a:txBody>
                    <a:bodyPr/>
                    <a:lstStyle/>
                    <a:p>
                      <a:endParaRPr lang="pl-PL" dirty="0"/>
                    </a:p>
                  </a:txBody>
                  <a:tcPr/>
                </a:tc>
              </a:tr>
              <a:tr h="79628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pl-PL" sz="1800" kern="1200" dirty="0" smtClean="0">
                          <a:solidFill>
                            <a:schemeClr val="dk1"/>
                          </a:solidFill>
                          <a:latin typeface="Arial" pitchFamily="34" charset="0"/>
                          <a:ea typeface="+mn-ea"/>
                          <a:cs typeface="Arial" pitchFamily="34" charset="0"/>
                        </a:rPr>
                        <a:t>- </a:t>
                      </a:r>
                      <a:r>
                        <a:rPr lang="de-DE" sz="1800" kern="1200" dirty="0" smtClean="0">
                          <a:solidFill>
                            <a:schemeClr val="dk1"/>
                          </a:solidFill>
                          <a:latin typeface="Arial" pitchFamily="34" charset="0"/>
                          <a:ea typeface="+mn-ea"/>
                          <a:cs typeface="Arial" pitchFamily="34" charset="0"/>
                        </a:rPr>
                        <a:t>Suizid</a:t>
                      </a:r>
                      <a:endParaRPr lang="pl-PL" sz="1800" kern="1200" dirty="0" smtClean="0">
                        <a:solidFill>
                          <a:schemeClr val="dk1"/>
                        </a:solidFill>
                        <a:latin typeface="Arial" pitchFamily="34" charset="0"/>
                        <a:ea typeface="+mn-ea"/>
                        <a:cs typeface="Arial" pitchFamily="34" charset="0"/>
                      </a:endParaRPr>
                    </a:p>
                    <a:p>
                      <a:pPr>
                        <a:lnSpc>
                          <a:spcPct val="100000"/>
                        </a:lnSpc>
                      </a:pPr>
                      <a:endParaRPr lang="pl-PL" sz="1800" dirty="0">
                        <a:latin typeface="Arial" pitchFamily="34" charset="0"/>
                        <a:cs typeface="Arial" pitchFamily="34" charset="0"/>
                      </a:endParaRPr>
                    </a:p>
                  </a:txBody>
                  <a:tcPr/>
                </a:tc>
                <a:tc>
                  <a:txBody>
                    <a:bodyPr/>
                    <a:lstStyle/>
                    <a:p>
                      <a:endParaRPr lang="pl-PL" dirty="0"/>
                    </a:p>
                  </a:txBody>
                  <a:tcPr/>
                </a:tc>
              </a:tr>
              <a:tr h="79628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pl-PL" sz="1800" kern="1200" dirty="0" smtClean="0">
                          <a:solidFill>
                            <a:schemeClr val="dk1"/>
                          </a:solidFill>
                          <a:latin typeface="Arial" pitchFamily="34" charset="0"/>
                          <a:ea typeface="+mn-ea"/>
                          <a:cs typeface="Arial" pitchFamily="34" charset="0"/>
                        </a:rPr>
                        <a:t>- </a:t>
                      </a:r>
                      <a:r>
                        <a:rPr lang="de-DE" sz="1800" kern="1200" dirty="0" smtClean="0">
                          <a:solidFill>
                            <a:schemeClr val="dk1"/>
                          </a:solidFill>
                          <a:latin typeface="Arial" pitchFamily="34" charset="0"/>
                          <a:ea typeface="+mn-ea"/>
                          <a:cs typeface="Arial" pitchFamily="34" charset="0"/>
                        </a:rPr>
                        <a:t>Tötung</a:t>
                      </a:r>
                      <a:endParaRPr lang="pl-PL" sz="1800" kern="1200" dirty="0" smtClean="0">
                        <a:solidFill>
                          <a:schemeClr val="dk1"/>
                        </a:solidFill>
                        <a:latin typeface="Arial" pitchFamily="34" charset="0"/>
                        <a:ea typeface="+mn-ea"/>
                        <a:cs typeface="Arial" pitchFamily="34" charset="0"/>
                      </a:endParaRPr>
                    </a:p>
                    <a:p>
                      <a:pPr>
                        <a:lnSpc>
                          <a:spcPct val="100000"/>
                        </a:lnSpc>
                      </a:pPr>
                      <a:endParaRPr lang="pl-PL" sz="1800" dirty="0">
                        <a:latin typeface="Arial" pitchFamily="34" charset="0"/>
                        <a:cs typeface="Arial" pitchFamily="34" charset="0"/>
                      </a:endParaRPr>
                    </a:p>
                  </a:txBody>
                  <a:tcPr/>
                </a:tc>
                <a:tc>
                  <a:txBody>
                    <a:bodyPr/>
                    <a:lstStyle/>
                    <a:p>
                      <a:endParaRPr lang="pl-PL" dirty="0"/>
                    </a:p>
                  </a:txBody>
                  <a:tcPr/>
                </a:tc>
              </a:tr>
              <a:tr h="796283">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pl-PL" sz="1800" kern="1200" dirty="0" smtClean="0">
                          <a:solidFill>
                            <a:schemeClr val="dk1"/>
                          </a:solidFill>
                          <a:latin typeface="Arial" pitchFamily="34" charset="0"/>
                          <a:ea typeface="+mn-ea"/>
                          <a:cs typeface="Arial" pitchFamily="34" charset="0"/>
                        </a:rPr>
                        <a:t>- </a:t>
                      </a:r>
                      <a:r>
                        <a:rPr lang="de-DE" sz="1800" kern="1200" dirty="0" smtClean="0">
                          <a:solidFill>
                            <a:schemeClr val="dk1"/>
                          </a:solidFill>
                          <a:latin typeface="Arial" pitchFamily="34" charset="0"/>
                          <a:ea typeface="+mn-ea"/>
                          <a:cs typeface="Arial" pitchFamily="34" charset="0"/>
                        </a:rPr>
                        <a:t>Delikt</a:t>
                      </a:r>
                      <a:endParaRPr lang="pl-PL" sz="1800" dirty="0" smtClean="0">
                        <a:latin typeface="Arial" pitchFamily="34" charset="0"/>
                        <a:cs typeface="Arial" pitchFamily="34" charset="0"/>
                      </a:endParaRPr>
                    </a:p>
                    <a:p>
                      <a:pPr>
                        <a:lnSpc>
                          <a:spcPct val="100000"/>
                        </a:lnSpc>
                      </a:pPr>
                      <a:endParaRPr lang="pl-PL" sz="1800" dirty="0">
                        <a:latin typeface="Arial" pitchFamily="34" charset="0"/>
                        <a:cs typeface="Arial" pitchFamily="34" charset="0"/>
                      </a:endParaRPr>
                    </a:p>
                  </a:txBody>
                  <a:tcPr/>
                </a:tc>
                <a:tc>
                  <a:txBody>
                    <a:bodyPr/>
                    <a:lstStyle/>
                    <a:p>
                      <a:endParaRPr lang="pl-PL" dirty="0"/>
                    </a:p>
                  </a:txBody>
                  <a:tcPr/>
                </a:tc>
              </a:tr>
              <a:tr h="655762">
                <a:tc>
                  <a:txBody>
                    <a:bodyPr/>
                    <a:lstStyle/>
                    <a:p>
                      <a:r>
                        <a:rPr lang="de-DE" sz="2000" kern="1200" dirty="0" smtClean="0">
                          <a:solidFill>
                            <a:schemeClr val="dk1"/>
                          </a:solidFill>
                          <a:latin typeface="Arial" pitchFamily="34" charset="0"/>
                          <a:ea typeface="+mn-ea"/>
                          <a:cs typeface="Arial" pitchFamily="34" charset="0"/>
                        </a:rPr>
                        <a:t>Todesursache </a:t>
                      </a:r>
                      <a:endParaRPr lang="pl-PL" sz="2000" kern="1200" dirty="0" smtClean="0">
                        <a:solidFill>
                          <a:schemeClr val="dk1"/>
                        </a:solidFill>
                        <a:latin typeface="Arial" pitchFamily="34" charset="0"/>
                        <a:ea typeface="+mn-ea"/>
                        <a:cs typeface="Arial" pitchFamily="34" charset="0"/>
                      </a:endParaRPr>
                    </a:p>
                    <a:p>
                      <a:r>
                        <a:rPr lang="de-DE" sz="1800" kern="1200" dirty="0" smtClean="0">
                          <a:solidFill>
                            <a:schemeClr val="dk1"/>
                          </a:solidFill>
                          <a:latin typeface="+mn-lt"/>
                          <a:ea typeface="+mn-ea"/>
                          <a:cs typeface="+mn-cs"/>
                        </a:rPr>
                        <a:t>(medizinische Diagnose)</a:t>
                      </a:r>
                      <a:endParaRPr lang="pl-PL" dirty="0">
                        <a:latin typeface="Arial" pitchFamily="34" charset="0"/>
                        <a:cs typeface="Arial" pitchFamily="34" charset="0"/>
                      </a:endParaRPr>
                    </a:p>
                  </a:txBody>
                  <a:tcPr/>
                </a:tc>
                <a:tc>
                  <a:txBody>
                    <a:bodyPr/>
                    <a:lstStyle/>
                    <a:p>
                      <a:endParaRPr lang="pl-PL" dirty="0"/>
                    </a:p>
                  </a:txBody>
                  <a:tcPr/>
                </a:tc>
              </a:tr>
            </a:tbl>
          </a:graphicData>
        </a:graphic>
      </p:graphicFrame>
      <p:sp>
        <p:nvSpPr>
          <p:cNvPr id="18" name="pole tekstowe 17"/>
          <p:cNvSpPr txBox="1"/>
          <p:nvPr/>
        </p:nvSpPr>
        <p:spPr>
          <a:xfrm>
            <a:off x="4716016" y="476672"/>
            <a:ext cx="3600400" cy="400110"/>
          </a:xfrm>
          <a:prstGeom prst="rect">
            <a:avLst/>
          </a:prstGeom>
          <a:noFill/>
        </p:spPr>
        <p:txBody>
          <a:bodyPr wrap="square" rtlCol="0">
            <a:spAutoFit/>
          </a:bodyPr>
          <a:lstStyle/>
          <a:p>
            <a:pPr lvl="0" fontAlgn="base">
              <a:spcBef>
                <a:spcPct val="0"/>
              </a:spcBef>
              <a:spcAft>
                <a:spcPct val="0"/>
              </a:spcAft>
            </a:pPr>
            <a:r>
              <a:rPr lang="de-DE" sz="2000" dirty="0" err="1" smtClean="0">
                <a:latin typeface="Arial" pitchFamily="34" charset="0"/>
                <a:ea typeface="Calibri" pitchFamily="34" charset="0"/>
                <a:cs typeface="Times New Roman" pitchFamily="18" charset="0"/>
              </a:rPr>
              <a:t>Rodzaj</a:t>
            </a:r>
            <a:r>
              <a:rPr lang="de-DE" sz="2000" dirty="0" smtClean="0">
                <a:latin typeface="Arial" pitchFamily="34" charset="0"/>
                <a:ea typeface="Calibri" pitchFamily="34" charset="0"/>
                <a:cs typeface="Times New Roman" pitchFamily="18" charset="0"/>
              </a:rPr>
              <a:t> </a:t>
            </a:r>
            <a:r>
              <a:rPr lang="de-DE" sz="2000" dirty="0" err="1" smtClean="0">
                <a:latin typeface="Arial" pitchFamily="34" charset="0"/>
                <a:ea typeface="Calibri" pitchFamily="34" charset="0"/>
                <a:cs typeface="Times New Roman" pitchFamily="18" charset="0"/>
              </a:rPr>
              <a:t>śmierci</a:t>
            </a:r>
            <a:r>
              <a:rPr lang="de-DE" sz="2000" dirty="0" smtClean="0">
                <a:latin typeface="Arial" pitchFamily="34" charset="0"/>
                <a:ea typeface="Calibri" pitchFamily="34" charset="0"/>
                <a:cs typeface="Times New Roman" pitchFamily="18" charset="0"/>
              </a:rPr>
              <a:t>:</a:t>
            </a:r>
            <a:endParaRPr lang="de-DE" sz="2000" dirty="0" smtClean="0">
              <a:latin typeface="Arial" pitchFamily="34" charset="0"/>
            </a:endParaRPr>
          </a:p>
        </p:txBody>
      </p:sp>
      <p:sp>
        <p:nvSpPr>
          <p:cNvPr id="19" name="pole tekstowe 18"/>
          <p:cNvSpPr txBox="1"/>
          <p:nvPr/>
        </p:nvSpPr>
        <p:spPr>
          <a:xfrm>
            <a:off x="4932040" y="1124745"/>
            <a:ext cx="2592288" cy="646331"/>
          </a:xfrm>
          <a:prstGeom prst="rect">
            <a:avLst/>
          </a:prstGeom>
          <a:noFill/>
        </p:spPr>
        <p:txBody>
          <a:bodyPr wrap="square" rtlCol="0">
            <a:spAutoFit/>
          </a:bodyPr>
          <a:lstStyle/>
          <a:p>
            <a:pPr lvl="0">
              <a:buFont typeface="Arial" pitchFamily="34" charset="0"/>
              <a:buChar char="•"/>
            </a:pPr>
            <a:r>
              <a:rPr lang="pl-PL" dirty="0" smtClean="0">
                <a:latin typeface="Arial" pitchFamily="34" charset="0"/>
                <a:ea typeface="Calibri" pitchFamily="34" charset="0"/>
                <a:cs typeface="Times New Roman" pitchFamily="18" charset="0"/>
              </a:rPr>
              <a:t>  </a:t>
            </a:r>
            <a:r>
              <a:rPr lang="de-DE" dirty="0" err="1" smtClean="0">
                <a:latin typeface="Arial" pitchFamily="34" charset="0"/>
                <a:ea typeface="Calibri" pitchFamily="34" charset="0"/>
                <a:cs typeface="Times New Roman" pitchFamily="18" charset="0"/>
              </a:rPr>
              <a:t>śmierć</a:t>
            </a:r>
            <a:r>
              <a:rPr lang="de-DE" dirty="0" smtClean="0">
                <a:latin typeface="Arial" pitchFamily="34" charset="0"/>
                <a:ea typeface="Calibri" pitchFamily="34" charset="0"/>
                <a:cs typeface="Times New Roman" pitchFamily="18" charset="0"/>
              </a:rPr>
              <a:t> </a:t>
            </a:r>
            <a:r>
              <a:rPr lang="de-DE" dirty="0" err="1" smtClean="0">
                <a:latin typeface="Arial" pitchFamily="34" charset="0"/>
                <a:ea typeface="Calibri" pitchFamily="34" charset="0"/>
                <a:cs typeface="Times New Roman" pitchFamily="18" charset="0"/>
              </a:rPr>
              <a:t>naturalna</a:t>
            </a:r>
            <a:endParaRPr lang="de-DE" sz="2800" dirty="0" smtClean="0">
              <a:latin typeface="Arial" pitchFamily="34" charset="0"/>
            </a:endParaRPr>
          </a:p>
          <a:p>
            <a:endParaRPr lang="pl-PL" dirty="0"/>
          </a:p>
        </p:txBody>
      </p:sp>
      <p:sp>
        <p:nvSpPr>
          <p:cNvPr id="21" name="pole tekstowe 20"/>
          <p:cNvSpPr txBox="1"/>
          <p:nvPr/>
        </p:nvSpPr>
        <p:spPr>
          <a:xfrm>
            <a:off x="4932040" y="1844825"/>
            <a:ext cx="3168352" cy="646331"/>
          </a:xfrm>
          <a:prstGeom prst="rect">
            <a:avLst/>
          </a:prstGeom>
          <a:noFill/>
        </p:spPr>
        <p:txBody>
          <a:bodyPr wrap="square" rtlCol="0">
            <a:spAutoFit/>
          </a:bodyPr>
          <a:lstStyle/>
          <a:p>
            <a:pPr lvl="0">
              <a:buFont typeface="Arial" pitchFamily="34" charset="0"/>
              <a:buChar char="•"/>
            </a:pPr>
            <a:r>
              <a:rPr lang="pl-PL" dirty="0" smtClean="0">
                <a:latin typeface="Arial" pitchFamily="34" charset="0"/>
                <a:ea typeface="Calibri" pitchFamily="34" charset="0"/>
                <a:cs typeface="Times New Roman" pitchFamily="18" charset="0"/>
              </a:rPr>
              <a:t>  </a:t>
            </a:r>
            <a:r>
              <a:rPr lang="de-DE" dirty="0" err="1" smtClean="0">
                <a:latin typeface="Arial" pitchFamily="34" charset="0"/>
                <a:ea typeface="Calibri" pitchFamily="34" charset="0"/>
                <a:cs typeface="Times New Roman" pitchFamily="18" charset="0"/>
              </a:rPr>
              <a:t>śmierć</a:t>
            </a:r>
            <a:r>
              <a:rPr lang="de-DE" dirty="0" smtClean="0">
                <a:latin typeface="Arial" pitchFamily="34" charset="0"/>
                <a:ea typeface="Calibri" pitchFamily="34" charset="0"/>
                <a:cs typeface="Times New Roman" pitchFamily="18" charset="0"/>
              </a:rPr>
              <a:t> </a:t>
            </a:r>
            <a:r>
              <a:rPr lang="de-DE" dirty="0" err="1" smtClean="0">
                <a:latin typeface="Arial" pitchFamily="34" charset="0"/>
                <a:ea typeface="Calibri" pitchFamily="34" charset="0"/>
                <a:cs typeface="Times New Roman" pitchFamily="18" charset="0"/>
              </a:rPr>
              <a:t>nienaturalna</a:t>
            </a:r>
            <a:endParaRPr lang="de-DE" sz="2800" dirty="0" smtClean="0">
              <a:latin typeface="Arial" pitchFamily="34" charset="0"/>
            </a:endParaRPr>
          </a:p>
          <a:p>
            <a:endParaRPr lang="pl-PL" dirty="0"/>
          </a:p>
        </p:txBody>
      </p:sp>
      <p:sp>
        <p:nvSpPr>
          <p:cNvPr id="23" name="pole tekstowe 22"/>
          <p:cNvSpPr txBox="1"/>
          <p:nvPr/>
        </p:nvSpPr>
        <p:spPr>
          <a:xfrm>
            <a:off x="5004048" y="2564905"/>
            <a:ext cx="2880320" cy="646331"/>
          </a:xfrm>
          <a:prstGeom prst="rect">
            <a:avLst/>
          </a:prstGeom>
          <a:noFill/>
        </p:spPr>
        <p:txBody>
          <a:bodyPr wrap="square" rtlCol="0">
            <a:spAutoFit/>
          </a:bodyPr>
          <a:lstStyle/>
          <a:p>
            <a:pPr lvl="0"/>
            <a:r>
              <a:rPr lang="pl-PL" dirty="0" smtClean="0">
                <a:latin typeface="Arial" pitchFamily="34" charset="0"/>
                <a:ea typeface="Calibri" pitchFamily="34" charset="0"/>
                <a:cs typeface="Times New Roman" pitchFamily="18" charset="0"/>
              </a:rPr>
              <a:t>-  </a:t>
            </a:r>
            <a:r>
              <a:rPr lang="de-DE" dirty="0" err="1" smtClean="0">
                <a:latin typeface="Arial" pitchFamily="34" charset="0"/>
                <a:ea typeface="Calibri" pitchFamily="34" charset="0"/>
                <a:cs typeface="Times New Roman" pitchFamily="18" charset="0"/>
              </a:rPr>
              <a:t>wypadek</a:t>
            </a:r>
            <a:r>
              <a:rPr lang="de-DE" dirty="0" smtClean="0">
                <a:latin typeface="Arial" pitchFamily="34" charset="0"/>
                <a:ea typeface="Calibri" pitchFamily="34" charset="0"/>
                <a:cs typeface="Times New Roman" pitchFamily="18" charset="0"/>
              </a:rPr>
              <a:t> </a:t>
            </a:r>
            <a:endParaRPr lang="de-DE" sz="2800" dirty="0" smtClean="0">
              <a:latin typeface="Arial" pitchFamily="34" charset="0"/>
            </a:endParaRPr>
          </a:p>
          <a:p>
            <a:endParaRPr lang="pl-PL" dirty="0"/>
          </a:p>
        </p:txBody>
      </p:sp>
      <p:sp>
        <p:nvSpPr>
          <p:cNvPr id="25" name="pole tekstowe 24"/>
          <p:cNvSpPr txBox="1"/>
          <p:nvPr/>
        </p:nvSpPr>
        <p:spPr>
          <a:xfrm>
            <a:off x="5004048" y="3140968"/>
            <a:ext cx="3096344" cy="646331"/>
          </a:xfrm>
          <a:prstGeom prst="rect">
            <a:avLst/>
          </a:prstGeom>
          <a:noFill/>
        </p:spPr>
        <p:txBody>
          <a:bodyPr wrap="square" rtlCol="0">
            <a:spAutoFit/>
          </a:bodyPr>
          <a:lstStyle/>
          <a:p>
            <a:pPr lvl="0"/>
            <a:r>
              <a:rPr lang="pl-PL" dirty="0" smtClean="0">
                <a:latin typeface="Arial" pitchFamily="34" charset="0"/>
                <a:ea typeface="Calibri" pitchFamily="34" charset="0"/>
                <a:cs typeface="Times New Roman" pitchFamily="18" charset="0"/>
              </a:rPr>
              <a:t>- </a:t>
            </a:r>
            <a:r>
              <a:rPr lang="de-DE" dirty="0" err="1" smtClean="0">
                <a:latin typeface="Arial" pitchFamily="34" charset="0"/>
                <a:ea typeface="Calibri" pitchFamily="34" charset="0"/>
                <a:cs typeface="Times New Roman" pitchFamily="18" charset="0"/>
              </a:rPr>
              <a:t>samobójstwo</a:t>
            </a:r>
            <a:endParaRPr lang="de-DE" sz="2800" dirty="0" smtClean="0">
              <a:latin typeface="Arial" pitchFamily="34" charset="0"/>
            </a:endParaRPr>
          </a:p>
          <a:p>
            <a:endParaRPr lang="pl-PL" dirty="0"/>
          </a:p>
        </p:txBody>
      </p:sp>
      <p:sp>
        <p:nvSpPr>
          <p:cNvPr id="27" name="pole tekstowe 26"/>
          <p:cNvSpPr txBox="1"/>
          <p:nvPr/>
        </p:nvSpPr>
        <p:spPr>
          <a:xfrm>
            <a:off x="4932040" y="3933056"/>
            <a:ext cx="2880320" cy="646331"/>
          </a:xfrm>
          <a:prstGeom prst="rect">
            <a:avLst/>
          </a:prstGeom>
          <a:noFill/>
        </p:spPr>
        <p:txBody>
          <a:bodyPr wrap="square" rtlCol="0">
            <a:spAutoFit/>
          </a:bodyPr>
          <a:lstStyle/>
          <a:p>
            <a:pPr lvl="0"/>
            <a:r>
              <a:rPr lang="pl-PL" dirty="0" smtClean="0">
                <a:latin typeface="Arial" pitchFamily="34" charset="0"/>
                <a:ea typeface="Calibri" pitchFamily="34" charset="0"/>
                <a:cs typeface="Times New Roman" pitchFamily="18" charset="0"/>
              </a:rPr>
              <a:t> - </a:t>
            </a:r>
            <a:r>
              <a:rPr lang="de-DE" dirty="0" err="1" smtClean="0">
                <a:latin typeface="Arial" pitchFamily="34" charset="0"/>
                <a:ea typeface="Calibri" pitchFamily="34" charset="0"/>
                <a:cs typeface="Times New Roman" pitchFamily="18" charset="0"/>
              </a:rPr>
              <a:t>zabójstwo</a:t>
            </a:r>
            <a:endParaRPr lang="de-DE" sz="2800" dirty="0" smtClean="0">
              <a:latin typeface="Arial" pitchFamily="34" charset="0"/>
            </a:endParaRPr>
          </a:p>
          <a:p>
            <a:endParaRPr lang="pl-PL" dirty="0"/>
          </a:p>
        </p:txBody>
      </p:sp>
      <p:sp>
        <p:nvSpPr>
          <p:cNvPr id="29" name="pole tekstowe 28"/>
          <p:cNvSpPr txBox="1"/>
          <p:nvPr/>
        </p:nvSpPr>
        <p:spPr>
          <a:xfrm>
            <a:off x="4932040" y="4869160"/>
            <a:ext cx="3096344" cy="369332"/>
          </a:xfrm>
          <a:prstGeom prst="rect">
            <a:avLst/>
          </a:prstGeom>
          <a:noFill/>
        </p:spPr>
        <p:txBody>
          <a:bodyPr wrap="square" rtlCol="0">
            <a:spAutoFit/>
          </a:bodyPr>
          <a:lstStyle/>
          <a:p>
            <a:r>
              <a:rPr lang="pl-PL" dirty="0" smtClean="0">
                <a:latin typeface="Arial" pitchFamily="34" charset="0"/>
                <a:cs typeface="Arial" pitchFamily="34" charset="0"/>
              </a:rPr>
              <a:t> - </a:t>
            </a:r>
            <a:r>
              <a:rPr lang="de-DE" dirty="0" err="1" smtClean="0">
                <a:latin typeface="Arial" pitchFamily="34" charset="0"/>
                <a:cs typeface="Arial" pitchFamily="34" charset="0"/>
              </a:rPr>
              <a:t>przestępstwo</a:t>
            </a:r>
            <a:endParaRPr lang="pl-PL" dirty="0">
              <a:latin typeface="Arial" pitchFamily="34" charset="0"/>
              <a:cs typeface="Arial" pitchFamily="34" charset="0"/>
            </a:endParaRPr>
          </a:p>
        </p:txBody>
      </p:sp>
      <p:sp>
        <p:nvSpPr>
          <p:cNvPr id="30" name="pole tekstowe 29"/>
          <p:cNvSpPr txBox="1"/>
          <p:nvPr/>
        </p:nvSpPr>
        <p:spPr>
          <a:xfrm>
            <a:off x="4788024" y="5517232"/>
            <a:ext cx="3528392" cy="369332"/>
          </a:xfrm>
          <a:prstGeom prst="rect">
            <a:avLst/>
          </a:prstGeom>
          <a:noFill/>
        </p:spPr>
        <p:txBody>
          <a:bodyPr wrap="square" rtlCol="0">
            <a:spAutoFit/>
          </a:bodyPr>
          <a:lstStyle/>
          <a:p>
            <a:r>
              <a:rPr lang="de-DE" dirty="0" err="1" smtClean="0">
                <a:latin typeface="Arial" pitchFamily="34" charset="0"/>
                <a:cs typeface="Arial" pitchFamily="34" charset="0"/>
              </a:rPr>
              <a:t>Przyczyna</a:t>
            </a:r>
            <a:r>
              <a:rPr lang="de-DE" dirty="0" smtClean="0">
                <a:latin typeface="Arial" pitchFamily="34" charset="0"/>
                <a:cs typeface="Arial" pitchFamily="34" charset="0"/>
              </a:rPr>
              <a:t> </a:t>
            </a:r>
            <a:r>
              <a:rPr lang="de-DE" dirty="0" err="1" smtClean="0">
                <a:latin typeface="Arial" pitchFamily="34" charset="0"/>
                <a:cs typeface="Arial" pitchFamily="34" charset="0"/>
              </a:rPr>
              <a:t>zgonu</a:t>
            </a:r>
            <a:endParaRPr lang="pl-PL"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4" nodeType="clickEffect">
                                  <p:stCondLst>
                                    <p:cond delay="0"/>
                                  </p:stCondLst>
                                  <p:iterate type="lt">
                                    <p:tmPct val="0"/>
                                  </p:iterate>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ppt_x</p:attrName>
                                        </p:attrNameLst>
                                      </p:cBhvr>
                                      <p:tavLst>
                                        <p:tav tm="0">
                                          <p:val>
                                            <p:strVal val="#ppt_x-.2"/>
                                          </p:val>
                                        </p:tav>
                                        <p:tav tm="100000">
                                          <p:val>
                                            <p:strVal val="#ppt_x"/>
                                          </p:val>
                                        </p:tav>
                                      </p:tavLst>
                                    </p:anim>
                                    <p:anim calcmode="lin" valueType="num">
                                      <p:cBhvr>
                                        <p:cTn id="15"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ppt_x</p:attrName>
                                        </p:attrNameLst>
                                      </p:cBhvr>
                                      <p:tavLst>
                                        <p:tav tm="0">
                                          <p:val>
                                            <p:strVal val="#ppt_x-.2"/>
                                          </p:val>
                                        </p:tav>
                                        <p:tav tm="100000">
                                          <p:val>
                                            <p:strVal val="#ppt_x"/>
                                          </p:val>
                                        </p:tav>
                                      </p:tavLst>
                                    </p:anim>
                                    <p:anim calcmode="lin" valueType="num">
                                      <p:cBhvr>
                                        <p:cTn id="2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1000" fill="hold"/>
                                        <p:tgtEl>
                                          <p:spTgt spid="23"/>
                                        </p:tgtEl>
                                        <p:attrNameLst>
                                          <p:attrName>ppt_x</p:attrName>
                                        </p:attrNameLst>
                                      </p:cBhvr>
                                      <p:tavLst>
                                        <p:tav tm="0">
                                          <p:val>
                                            <p:strVal val="#ppt_x-.2"/>
                                          </p:val>
                                        </p:tav>
                                        <p:tav tm="100000">
                                          <p:val>
                                            <p:strVal val="#ppt_x"/>
                                          </p:val>
                                        </p:tav>
                                      </p:tavLst>
                                    </p:anim>
                                    <p:anim calcmode="lin" valueType="num">
                                      <p:cBhvr>
                                        <p:cTn id="29"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1000" fill="hold"/>
                                        <p:tgtEl>
                                          <p:spTgt spid="25"/>
                                        </p:tgtEl>
                                        <p:attrNameLst>
                                          <p:attrName>ppt_x</p:attrName>
                                        </p:attrNameLst>
                                      </p:cBhvr>
                                      <p:tavLst>
                                        <p:tav tm="0">
                                          <p:val>
                                            <p:strVal val="#ppt_x-.2"/>
                                          </p:val>
                                        </p:tav>
                                        <p:tav tm="100000">
                                          <p:val>
                                            <p:strVal val="#ppt_x"/>
                                          </p:val>
                                        </p:tav>
                                      </p:tavLst>
                                    </p:anim>
                                    <p:anim calcmode="lin" valueType="num">
                                      <p:cBhvr>
                                        <p:cTn id="36"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1000" fill="hold"/>
                                        <p:tgtEl>
                                          <p:spTgt spid="27"/>
                                        </p:tgtEl>
                                        <p:attrNameLst>
                                          <p:attrName>ppt_x</p:attrName>
                                        </p:attrNameLst>
                                      </p:cBhvr>
                                      <p:tavLst>
                                        <p:tav tm="0">
                                          <p:val>
                                            <p:strVal val="#ppt_x-.2"/>
                                          </p:val>
                                        </p:tav>
                                        <p:tav tm="100000">
                                          <p:val>
                                            <p:strVal val="#ppt_x"/>
                                          </p:val>
                                        </p:tav>
                                      </p:tavLst>
                                    </p:anim>
                                    <p:anim calcmode="lin" valueType="num">
                                      <p:cBhvr>
                                        <p:cTn id="43"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1000" fill="hold"/>
                                        <p:tgtEl>
                                          <p:spTgt spid="29"/>
                                        </p:tgtEl>
                                        <p:attrNameLst>
                                          <p:attrName>ppt_x</p:attrName>
                                        </p:attrNameLst>
                                      </p:cBhvr>
                                      <p:tavLst>
                                        <p:tav tm="0">
                                          <p:val>
                                            <p:strVal val="#ppt_x-.2"/>
                                          </p:val>
                                        </p:tav>
                                        <p:tav tm="100000">
                                          <p:val>
                                            <p:strVal val="#ppt_x"/>
                                          </p:val>
                                        </p:tav>
                                      </p:tavLst>
                                    </p:anim>
                                    <p:anim calcmode="lin" valueType="num">
                                      <p:cBhvr>
                                        <p:cTn id="50"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1000" fill="hold"/>
                                        <p:tgtEl>
                                          <p:spTgt spid="30"/>
                                        </p:tgtEl>
                                        <p:attrNameLst>
                                          <p:attrName>ppt_x</p:attrName>
                                        </p:attrNameLst>
                                      </p:cBhvr>
                                      <p:tavLst>
                                        <p:tav tm="0">
                                          <p:val>
                                            <p:strVal val="#ppt_x-.2"/>
                                          </p:val>
                                        </p:tav>
                                        <p:tav tm="100000">
                                          <p:val>
                                            <p:strVal val="#ppt_x"/>
                                          </p:val>
                                        </p:tav>
                                      </p:tavLst>
                                    </p:anim>
                                    <p:anim calcmode="lin" valueType="num">
                                      <p:cBhvr>
                                        <p:cTn id="57"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58"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4"/>
      <p:bldP spid="19" grpId="0"/>
      <p:bldP spid="21" grpId="0"/>
      <p:bldP spid="23" grpId="0"/>
      <p:bldP spid="25" grpId="0"/>
      <p:bldP spid="27"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normAutofit/>
          </a:bodyPr>
          <a:lstStyle/>
          <a:p>
            <a:r>
              <a:rPr lang="pl-PL" sz="2000" b="1" dirty="0" smtClean="0">
                <a:latin typeface="Arial" pitchFamily="34" charset="0"/>
                <a:cs typeface="Arial" pitchFamily="34" charset="0"/>
              </a:rPr>
              <a:t>Terminologia</a:t>
            </a:r>
            <a:endParaRPr lang="pl-PL" sz="2000" b="1" dirty="0">
              <a:latin typeface="Arial" pitchFamily="34" charset="0"/>
              <a:cs typeface="Arial" pitchFamily="34" charset="0"/>
            </a:endParaRPr>
          </a:p>
        </p:txBody>
      </p:sp>
      <p:graphicFrame>
        <p:nvGraphicFramePr>
          <p:cNvPr id="10" name="Symbol zastępczy zawartości 9"/>
          <p:cNvGraphicFramePr>
            <a:graphicFrameLocks noGrp="1"/>
          </p:cNvGraphicFramePr>
          <p:nvPr>
            <p:ph idx="1"/>
          </p:nvPr>
        </p:nvGraphicFramePr>
        <p:xfrm>
          <a:off x="539552" y="1196752"/>
          <a:ext cx="7992888" cy="4969505"/>
        </p:xfrm>
        <a:graphic>
          <a:graphicData uri="http://schemas.openxmlformats.org/drawingml/2006/table">
            <a:tbl>
              <a:tblPr firstRow="1" bandRow="1">
                <a:tableStyleId>{5C22544A-7EE6-4342-B048-85BDC9FD1C3A}</a:tableStyleId>
              </a:tblPr>
              <a:tblGrid>
                <a:gridCol w="2664296"/>
                <a:gridCol w="2664296"/>
                <a:gridCol w="2664296"/>
              </a:tblGrid>
              <a:tr h="607548">
                <a:tc gridSpan="3">
                  <a:txBody>
                    <a:bodyPr/>
                    <a:lstStyle/>
                    <a:p>
                      <a:pPr algn="ctr">
                        <a:spcBef>
                          <a:spcPts val="1200"/>
                        </a:spcBef>
                        <a:spcAft>
                          <a:spcPts val="1200"/>
                        </a:spcAft>
                      </a:pPr>
                      <a:r>
                        <a:rPr lang="pl-PL" sz="3200" b="1" dirty="0" err="1" smtClean="0">
                          <a:solidFill>
                            <a:srgbClr val="FF0000"/>
                          </a:solidFill>
                          <a:latin typeface="Times New Roman"/>
                          <a:ea typeface="Calibri"/>
                          <a:cs typeface="Times New Roman"/>
                        </a:rPr>
                        <a:t>Strangulation</a:t>
                      </a:r>
                      <a:endParaRPr lang="pl-PL" sz="3200" b="1" dirty="0" smtClean="0">
                        <a:solidFill>
                          <a:srgbClr val="FF0000"/>
                        </a:solidFill>
                        <a:latin typeface="Times New Roman"/>
                        <a:ea typeface="Calibri"/>
                        <a:cs typeface="Times New Roman"/>
                      </a:endParaRPr>
                    </a:p>
                  </a:txBody>
                  <a:tcPr marL="68580" marR="68580" marT="0" marB="0"/>
                </a:tc>
                <a:tc hMerge="1">
                  <a:txBody>
                    <a:bodyPr/>
                    <a:lstStyle/>
                    <a:p>
                      <a:endParaRPr lang="pl-PL" dirty="0"/>
                    </a:p>
                  </a:txBody>
                  <a:tcPr/>
                </a:tc>
                <a:tc hMerge="1">
                  <a:txBody>
                    <a:bodyPr/>
                    <a:lstStyle/>
                    <a:p>
                      <a:pPr algn="ctr">
                        <a:spcBef>
                          <a:spcPts val="1200"/>
                        </a:spcBef>
                        <a:spcAft>
                          <a:spcPts val="1200"/>
                        </a:spcAft>
                      </a:pPr>
                      <a:endParaRPr lang="pl-PL" sz="2400" b="1" dirty="0" smtClean="0">
                        <a:solidFill>
                          <a:srgbClr val="FF0000"/>
                        </a:solidFill>
                        <a:latin typeface="Times New Roman"/>
                        <a:ea typeface="Calibri"/>
                        <a:cs typeface="Times New Roman"/>
                      </a:endParaRPr>
                    </a:p>
                  </a:txBody>
                  <a:tcPr marL="68580" marR="68580" marT="0" marB="0"/>
                </a:tc>
              </a:tr>
              <a:tr h="544580">
                <a:tc>
                  <a:txBody>
                    <a:bodyPr/>
                    <a:lstStyle/>
                    <a:p>
                      <a:pPr algn="ctr">
                        <a:spcAft>
                          <a:spcPts val="0"/>
                        </a:spcAft>
                      </a:pPr>
                      <a:r>
                        <a:rPr lang="pl-PL" sz="2400" b="1" dirty="0" err="1" smtClean="0">
                          <a:latin typeface="Times New Roman"/>
                          <a:ea typeface="Calibri"/>
                          <a:cs typeface="Times New Roman"/>
                        </a:rPr>
                        <a:t>Erh</a:t>
                      </a:r>
                      <a:r>
                        <a:rPr lang="de-DE" sz="2400" b="1" dirty="0" err="1">
                          <a:latin typeface="Times New Roman"/>
                          <a:ea typeface="Calibri"/>
                          <a:cs typeface="Times New Roman"/>
                        </a:rPr>
                        <a:t>ängen</a:t>
                      </a:r>
                      <a:endParaRPr lang="pl-PL" sz="2400" dirty="0">
                        <a:latin typeface="Calibri"/>
                        <a:ea typeface="Calibri"/>
                        <a:cs typeface="Times New Roman"/>
                      </a:endParaRPr>
                    </a:p>
                  </a:txBody>
                  <a:tcPr marL="68580" marR="68580" marT="0" marB="0"/>
                </a:tc>
                <a:tc>
                  <a:txBody>
                    <a:bodyPr/>
                    <a:lstStyle/>
                    <a:p>
                      <a:pPr algn="ctr">
                        <a:spcAft>
                          <a:spcPts val="0"/>
                        </a:spcAft>
                      </a:pPr>
                      <a:r>
                        <a:rPr lang="pl-PL" sz="2400" b="1" dirty="0" err="1" smtClean="0">
                          <a:latin typeface="Times New Roman"/>
                          <a:ea typeface="Calibri"/>
                          <a:cs typeface="Times New Roman"/>
                        </a:rPr>
                        <a:t>Erdrosseln</a:t>
                      </a:r>
                      <a:endParaRPr lang="pl-PL" sz="2400" dirty="0">
                        <a:latin typeface="Calibri"/>
                        <a:ea typeface="Calibri"/>
                        <a:cs typeface="Times New Roman"/>
                      </a:endParaRPr>
                    </a:p>
                  </a:txBody>
                  <a:tcPr marL="68580" marR="68580" marT="0" marB="0"/>
                </a:tc>
                <a:tc>
                  <a:txBody>
                    <a:bodyPr/>
                    <a:lstStyle/>
                    <a:p>
                      <a:pPr algn="ctr">
                        <a:spcAft>
                          <a:spcPts val="0"/>
                        </a:spcAft>
                      </a:pPr>
                      <a:r>
                        <a:rPr lang="pl-PL" sz="2400" b="1" dirty="0" err="1" smtClean="0">
                          <a:latin typeface="Times New Roman"/>
                          <a:ea typeface="Calibri"/>
                          <a:cs typeface="Times New Roman"/>
                        </a:rPr>
                        <a:t>Erwürgen</a:t>
                      </a:r>
                      <a:endParaRPr lang="pl-PL" sz="2400" dirty="0">
                        <a:latin typeface="Calibri"/>
                        <a:ea typeface="Calibri"/>
                        <a:cs typeface="Times New Roman"/>
                      </a:endParaRPr>
                    </a:p>
                  </a:txBody>
                  <a:tcPr marL="68580" marR="68580" marT="0" marB="0"/>
                </a:tc>
              </a:tr>
              <a:tr h="3817377">
                <a:tc>
                  <a:txBody>
                    <a:bodyPr/>
                    <a:lstStyle/>
                    <a:p>
                      <a:pPr>
                        <a:lnSpc>
                          <a:spcPct val="100000"/>
                        </a:lnSpc>
                        <a:spcBef>
                          <a:spcPts val="0"/>
                        </a:spcBef>
                        <a:spcAft>
                          <a:spcPts val="0"/>
                        </a:spcAft>
                      </a:pPr>
                      <a:endParaRPr lang="pl-PL" sz="1800" baseline="0" dirty="0" smtClean="0">
                        <a:latin typeface="+mn-lt"/>
                        <a:ea typeface="Calibri"/>
                        <a:cs typeface="Times New Roman"/>
                      </a:endParaRPr>
                    </a:p>
                    <a:p>
                      <a:pPr>
                        <a:lnSpc>
                          <a:spcPct val="150000"/>
                        </a:lnSpc>
                        <a:spcBef>
                          <a:spcPts val="0"/>
                        </a:spcBef>
                        <a:spcAft>
                          <a:spcPts val="0"/>
                        </a:spcAft>
                      </a:pPr>
                      <a:r>
                        <a:rPr lang="de-DE" sz="1800" baseline="0" dirty="0" smtClean="0">
                          <a:latin typeface="+mn-lt"/>
                          <a:ea typeface="Calibri"/>
                          <a:cs typeface="Times New Roman"/>
                        </a:rPr>
                        <a:t>Kom</a:t>
                      </a:r>
                      <a:r>
                        <a:rPr lang="de-DE" sz="1800" dirty="0" smtClean="0">
                          <a:latin typeface="+mn-lt"/>
                          <a:ea typeface="Calibri"/>
                          <a:cs typeface="Times New Roman"/>
                        </a:rPr>
                        <a:t>pression </a:t>
                      </a:r>
                      <a:r>
                        <a:rPr lang="de-DE" sz="1800" dirty="0">
                          <a:latin typeface="+mn-lt"/>
                          <a:ea typeface="Calibri"/>
                          <a:cs typeface="Times New Roman"/>
                        </a:rPr>
                        <a:t>des Halses durch ein Strangwerkzeug, wobei das eigene Körpergewicht die Kompression der Halsweichteile bewirkt,</a:t>
                      </a:r>
                      <a:endParaRPr lang="pl-PL" sz="1800" dirty="0">
                        <a:latin typeface="+mn-lt"/>
                        <a:ea typeface="Calibri"/>
                        <a:cs typeface="Times New Roman"/>
                      </a:endParaRPr>
                    </a:p>
                    <a:p>
                      <a:pPr>
                        <a:lnSpc>
                          <a:spcPct val="150000"/>
                        </a:lnSpc>
                        <a:spcBef>
                          <a:spcPts val="600"/>
                        </a:spcBef>
                        <a:spcAft>
                          <a:spcPts val="0"/>
                        </a:spcAft>
                      </a:pPr>
                      <a:r>
                        <a:rPr lang="de-DE" sz="1800" i="1" dirty="0">
                          <a:latin typeface="+mn-lt"/>
                          <a:ea typeface="Calibri"/>
                          <a:cs typeface="Times New Roman"/>
                        </a:rPr>
                        <a:t>meist Suizid</a:t>
                      </a:r>
                      <a:endParaRPr lang="pl-PL" sz="1800" i="1" dirty="0">
                        <a:latin typeface="+mn-lt"/>
                        <a:ea typeface="Calibri"/>
                        <a:cs typeface="Times New Roman"/>
                      </a:endParaRPr>
                    </a:p>
                  </a:txBody>
                  <a:tcPr marL="68580" marR="68580" marT="0" marB="0"/>
                </a:tc>
                <a:tc>
                  <a:txBody>
                    <a:bodyPr/>
                    <a:lstStyle/>
                    <a:p>
                      <a:pPr>
                        <a:lnSpc>
                          <a:spcPct val="100000"/>
                        </a:lnSpc>
                        <a:spcBef>
                          <a:spcPts val="0"/>
                        </a:spcBef>
                        <a:spcAft>
                          <a:spcPts val="0"/>
                        </a:spcAft>
                      </a:pPr>
                      <a:endParaRPr lang="pl-PL" sz="1800" dirty="0" smtClean="0">
                        <a:latin typeface="+mn-lt"/>
                        <a:ea typeface="Calibri"/>
                        <a:cs typeface="Times New Roman"/>
                      </a:endParaRPr>
                    </a:p>
                    <a:p>
                      <a:pPr>
                        <a:lnSpc>
                          <a:spcPct val="150000"/>
                        </a:lnSpc>
                        <a:spcBef>
                          <a:spcPts val="0"/>
                        </a:spcBef>
                        <a:spcAft>
                          <a:spcPts val="0"/>
                        </a:spcAft>
                      </a:pPr>
                      <a:r>
                        <a:rPr lang="de-DE" sz="1800" dirty="0" smtClean="0">
                          <a:latin typeface="+mn-lt"/>
                          <a:ea typeface="Calibri"/>
                          <a:cs typeface="Times New Roman"/>
                        </a:rPr>
                        <a:t>Kompression </a:t>
                      </a:r>
                      <a:r>
                        <a:rPr lang="de-DE" sz="1800" dirty="0">
                          <a:latin typeface="+mn-lt"/>
                          <a:ea typeface="Calibri"/>
                          <a:cs typeface="Times New Roman"/>
                        </a:rPr>
                        <a:t>des Halses durch ein Drosselwerkzeug, das durch eigene oder fremde Muskelkraft zugezogen </a:t>
                      </a:r>
                      <a:r>
                        <a:rPr lang="de-DE" sz="1800" dirty="0" smtClean="0">
                          <a:latin typeface="+mn-lt"/>
                          <a:ea typeface="Calibri"/>
                          <a:cs typeface="Times New Roman"/>
                        </a:rPr>
                        <a:t>wi</a:t>
                      </a:r>
                      <a:r>
                        <a:rPr lang="pl-PL" sz="1800" dirty="0" smtClean="0">
                          <a:latin typeface="+mn-lt"/>
                          <a:ea typeface="Calibri"/>
                          <a:cs typeface="Times New Roman"/>
                        </a:rPr>
                        <a:t>r</a:t>
                      </a:r>
                      <a:r>
                        <a:rPr lang="de-DE" sz="1800" dirty="0" smtClean="0">
                          <a:latin typeface="+mn-lt"/>
                          <a:ea typeface="Calibri"/>
                          <a:cs typeface="Times New Roman"/>
                        </a:rPr>
                        <a:t>d, </a:t>
                      </a:r>
                      <a:r>
                        <a:rPr lang="de-DE" sz="1800" dirty="0">
                          <a:latin typeface="+mn-lt"/>
                          <a:ea typeface="Calibri"/>
                          <a:cs typeface="Times New Roman"/>
                        </a:rPr>
                        <a:t>i.d.R. Tötung durch fremde Hand</a:t>
                      </a:r>
                      <a:endParaRPr lang="pl-PL" sz="1800" dirty="0">
                        <a:latin typeface="+mn-lt"/>
                        <a:ea typeface="Calibri"/>
                        <a:cs typeface="Times New Roman"/>
                      </a:endParaRPr>
                    </a:p>
                    <a:p>
                      <a:pPr>
                        <a:lnSpc>
                          <a:spcPct val="150000"/>
                        </a:lnSpc>
                        <a:spcBef>
                          <a:spcPts val="600"/>
                        </a:spcBef>
                        <a:spcAft>
                          <a:spcPts val="0"/>
                        </a:spcAft>
                      </a:pPr>
                      <a:r>
                        <a:rPr lang="de-DE" sz="1800" i="1" dirty="0">
                          <a:latin typeface="+mn-lt"/>
                          <a:ea typeface="Calibri"/>
                          <a:cs typeface="Times New Roman"/>
                        </a:rPr>
                        <a:t>Suizid selten</a:t>
                      </a:r>
                      <a:endParaRPr lang="pl-PL" sz="1800" i="1" dirty="0">
                        <a:latin typeface="+mn-lt"/>
                        <a:ea typeface="Calibri"/>
                        <a:cs typeface="Times New Roman"/>
                      </a:endParaRPr>
                    </a:p>
                  </a:txBody>
                  <a:tcPr marL="68580" marR="68580" marT="0" marB="0"/>
                </a:tc>
                <a:tc>
                  <a:txBody>
                    <a:bodyPr/>
                    <a:lstStyle/>
                    <a:p>
                      <a:pPr>
                        <a:lnSpc>
                          <a:spcPct val="100000"/>
                        </a:lnSpc>
                        <a:spcBef>
                          <a:spcPts val="0"/>
                        </a:spcBef>
                        <a:spcAft>
                          <a:spcPts val="0"/>
                        </a:spcAft>
                      </a:pPr>
                      <a:endParaRPr lang="pl-PL" sz="1800" dirty="0" smtClean="0">
                        <a:latin typeface="+mn-lt"/>
                        <a:ea typeface="Calibri"/>
                        <a:cs typeface="Times New Roman"/>
                      </a:endParaRPr>
                    </a:p>
                    <a:p>
                      <a:pPr>
                        <a:lnSpc>
                          <a:spcPct val="150000"/>
                        </a:lnSpc>
                        <a:spcBef>
                          <a:spcPts val="0"/>
                        </a:spcBef>
                        <a:spcAft>
                          <a:spcPts val="0"/>
                        </a:spcAft>
                      </a:pPr>
                      <a:r>
                        <a:rPr lang="de-DE" sz="1800" dirty="0" smtClean="0">
                          <a:latin typeface="+mn-lt"/>
                          <a:ea typeface="Calibri"/>
                          <a:cs typeface="Times New Roman"/>
                        </a:rPr>
                        <a:t>Kompression </a:t>
                      </a:r>
                      <a:r>
                        <a:rPr lang="de-DE" sz="1800" dirty="0">
                          <a:latin typeface="+mn-lt"/>
                          <a:ea typeface="Calibri"/>
                          <a:cs typeface="Times New Roman"/>
                        </a:rPr>
                        <a:t>des Halses durch eine oder beide Hände von vorne </a:t>
                      </a:r>
                      <a:r>
                        <a:rPr lang="de-DE" sz="1800" dirty="0" smtClean="0">
                          <a:latin typeface="+mn-lt"/>
                          <a:ea typeface="Calibri"/>
                          <a:cs typeface="Times New Roman"/>
                        </a:rPr>
                        <a:t>oder </a:t>
                      </a:r>
                      <a:r>
                        <a:rPr lang="de-DE" sz="1800" dirty="0">
                          <a:latin typeface="+mn-lt"/>
                          <a:ea typeface="Calibri"/>
                          <a:cs typeface="Times New Roman"/>
                        </a:rPr>
                        <a:t>von hinten;</a:t>
                      </a:r>
                      <a:endParaRPr lang="pl-PL" sz="1800" dirty="0">
                        <a:latin typeface="+mn-lt"/>
                        <a:ea typeface="Calibri"/>
                        <a:cs typeface="Times New Roman"/>
                      </a:endParaRPr>
                    </a:p>
                    <a:p>
                      <a:pPr>
                        <a:lnSpc>
                          <a:spcPct val="150000"/>
                        </a:lnSpc>
                        <a:spcBef>
                          <a:spcPts val="600"/>
                        </a:spcBef>
                        <a:spcAft>
                          <a:spcPts val="0"/>
                        </a:spcAft>
                      </a:pPr>
                      <a:r>
                        <a:rPr lang="de-DE" sz="1800" i="1" dirty="0">
                          <a:latin typeface="+mn-lt"/>
                          <a:ea typeface="Calibri"/>
                          <a:cs typeface="Times New Roman"/>
                        </a:rPr>
                        <a:t>Immer ein Tötungsdelikt</a:t>
                      </a:r>
                      <a:endParaRPr lang="pl-PL" sz="1800" i="1" dirty="0">
                        <a:latin typeface="+mn-lt"/>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899592" y="620690"/>
          <a:ext cx="7488832" cy="5472610"/>
        </p:xfrm>
        <a:graphic>
          <a:graphicData uri="http://schemas.openxmlformats.org/drawingml/2006/table">
            <a:tbl>
              <a:tblPr>
                <a:tableStyleId>{5C22544A-7EE6-4342-B048-85BDC9FD1C3A}</a:tableStyleId>
              </a:tblPr>
              <a:tblGrid>
                <a:gridCol w="3312368"/>
                <a:gridCol w="4176464"/>
              </a:tblGrid>
              <a:tr h="547261">
                <a:tc>
                  <a:txBody>
                    <a:bodyPr/>
                    <a:lstStyle/>
                    <a:p>
                      <a:pPr>
                        <a:lnSpc>
                          <a:spcPct val="150000"/>
                        </a:lnSpc>
                        <a:spcAft>
                          <a:spcPts val="0"/>
                        </a:spcAft>
                      </a:pPr>
                      <a:r>
                        <a:rPr lang="de-DE" sz="2000" dirty="0">
                          <a:latin typeface="Arial" pitchFamily="34" charset="0"/>
                          <a:ea typeface="Calibri"/>
                          <a:cs typeface="Arial" pitchFamily="34" charset="0"/>
                        </a:rPr>
                        <a:t>Strangulation</a:t>
                      </a:r>
                      <a:r>
                        <a:rPr lang="de-DE" sz="2000" dirty="0">
                          <a:latin typeface="Calibri"/>
                          <a:ea typeface="Calibri"/>
                          <a:cs typeface="Times New Roman"/>
                        </a:rPr>
                        <a:t> </a:t>
                      </a:r>
                      <a:r>
                        <a:rPr lang="pl-PL" sz="2000" dirty="0" smtClean="0">
                          <a:latin typeface="Calibri"/>
                          <a:ea typeface="Calibri"/>
                          <a:cs typeface="Times New Roman"/>
                        </a:rPr>
                        <a:t> </a:t>
                      </a:r>
                      <a:r>
                        <a:rPr lang="de-DE" sz="2000" dirty="0" smtClean="0">
                          <a:latin typeface="Calibri"/>
                          <a:ea typeface="Calibri"/>
                          <a:cs typeface="Times New Roman"/>
                        </a:rPr>
                        <a:t>(</a:t>
                      </a:r>
                      <a:r>
                        <a:rPr lang="de-DE" sz="2000" dirty="0">
                          <a:latin typeface="Calibri"/>
                          <a:ea typeface="Calibri"/>
                          <a:cs typeface="Times New Roman"/>
                        </a:rPr>
                        <a:t>Oberbegriff)</a:t>
                      </a:r>
                      <a:endParaRPr lang="pl-PL" sz="2000" dirty="0">
                        <a:latin typeface="Calibri"/>
                        <a:ea typeface="Calibri"/>
                        <a:cs typeface="Times New Roman"/>
                      </a:endParaRPr>
                    </a:p>
                  </a:txBody>
                  <a:tcPr marL="68580" marR="68580" marT="0" marB="0"/>
                </a:tc>
                <a:tc>
                  <a:txBody>
                    <a:bodyPr/>
                    <a:lstStyle/>
                    <a:p>
                      <a:endParaRPr lang="pl-PL" dirty="0">
                        <a:latin typeface="Arial" pitchFamily="34" charset="0"/>
                        <a:cs typeface="Arial" pitchFamily="34" charset="0"/>
                      </a:endParaRPr>
                    </a:p>
                  </a:txBody>
                  <a:tcPr/>
                </a:tc>
              </a:tr>
              <a:tr h="547261">
                <a:tc>
                  <a:txBody>
                    <a:bodyPr/>
                    <a:lstStyle/>
                    <a:p>
                      <a:pPr>
                        <a:lnSpc>
                          <a:spcPct val="150000"/>
                        </a:lnSpc>
                        <a:spcAft>
                          <a:spcPts val="0"/>
                        </a:spcAft>
                      </a:pPr>
                      <a:r>
                        <a:rPr lang="de-DE" sz="1800" dirty="0">
                          <a:latin typeface="Arial" pitchFamily="34" charset="0"/>
                          <a:ea typeface="Calibri"/>
                          <a:cs typeface="Arial" pitchFamily="34" charset="0"/>
                        </a:rPr>
                        <a:t>Erhängen</a:t>
                      </a:r>
                      <a:endParaRPr lang="pl-PL" sz="1800" dirty="0">
                        <a:latin typeface="Arial" pitchFamily="34" charset="0"/>
                        <a:ea typeface="Calibri"/>
                        <a:cs typeface="Arial" pitchFamily="34" charset="0"/>
                      </a:endParaRPr>
                    </a:p>
                  </a:txBody>
                  <a:tcPr marL="68580" marR="68580" marT="0" marB="0"/>
                </a:tc>
                <a:tc>
                  <a:txBody>
                    <a:bodyPr/>
                    <a:lstStyle/>
                    <a:p>
                      <a:endParaRPr lang="pl-PL" dirty="0">
                        <a:latin typeface="Arial" pitchFamily="34" charset="0"/>
                        <a:cs typeface="Arial" pitchFamily="34" charset="0"/>
                      </a:endParaRPr>
                    </a:p>
                  </a:txBody>
                  <a:tcPr/>
                </a:tc>
              </a:tr>
              <a:tr h="547261">
                <a:tc>
                  <a:txBody>
                    <a:bodyPr/>
                    <a:lstStyle/>
                    <a:p>
                      <a:pPr>
                        <a:lnSpc>
                          <a:spcPct val="150000"/>
                        </a:lnSpc>
                        <a:spcAft>
                          <a:spcPts val="0"/>
                        </a:spcAft>
                      </a:pPr>
                      <a:r>
                        <a:rPr lang="de-DE" sz="1800" dirty="0">
                          <a:latin typeface="Arial" pitchFamily="34" charset="0"/>
                          <a:ea typeface="Calibri"/>
                          <a:cs typeface="Arial" pitchFamily="34" charset="0"/>
                        </a:rPr>
                        <a:t>Erdrosseln</a:t>
                      </a:r>
                      <a:endParaRPr lang="pl-PL" sz="1800" dirty="0">
                        <a:latin typeface="Arial" pitchFamily="34" charset="0"/>
                        <a:ea typeface="Calibri"/>
                        <a:cs typeface="Arial" pitchFamily="34" charset="0"/>
                      </a:endParaRPr>
                    </a:p>
                  </a:txBody>
                  <a:tcPr marL="68580" marR="68580" marT="0" marB="0"/>
                </a:tc>
                <a:tc>
                  <a:txBody>
                    <a:bodyPr/>
                    <a:lstStyle/>
                    <a:p>
                      <a:endParaRPr lang="pl-PL" dirty="0">
                        <a:latin typeface="Arial" pitchFamily="34" charset="0"/>
                        <a:cs typeface="Arial" pitchFamily="34" charset="0"/>
                      </a:endParaRPr>
                    </a:p>
                  </a:txBody>
                  <a:tcPr/>
                </a:tc>
              </a:tr>
              <a:tr h="547261">
                <a:tc>
                  <a:txBody>
                    <a:bodyPr/>
                    <a:lstStyle/>
                    <a:p>
                      <a:pPr>
                        <a:lnSpc>
                          <a:spcPct val="150000"/>
                        </a:lnSpc>
                        <a:spcAft>
                          <a:spcPts val="0"/>
                        </a:spcAft>
                      </a:pPr>
                      <a:r>
                        <a:rPr lang="de-DE" sz="1800" dirty="0">
                          <a:latin typeface="Arial" pitchFamily="34" charset="0"/>
                          <a:ea typeface="Calibri"/>
                          <a:cs typeface="Arial" pitchFamily="34" charset="0"/>
                        </a:rPr>
                        <a:t>Erwürgen</a:t>
                      </a:r>
                      <a:endParaRPr lang="pl-PL" sz="1800" dirty="0">
                        <a:latin typeface="Arial" pitchFamily="34" charset="0"/>
                        <a:ea typeface="Calibri"/>
                        <a:cs typeface="Arial" pitchFamily="34" charset="0"/>
                      </a:endParaRPr>
                    </a:p>
                  </a:txBody>
                  <a:tcPr marL="68580" marR="68580" marT="0" marB="0"/>
                </a:tc>
                <a:tc>
                  <a:txBody>
                    <a:bodyPr/>
                    <a:lstStyle/>
                    <a:p>
                      <a:endParaRPr lang="pl-PL" dirty="0">
                        <a:latin typeface="Arial" pitchFamily="34" charset="0"/>
                        <a:cs typeface="Arial" pitchFamily="34" charset="0"/>
                      </a:endParaRPr>
                    </a:p>
                  </a:txBody>
                  <a:tcPr/>
                </a:tc>
              </a:tr>
              <a:tr h="547261">
                <a:tc>
                  <a:txBody>
                    <a:bodyPr/>
                    <a:lstStyle/>
                    <a:p>
                      <a:pPr>
                        <a:lnSpc>
                          <a:spcPct val="150000"/>
                        </a:lnSpc>
                        <a:spcAft>
                          <a:spcPts val="0"/>
                        </a:spcAft>
                      </a:pPr>
                      <a:r>
                        <a:rPr lang="de-DE" sz="1800" dirty="0">
                          <a:latin typeface="Arial" pitchFamily="34" charset="0"/>
                          <a:ea typeface="Calibri"/>
                          <a:cs typeface="Arial" pitchFamily="34" charset="0"/>
                        </a:rPr>
                        <a:t>Ersticken</a:t>
                      </a:r>
                      <a:endParaRPr lang="pl-PL" sz="1800" dirty="0">
                        <a:latin typeface="Arial" pitchFamily="34" charset="0"/>
                        <a:ea typeface="Calibri"/>
                        <a:cs typeface="Arial" pitchFamily="34" charset="0"/>
                      </a:endParaRPr>
                    </a:p>
                  </a:txBody>
                  <a:tcPr marL="68580" marR="68580" marT="0" marB="0"/>
                </a:tc>
                <a:tc>
                  <a:txBody>
                    <a:bodyPr/>
                    <a:lstStyle/>
                    <a:p>
                      <a:endParaRPr lang="pl-PL" dirty="0">
                        <a:latin typeface="Arial" pitchFamily="34" charset="0"/>
                        <a:cs typeface="Arial" pitchFamily="34" charset="0"/>
                      </a:endParaRPr>
                    </a:p>
                  </a:txBody>
                  <a:tcPr/>
                </a:tc>
              </a:tr>
              <a:tr h="547261">
                <a:tc>
                  <a:txBody>
                    <a:bodyPr/>
                    <a:lstStyle/>
                    <a:p>
                      <a:pPr>
                        <a:lnSpc>
                          <a:spcPct val="150000"/>
                        </a:lnSpc>
                        <a:spcAft>
                          <a:spcPts val="0"/>
                        </a:spcAft>
                      </a:pPr>
                      <a:r>
                        <a:rPr lang="pl-PL" sz="2000" dirty="0" err="1">
                          <a:latin typeface="Arial" pitchFamily="34" charset="0"/>
                          <a:ea typeface="Calibri"/>
                          <a:cs typeface="Arial" pitchFamily="34" charset="0"/>
                        </a:rPr>
                        <a:t>Strangmarke</a:t>
                      </a:r>
                      <a:endParaRPr lang="pl-PL" sz="2000" dirty="0">
                        <a:latin typeface="Arial" pitchFamily="34" charset="0"/>
                        <a:ea typeface="Calibri"/>
                        <a:cs typeface="Arial" pitchFamily="34" charset="0"/>
                      </a:endParaRPr>
                    </a:p>
                  </a:txBody>
                  <a:tcPr marL="68580" marR="68580" marT="0" marB="0"/>
                </a:tc>
                <a:tc>
                  <a:txBody>
                    <a:bodyPr/>
                    <a:lstStyle/>
                    <a:p>
                      <a:endParaRPr lang="pl-PL" dirty="0">
                        <a:latin typeface="Arial" pitchFamily="34" charset="0"/>
                        <a:cs typeface="Arial" pitchFamily="34" charset="0"/>
                      </a:endParaRPr>
                    </a:p>
                  </a:txBody>
                  <a:tcPr/>
                </a:tc>
              </a:tr>
              <a:tr h="547261">
                <a:tc>
                  <a:txBody>
                    <a:bodyPr/>
                    <a:lstStyle/>
                    <a:p>
                      <a:pPr>
                        <a:lnSpc>
                          <a:spcPct val="150000"/>
                        </a:lnSpc>
                        <a:spcAft>
                          <a:spcPts val="0"/>
                        </a:spcAft>
                      </a:pPr>
                      <a:r>
                        <a:rPr lang="de-DE" sz="2000" dirty="0">
                          <a:latin typeface="Arial" pitchFamily="34" charset="0"/>
                          <a:ea typeface="Calibri"/>
                          <a:cs typeface="Arial" pitchFamily="34" charset="0"/>
                        </a:rPr>
                        <a:t>Todeszeitpunkt</a:t>
                      </a:r>
                      <a:endParaRPr lang="pl-PL" sz="2000" dirty="0">
                        <a:latin typeface="Arial" pitchFamily="34" charset="0"/>
                        <a:ea typeface="Calibri"/>
                        <a:cs typeface="Arial" pitchFamily="34" charset="0"/>
                      </a:endParaRPr>
                    </a:p>
                  </a:txBody>
                  <a:tcPr marL="68580" marR="68580" marT="0" marB="0"/>
                </a:tc>
                <a:tc>
                  <a:txBody>
                    <a:bodyPr/>
                    <a:lstStyle/>
                    <a:p>
                      <a:endParaRPr lang="pl-PL" dirty="0">
                        <a:latin typeface="Arial" pitchFamily="34" charset="0"/>
                        <a:cs typeface="Arial" pitchFamily="34" charset="0"/>
                      </a:endParaRPr>
                    </a:p>
                  </a:txBody>
                  <a:tcPr/>
                </a:tc>
              </a:tr>
              <a:tr h="547261">
                <a:tc>
                  <a:txBody>
                    <a:bodyPr/>
                    <a:lstStyle/>
                    <a:p>
                      <a:pPr>
                        <a:lnSpc>
                          <a:spcPct val="150000"/>
                        </a:lnSpc>
                        <a:spcAft>
                          <a:spcPts val="0"/>
                        </a:spcAft>
                      </a:pPr>
                      <a:r>
                        <a:rPr lang="de-DE" sz="2000" dirty="0">
                          <a:latin typeface="Arial" pitchFamily="34" charset="0"/>
                          <a:ea typeface="Calibri"/>
                          <a:cs typeface="Arial" pitchFamily="34" charset="0"/>
                        </a:rPr>
                        <a:t>Sterbeort</a:t>
                      </a:r>
                      <a:endParaRPr lang="pl-PL" sz="2000" dirty="0">
                        <a:latin typeface="Arial" pitchFamily="34" charset="0"/>
                        <a:ea typeface="Calibri"/>
                        <a:cs typeface="Arial" pitchFamily="34" charset="0"/>
                      </a:endParaRPr>
                    </a:p>
                  </a:txBody>
                  <a:tcPr marL="68580" marR="68580" marT="0" marB="0"/>
                </a:tc>
                <a:tc>
                  <a:txBody>
                    <a:bodyPr/>
                    <a:lstStyle/>
                    <a:p>
                      <a:endParaRPr lang="pl-PL" dirty="0">
                        <a:latin typeface="Arial" pitchFamily="34" charset="0"/>
                        <a:cs typeface="Arial" pitchFamily="34" charset="0"/>
                      </a:endParaRPr>
                    </a:p>
                  </a:txBody>
                  <a:tcPr/>
                </a:tc>
              </a:tr>
              <a:tr h="547261">
                <a:tc>
                  <a:txBody>
                    <a:bodyPr/>
                    <a:lstStyle/>
                    <a:p>
                      <a:pPr>
                        <a:lnSpc>
                          <a:spcPct val="150000"/>
                        </a:lnSpc>
                        <a:spcAft>
                          <a:spcPts val="0"/>
                        </a:spcAft>
                      </a:pPr>
                      <a:r>
                        <a:rPr lang="de-DE" sz="2000" dirty="0">
                          <a:latin typeface="Arial" pitchFamily="34" charset="0"/>
                          <a:ea typeface="Calibri"/>
                          <a:cs typeface="Arial" pitchFamily="34" charset="0"/>
                        </a:rPr>
                        <a:t>Obduktion, Autopsie</a:t>
                      </a:r>
                      <a:endParaRPr lang="pl-PL" sz="2000" dirty="0">
                        <a:latin typeface="Arial" pitchFamily="34" charset="0"/>
                        <a:ea typeface="Calibri"/>
                        <a:cs typeface="Arial" pitchFamily="34" charset="0"/>
                      </a:endParaRPr>
                    </a:p>
                  </a:txBody>
                  <a:tcPr marL="68580" marR="68580" marT="0" marB="0"/>
                </a:tc>
                <a:tc>
                  <a:txBody>
                    <a:bodyPr/>
                    <a:lstStyle/>
                    <a:p>
                      <a:endParaRPr lang="pl-PL" dirty="0">
                        <a:latin typeface="Arial" pitchFamily="34" charset="0"/>
                        <a:cs typeface="Arial" pitchFamily="34" charset="0"/>
                      </a:endParaRPr>
                    </a:p>
                  </a:txBody>
                  <a:tcPr/>
                </a:tc>
              </a:tr>
              <a:tr h="547261">
                <a:tc>
                  <a:txBody>
                    <a:bodyPr/>
                    <a:lstStyle/>
                    <a:p>
                      <a:pPr>
                        <a:lnSpc>
                          <a:spcPct val="150000"/>
                        </a:lnSpc>
                        <a:spcAft>
                          <a:spcPts val="0"/>
                        </a:spcAft>
                      </a:pPr>
                      <a:r>
                        <a:rPr lang="de-DE" sz="2000" dirty="0">
                          <a:latin typeface="Arial" pitchFamily="34" charset="0"/>
                          <a:ea typeface="Calibri"/>
                          <a:cs typeface="Arial" pitchFamily="34" charset="0"/>
                        </a:rPr>
                        <a:t>Leichenöffnung</a:t>
                      </a:r>
                      <a:endParaRPr lang="pl-PL" sz="2000" dirty="0">
                        <a:latin typeface="Arial" pitchFamily="34" charset="0"/>
                        <a:ea typeface="Calibri"/>
                        <a:cs typeface="Arial" pitchFamily="34" charset="0"/>
                      </a:endParaRPr>
                    </a:p>
                  </a:txBody>
                  <a:tcPr marL="68580" marR="68580" marT="0" marB="0"/>
                </a:tc>
                <a:tc>
                  <a:txBody>
                    <a:bodyPr/>
                    <a:lstStyle/>
                    <a:p>
                      <a:endParaRPr lang="pl-PL" dirty="0">
                        <a:latin typeface="Arial" pitchFamily="34" charset="0"/>
                        <a:cs typeface="Arial" pitchFamily="34" charset="0"/>
                      </a:endParaRPr>
                    </a:p>
                  </a:txBody>
                  <a:tcPr/>
                </a:tc>
              </a:tr>
            </a:tbl>
          </a:graphicData>
        </a:graphic>
      </p:graphicFrame>
      <p:sp>
        <p:nvSpPr>
          <p:cNvPr id="5" name="pole tekstowe 4"/>
          <p:cNvSpPr txBox="1"/>
          <p:nvPr/>
        </p:nvSpPr>
        <p:spPr>
          <a:xfrm>
            <a:off x="4355976" y="692696"/>
            <a:ext cx="3816424" cy="400110"/>
          </a:xfrm>
          <a:prstGeom prst="rect">
            <a:avLst/>
          </a:prstGeom>
          <a:noFill/>
        </p:spPr>
        <p:txBody>
          <a:bodyPr wrap="square" rtlCol="0">
            <a:spAutoFit/>
          </a:bodyPr>
          <a:lstStyle/>
          <a:p>
            <a:r>
              <a:rPr lang="pl-PL" sz="2000" dirty="0" err="1" smtClean="0">
                <a:latin typeface="Arial" pitchFamily="34" charset="0"/>
                <a:cs typeface="Arial" pitchFamily="34" charset="0"/>
              </a:rPr>
              <a:t>Zagardlenie</a:t>
            </a:r>
            <a:r>
              <a:rPr lang="de-DE" sz="2000" dirty="0" smtClean="0">
                <a:latin typeface="Arial" pitchFamily="34" charset="0"/>
                <a:cs typeface="Arial" pitchFamily="34" charset="0"/>
              </a:rPr>
              <a:t> </a:t>
            </a:r>
            <a:endParaRPr lang="pl-PL" sz="2000" dirty="0">
              <a:latin typeface="Arial" pitchFamily="34" charset="0"/>
              <a:cs typeface="Arial" pitchFamily="34" charset="0"/>
            </a:endParaRPr>
          </a:p>
        </p:txBody>
      </p:sp>
      <p:sp>
        <p:nvSpPr>
          <p:cNvPr id="6" name="pole tekstowe 5"/>
          <p:cNvSpPr txBox="1"/>
          <p:nvPr/>
        </p:nvSpPr>
        <p:spPr>
          <a:xfrm>
            <a:off x="4427984" y="1268760"/>
            <a:ext cx="1944216" cy="369332"/>
          </a:xfrm>
          <a:prstGeom prst="rect">
            <a:avLst/>
          </a:prstGeom>
          <a:noFill/>
        </p:spPr>
        <p:txBody>
          <a:bodyPr wrap="square" rtlCol="0">
            <a:spAutoFit/>
          </a:bodyPr>
          <a:lstStyle/>
          <a:p>
            <a:r>
              <a:rPr lang="pl-PL" dirty="0" smtClean="0">
                <a:latin typeface="Arial" pitchFamily="34" charset="0"/>
                <a:cs typeface="Arial" pitchFamily="34" charset="0"/>
              </a:rPr>
              <a:t>    p</a:t>
            </a:r>
            <a:r>
              <a:rPr lang="de-DE" dirty="0" err="1" smtClean="0">
                <a:latin typeface="Arial" pitchFamily="34" charset="0"/>
                <a:cs typeface="Arial" pitchFamily="34" charset="0"/>
              </a:rPr>
              <a:t>owieszenie</a:t>
            </a:r>
            <a:r>
              <a:rPr lang="de-DE" dirty="0" smtClean="0">
                <a:latin typeface="Arial" pitchFamily="34" charset="0"/>
                <a:cs typeface="Arial" pitchFamily="34" charset="0"/>
              </a:rPr>
              <a:t> </a:t>
            </a:r>
            <a:endParaRPr lang="pl-PL" dirty="0">
              <a:latin typeface="Arial" pitchFamily="34" charset="0"/>
              <a:cs typeface="Arial" pitchFamily="34" charset="0"/>
            </a:endParaRPr>
          </a:p>
        </p:txBody>
      </p:sp>
      <p:sp>
        <p:nvSpPr>
          <p:cNvPr id="7" name="pole tekstowe 6"/>
          <p:cNvSpPr txBox="1"/>
          <p:nvPr/>
        </p:nvSpPr>
        <p:spPr>
          <a:xfrm>
            <a:off x="4644008" y="1844824"/>
            <a:ext cx="2520280" cy="369332"/>
          </a:xfrm>
          <a:prstGeom prst="rect">
            <a:avLst/>
          </a:prstGeom>
          <a:noFill/>
        </p:spPr>
        <p:txBody>
          <a:bodyPr wrap="square" rtlCol="0">
            <a:spAutoFit/>
          </a:bodyPr>
          <a:lstStyle/>
          <a:p>
            <a:r>
              <a:rPr lang="de-DE" dirty="0" err="1" smtClean="0">
                <a:latin typeface="Arial" pitchFamily="34" charset="0"/>
                <a:cs typeface="Arial" pitchFamily="34" charset="0"/>
              </a:rPr>
              <a:t>zadzierzgnięcie</a:t>
            </a:r>
            <a:endParaRPr lang="pl-PL" dirty="0">
              <a:latin typeface="Arial" pitchFamily="34" charset="0"/>
              <a:cs typeface="Arial" pitchFamily="34" charset="0"/>
            </a:endParaRPr>
          </a:p>
        </p:txBody>
      </p:sp>
      <p:sp>
        <p:nvSpPr>
          <p:cNvPr id="8" name="pole tekstowe 7"/>
          <p:cNvSpPr txBox="1"/>
          <p:nvPr/>
        </p:nvSpPr>
        <p:spPr>
          <a:xfrm>
            <a:off x="4427984" y="2276872"/>
            <a:ext cx="3456384" cy="369332"/>
          </a:xfrm>
          <a:prstGeom prst="rect">
            <a:avLst/>
          </a:prstGeom>
          <a:noFill/>
        </p:spPr>
        <p:txBody>
          <a:bodyPr wrap="square" rtlCol="0">
            <a:spAutoFit/>
          </a:bodyPr>
          <a:lstStyle/>
          <a:p>
            <a:r>
              <a:rPr lang="pl-PL" dirty="0" smtClean="0">
                <a:latin typeface="Arial" pitchFamily="34" charset="0"/>
                <a:cs typeface="Arial" pitchFamily="34" charset="0"/>
              </a:rPr>
              <a:t>    </a:t>
            </a:r>
            <a:r>
              <a:rPr lang="de-DE" dirty="0" err="1" smtClean="0">
                <a:latin typeface="Arial" pitchFamily="34" charset="0"/>
                <a:cs typeface="Arial" pitchFamily="34" charset="0"/>
              </a:rPr>
              <a:t>zadławienie</a:t>
            </a:r>
            <a:endParaRPr lang="pl-PL" dirty="0">
              <a:latin typeface="Arial" pitchFamily="34" charset="0"/>
              <a:cs typeface="Arial" pitchFamily="34" charset="0"/>
            </a:endParaRPr>
          </a:p>
        </p:txBody>
      </p:sp>
      <p:sp>
        <p:nvSpPr>
          <p:cNvPr id="9" name="pole tekstowe 8"/>
          <p:cNvSpPr txBox="1"/>
          <p:nvPr/>
        </p:nvSpPr>
        <p:spPr>
          <a:xfrm>
            <a:off x="4283968" y="2852936"/>
            <a:ext cx="4032448" cy="369332"/>
          </a:xfrm>
          <a:prstGeom prst="rect">
            <a:avLst/>
          </a:prstGeom>
          <a:noFill/>
        </p:spPr>
        <p:txBody>
          <a:bodyPr wrap="square" rtlCol="0">
            <a:spAutoFit/>
          </a:bodyPr>
          <a:lstStyle/>
          <a:p>
            <a:r>
              <a:rPr lang="pl-PL" dirty="0" smtClean="0">
                <a:latin typeface="Arial" pitchFamily="34" charset="0"/>
                <a:cs typeface="Arial" pitchFamily="34" charset="0"/>
              </a:rPr>
              <a:t>uduszenie     </a:t>
            </a:r>
            <a:r>
              <a:rPr lang="pl-PL" dirty="0" smtClean="0"/>
              <a:t>np. pod wpływem gazu</a:t>
            </a:r>
            <a:endParaRPr lang="pl-PL" dirty="0"/>
          </a:p>
        </p:txBody>
      </p:sp>
      <p:sp>
        <p:nvSpPr>
          <p:cNvPr id="10" name="pole tekstowe 9"/>
          <p:cNvSpPr txBox="1"/>
          <p:nvPr/>
        </p:nvSpPr>
        <p:spPr>
          <a:xfrm>
            <a:off x="4355976" y="3429000"/>
            <a:ext cx="3024336" cy="369332"/>
          </a:xfrm>
          <a:prstGeom prst="rect">
            <a:avLst/>
          </a:prstGeom>
          <a:noFill/>
        </p:spPr>
        <p:txBody>
          <a:bodyPr wrap="square" rtlCol="0">
            <a:spAutoFit/>
          </a:bodyPr>
          <a:lstStyle/>
          <a:p>
            <a:r>
              <a:rPr lang="pl-PL" dirty="0" smtClean="0">
                <a:latin typeface="Arial" pitchFamily="34" charset="0"/>
                <a:cs typeface="Arial" pitchFamily="34" charset="0"/>
              </a:rPr>
              <a:t>bruzda wisielcza</a:t>
            </a:r>
            <a:endParaRPr lang="pl-PL" dirty="0">
              <a:latin typeface="Arial" pitchFamily="34" charset="0"/>
              <a:cs typeface="Arial" pitchFamily="34" charset="0"/>
            </a:endParaRPr>
          </a:p>
        </p:txBody>
      </p:sp>
      <p:sp>
        <p:nvSpPr>
          <p:cNvPr id="11" name="pole tekstowe 10"/>
          <p:cNvSpPr txBox="1"/>
          <p:nvPr/>
        </p:nvSpPr>
        <p:spPr>
          <a:xfrm>
            <a:off x="4355976" y="4005064"/>
            <a:ext cx="3888432" cy="369332"/>
          </a:xfrm>
          <a:prstGeom prst="rect">
            <a:avLst/>
          </a:prstGeom>
          <a:noFill/>
        </p:spPr>
        <p:txBody>
          <a:bodyPr wrap="square" rtlCol="0">
            <a:spAutoFit/>
          </a:bodyPr>
          <a:lstStyle/>
          <a:p>
            <a:r>
              <a:rPr lang="de-DE" dirty="0" err="1" smtClean="0">
                <a:latin typeface="Arial" pitchFamily="34" charset="0"/>
                <a:cs typeface="Arial" pitchFamily="34" charset="0"/>
              </a:rPr>
              <a:t>czas</a:t>
            </a:r>
            <a:r>
              <a:rPr lang="de-DE" dirty="0" smtClean="0">
                <a:latin typeface="Arial" pitchFamily="34" charset="0"/>
                <a:cs typeface="Arial" pitchFamily="34" charset="0"/>
              </a:rPr>
              <a:t> </a:t>
            </a:r>
            <a:r>
              <a:rPr lang="de-DE" dirty="0" err="1" smtClean="0">
                <a:latin typeface="Arial" pitchFamily="34" charset="0"/>
                <a:cs typeface="Arial" pitchFamily="34" charset="0"/>
              </a:rPr>
              <a:t>zgonu</a:t>
            </a:r>
            <a:endParaRPr lang="pl-PL" dirty="0">
              <a:latin typeface="Arial" pitchFamily="34" charset="0"/>
              <a:cs typeface="Arial" pitchFamily="34" charset="0"/>
            </a:endParaRPr>
          </a:p>
        </p:txBody>
      </p:sp>
      <p:sp>
        <p:nvSpPr>
          <p:cNvPr id="12" name="pole tekstowe 11"/>
          <p:cNvSpPr txBox="1"/>
          <p:nvPr/>
        </p:nvSpPr>
        <p:spPr>
          <a:xfrm>
            <a:off x="4355976" y="4509120"/>
            <a:ext cx="3744416" cy="369332"/>
          </a:xfrm>
          <a:prstGeom prst="rect">
            <a:avLst/>
          </a:prstGeom>
          <a:noFill/>
        </p:spPr>
        <p:txBody>
          <a:bodyPr wrap="square" rtlCol="0">
            <a:spAutoFit/>
          </a:bodyPr>
          <a:lstStyle/>
          <a:p>
            <a:r>
              <a:rPr lang="de-DE" dirty="0" err="1" smtClean="0">
                <a:latin typeface="Arial" pitchFamily="34" charset="0"/>
                <a:cs typeface="Arial" pitchFamily="34" charset="0"/>
              </a:rPr>
              <a:t>miejsce</a:t>
            </a:r>
            <a:r>
              <a:rPr lang="de-DE" dirty="0" smtClean="0">
                <a:latin typeface="Arial" pitchFamily="34" charset="0"/>
                <a:cs typeface="Arial" pitchFamily="34" charset="0"/>
              </a:rPr>
              <a:t> </a:t>
            </a:r>
            <a:r>
              <a:rPr lang="de-DE" dirty="0" err="1" smtClean="0">
                <a:latin typeface="Arial" pitchFamily="34" charset="0"/>
                <a:cs typeface="Arial" pitchFamily="34" charset="0"/>
              </a:rPr>
              <a:t>zgonu</a:t>
            </a:r>
            <a:endParaRPr lang="pl-PL" dirty="0">
              <a:latin typeface="Arial" pitchFamily="34" charset="0"/>
              <a:cs typeface="Arial" pitchFamily="34" charset="0"/>
            </a:endParaRPr>
          </a:p>
        </p:txBody>
      </p:sp>
      <p:sp>
        <p:nvSpPr>
          <p:cNvPr id="13" name="pole tekstowe 12"/>
          <p:cNvSpPr txBox="1"/>
          <p:nvPr/>
        </p:nvSpPr>
        <p:spPr>
          <a:xfrm>
            <a:off x="4283968" y="5085184"/>
            <a:ext cx="3672408" cy="369332"/>
          </a:xfrm>
          <a:prstGeom prst="rect">
            <a:avLst/>
          </a:prstGeom>
          <a:noFill/>
        </p:spPr>
        <p:txBody>
          <a:bodyPr wrap="square" rtlCol="0">
            <a:spAutoFit/>
          </a:bodyPr>
          <a:lstStyle/>
          <a:p>
            <a:r>
              <a:rPr lang="pl-PL" dirty="0" smtClean="0">
                <a:latin typeface="Arial" pitchFamily="34" charset="0"/>
                <a:cs typeface="Arial" pitchFamily="34" charset="0"/>
              </a:rPr>
              <a:t> </a:t>
            </a:r>
            <a:r>
              <a:rPr lang="de-DE" dirty="0" err="1" smtClean="0">
                <a:latin typeface="Arial" pitchFamily="34" charset="0"/>
                <a:cs typeface="Arial" pitchFamily="34" charset="0"/>
              </a:rPr>
              <a:t>sekcja</a:t>
            </a:r>
            <a:r>
              <a:rPr lang="de-DE" dirty="0" smtClean="0">
                <a:latin typeface="Arial" pitchFamily="34" charset="0"/>
                <a:cs typeface="Arial" pitchFamily="34" charset="0"/>
              </a:rPr>
              <a:t> </a:t>
            </a:r>
            <a:r>
              <a:rPr lang="de-DE" dirty="0" err="1" smtClean="0">
                <a:latin typeface="Arial" pitchFamily="34" charset="0"/>
                <a:cs typeface="Arial" pitchFamily="34" charset="0"/>
              </a:rPr>
              <a:t>zwłok</a:t>
            </a:r>
            <a:endParaRPr lang="pl-PL" dirty="0">
              <a:latin typeface="Arial" pitchFamily="34" charset="0"/>
              <a:cs typeface="Arial" pitchFamily="34" charset="0"/>
            </a:endParaRPr>
          </a:p>
        </p:txBody>
      </p:sp>
      <p:sp>
        <p:nvSpPr>
          <p:cNvPr id="14" name="pole tekstowe 13"/>
          <p:cNvSpPr txBox="1"/>
          <p:nvPr/>
        </p:nvSpPr>
        <p:spPr>
          <a:xfrm>
            <a:off x="4283968" y="5589240"/>
            <a:ext cx="3888432" cy="369332"/>
          </a:xfrm>
          <a:prstGeom prst="rect">
            <a:avLst/>
          </a:prstGeom>
          <a:noFill/>
        </p:spPr>
        <p:txBody>
          <a:bodyPr wrap="square" rtlCol="0">
            <a:spAutoFit/>
          </a:bodyPr>
          <a:lstStyle/>
          <a:p>
            <a:r>
              <a:rPr lang="pl-PL" dirty="0" smtClean="0">
                <a:latin typeface="Arial" pitchFamily="34" charset="0"/>
                <a:cs typeface="Arial" pitchFamily="34" charset="0"/>
              </a:rPr>
              <a:t> </a:t>
            </a:r>
            <a:r>
              <a:rPr lang="de-DE" dirty="0" err="1" smtClean="0">
                <a:latin typeface="Arial" pitchFamily="34" charset="0"/>
                <a:cs typeface="Arial" pitchFamily="34" charset="0"/>
              </a:rPr>
              <a:t>otwarcie</a:t>
            </a:r>
            <a:r>
              <a:rPr lang="de-DE" dirty="0" smtClean="0">
                <a:latin typeface="Arial" pitchFamily="34" charset="0"/>
                <a:cs typeface="Arial" pitchFamily="34" charset="0"/>
              </a:rPr>
              <a:t> </a:t>
            </a:r>
            <a:r>
              <a:rPr lang="de-DE" dirty="0" err="1" smtClean="0">
                <a:latin typeface="Arial" pitchFamily="34" charset="0"/>
                <a:cs typeface="Arial" pitchFamily="34" charset="0"/>
              </a:rPr>
              <a:t>zwłok</a:t>
            </a:r>
            <a:endParaRPr lang="pl-PL"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ppt_x</p:attrName>
                                        </p:attrNameLst>
                                      </p:cBhvr>
                                      <p:tavLst>
                                        <p:tav tm="0">
                                          <p:val>
                                            <p:strVal val="#ppt_x-.2"/>
                                          </p:val>
                                        </p:tav>
                                        <p:tav tm="100000">
                                          <p:val>
                                            <p:strVal val="#ppt_x"/>
                                          </p:val>
                                        </p:tav>
                                      </p:tavLst>
                                    </p:anim>
                                    <p:anim calcmode="lin" valueType="num">
                                      <p:cBhvr>
                                        <p:cTn id="2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ppt_x</p:attrName>
                                        </p:attrNameLst>
                                      </p:cBhvr>
                                      <p:tavLst>
                                        <p:tav tm="0">
                                          <p:val>
                                            <p:strVal val="#ppt_x-.2"/>
                                          </p:val>
                                        </p:tav>
                                        <p:tav tm="100000">
                                          <p:val>
                                            <p:strVal val="#ppt_x"/>
                                          </p:val>
                                        </p:tav>
                                      </p:tavLst>
                                    </p:anim>
                                    <p:anim calcmode="lin" valueType="num">
                                      <p:cBhvr>
                                        <p:cTn id="29"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ppt_x</p:attrName>
                                        </p:attrNameLst>
                                      </p:cBhvr>
                                      <p:tavLst>
                                        <p:tav tm="0">
                                          <p:val>
                                            <p:strVal val="#ppt_x-.2"/>
                                          </p:val>
                                        </p:tav>
                                        <p:tav tm="100000">
                                          <p:val>
                                            <p:strVal val="#ppt_x"/>
                                          </p:val>
                                        </p:tav>
                                      </p:tavLst>
                                    </p:anim>
                                    <p:anim calcmode="lin" valueType="num">
                                      <p:cBhvr>
                                        <p:cTn id="3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ppt_x</p:attrName>
                                        </p:attrNameLst>
                                      </p:cBhvr>
                                      <p:tavLst>
                                        <p:tav tm="0">
                                          <p:val>
                                            <p:strVal val="#ppt_x-.2"/>
                                          </p:val>
                                        </p:tav>
                                        <p:tav tm="100000">
                                          <p:val>
                                            <p:strVal val="#ppt_x"/>
                                          </p:val>
                                        </p:tav>
                                      </p:tavLst>
                                    </p:anim>
                                    <p:anim calcmode="lin" valueType="num">
                                      <p:cBhvr>
                                        <p:cTn id="4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ppt_x</p:attrName>
                                        </p:attrNameLst>
                                      </p:cBhvr>
                                      <p:tavLst>
                                        <p:tav tm="0">
                                          <p:val>
                                            <p:strVal val="#ppt_x-.2"/>
                                          </p:val>
                                        </p:tav>
                                        <p:tav tm="100000">
                                          <p:val>
                                            <p:strVal val="#ppt_x"/>
                                          </p:val>
                                        </p:tav>
                                      </p:tavLst>
                                    </p:anim>
                                    <p:anim calcmode="lin" valueType="num">
                                      <p:cBhvr>
                                        <p:cTn id="5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ppt_x</p:attrName>
                                        </p:attrNameLst>
                                      </p:cBhvr>
                                      <p:tavLst>
                                        <p:tav tm="0">
                                          <p:val>
                                            <p:strVal val="#ppt_x-.2"/>
                                          </p:val>
                                        </p:tav>
                                        <p:tav tm="100000">
                                          <p:val>
                                            <p:strVal val="#ppt_x"/>
                                          </p:val>
                                        </p:tav>
                                      </p:tavLst>
                                    </p:anim>
                                    <p:anim calcmode="lin" valueType="num">
                                      <p:cBhvr>
                                        <p:cTn id="57"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ppt_x</p:attrName>
                                        </p:attrNameLst>
                                      </p:cBhvr>
                                      <p:tavLst>
                                        <p:tav tm="0">
                                          <p:val>
                                            <p:strVal val="#ppt_x-.2"/>
                                          </p:val>
                                        </p:tav>
                                        <p:tav tm="100000">
                                          <p:val>
                                            <p:strVal val="#ppt_x"/>
                                          </p:val>
                                        </p:tav>
                                      </p:tavLst>
                                    </p:anim>
                                    <p:anim calcmode="lin" valueType="num">
                                      <p:cBhvr>
                                        <p:cTn id="64"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65" dur="10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ppt_x</p:attrName>
                                        </p:attrNameLst>
                                      </p:cBhvr>
                                      <p:tavLst>
                                        <p:tav tm="0">
                                          <p:val>
                                            <p:strVal val="#ppt_x-.2"/>
                                          </p:val>
                                        </p:tav>
                                        <p:tav tm="100000">
                                          <p:val>
                                            <p:strVal val="#ppt_x"/>
                                          </p:val>
                                        </p:tav>
                                      </p:tavLst>
                                    </p:anim>
                                    <p:anim calcmode="lin" valueType="num">
                                      <p:cBhvr>
                                        <p:cTn id="71"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7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827584" y="1196752"/>
          <a:ext cx="7416824" cy="4187449"/>
        </p:xfrm>
        <a:graphic>
          <a:graphicData uri="http://schemas.openxmlformats.org/drawingml/2006/table">
            <a:tbl>
              <a:tblPr>
                <a:tableStyleId>{5C22544A-7EE6-4342-B048-85BDC9FD1C3A}</a:tableStyleId>
              </a:tblPr>
              <a:tblGrid>
                <a:gridCol w="3565781"/>
                <a:gridCol w="3851043"/>
              </a:tblGrid>
              <a:tr h="476378">
                <a:tc>
                  <a:txBody>
                    <a:bodyPr/>
                    <a:lstStyle/>
                    <a:p>
                      <a:pPr>
                        <a:lnSpc>
                          <a:spcPct val="150000"/>
                        </a:lnSpc>
                      </a:pPr>
                      <a:r>
                        <a:rPr kumimoji="0" lang="de-DE" sz="2000" kern="1200" dirty="0" smtClean="0">
                          <a:solidFill>
                            <a:schemeClr val="dk1"/>
                          </a:solidFill>
                          <a:latin typeface="Arial" pitchFamily="34" charset="0"/>
                          <a:ea typeface="+mn-ea"/>
                          <a:cs typeface="Arial" pitchFamily="34" charset="0"/>
                        </a:rPr>
                        <a:t>Todeszeichen</a:t>
                      </a:r>
                      <a:endParaRPr lang="pl-PL" sz="2000" dirty="0">
                        <a:latin typeface="Arial" pitchFamily="34" charset="0"/>
                        <a:cs typeface="Arial" pitchFamily="34" charset="0"/>
                      </a:endParaRPr>
                    </a:p>
                  </a:txBody>
                  <a:tcPr/>
                </a:tc>
                <a:tc>
                  <a:txBody>
                    <a:bodyPr/>
                    <a:lstStyle/>
                    <a:p>
                      <a:endParaRPr lang="pl-PL" dirty="0"/>
                    </a:p>
                  </a:txBody>
                  <a:tcPr/>
                </a:tc>
              </a:tr>
              <a:tr h="476378">
                <a:tc>
                  <a:txBody>
                    <a:bodyPr/>
                    <a:lstStyle/>
                    <a:p>
                      <a:pPr>
                        <a:lnSpc>
                          <a:spcPct val="150000"/>
                        </a:lnSpc>
                      </a:pPr>
                      <a:r>
                        <a:rPr kumimoji="0" lang="de-DE" sz="1800" kern="1200" dirty="0" smtClean="0">
                          <a:solidFill>
                            <a:schemeClr val="dk1"/>
                          </a:solidFill>
                          <a:latin typeface="Arial" pitchFamily="34" charset="0"/>
                          <a:ea typeface="+mn-ea"/>
                          <a:cs typeface="Arial" pitchFamily="34" charset="0"/>
                        </a:rPr>
                        <a:t>Unsichere Todeszeichen</a:t>
                      </a:r>
                      <a:endParaRPr lang="pl-PL" dirty="0">
                        <a:latin typeface="Arial" pitchFamily="34" charset="0"/>
                        <a:cs typeface="Arial" pitchFamily="34" charset="0"/>
                      </a:endParaRPr>
                    </a:p>
                  </a:txBody>
                  <a:tcPr/>
                </a:tc>
                <a:tc>
                  <a:txBody>
                    <a:bodyPr/>
                    <a:lstStyle/>
                    <a:p>
                      <a:endParaRPr lang="pl-PL" dirty="0"/>
                    </a:p>
                  </a:txBody>
                  <a:tcPr/>
                </a:tc>
              </a:tr>
              <a:tr h="651707">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de-DE" sz="1800" kern="1200" dirty="0" smtClean="0">
                          <a:solidFill>
                            <a:schemeClr val="dk1"/>
                          </a:solidFill>
                          <a:latin typeface="Arial" pitchFamily="34" charset="0"/>
                          <a:ea typeface="+mn-ea"/>
                          <a:cs typeface="Arial" pitchFamily="34" charset="0"/>
                        </a:rPr>
                        <a:t>Fehlender Puls</a:t>
                      </a:r>
                      <a:endParaRPr kumimoji="0" lang="pl-PL" sz="1800" kern="1200" dirty="0" smtClean="0">
                        <a:solidFill>
                          <a:schemeClr val="dk1"/>
                        </a:solidFill>
                        <a:latin typeface="Arial" pitchFamily="34" charset="0"/>
                        <a:ea typeface="+mn-ea"/>
                        <a:cs typeface="Arial" pitchFamily="34" charset="0"/>
                      </a:endParaRPr>
                    </a:p>
                  </a:txBody>
                  <a:tcPr/>
                </a:tc>
                <a:tc>
                  <a:txBody>
                    <a:bodyPr/>
                    <a:lstStyle/>
                    <a:p>
                      <a:endParaRPr lang="pl-PL" dirty="0"/>
                    </a:p>
                  </a:txBody>
                  <a:tcPr/>
                </a:tc>
              </a:tr>
              <a:tr h="651707">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de-DE" sz="1800" kern="1200" dirty="0" smtClean="0">
                          <a:solidFill>
                            <a:schemeClr val="dk1"/>
                          </a:solidFill>
                          <a:latin typeface="Arial" pitchFamily="34" charset="0"/>
                          <a:ea typeface="+mn-ea"/>
                          <a:cs typeface="Arial" pitchFamily="34" charset="0"/>
                        </a:rPr>
                        <a:t>Fehlende Atmung</a:t>
                      </a:r>
                      <a:endParaRPr kumimoji="0" lang="pl-PL" sz="1800" kern="1200" dirty="0" smtClean="0">
                        <a:solidFill>
                          <a:schemeClr val="dk1"/>
                        </a:solidFill>
                        <a:latin typeface="Arial" pitchFamily="34" charset="0"/>
                        <a:ea typeface="+mn-ea"/>
                        <a:cs typeface="Arial" pitchFamily="34" charset="0"/>
                      </a:endParaRPr>
                    </a:p>
                  </a:txBody>
                  <a:tcPr/>
                </a:tc>
                <a:tc>
                  <a:txBody>
                    <a:bodyPr/>
                    <a:lstStyle/>
                    <a:p>
                      <a:endParaRPr lang="pl-PL" dirty="0"/>
                    </a:p>
                  </a:txBody>
                  <a:tcPr/>
                </a:tc>
              </a:tr>
              <a:tr h="651707">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de-DE" sz="1800" kern="1200" dirty="0" smtClean="0">
                          <a:solidFill>
                            <a:schemeClr val="dk1"/>
                          </a:solidFill>
                          <a:latin typeface="Arial" pitchFamily="34" charset="0"/>
                          <a:ea typeface="+mn-ea"/>
                          <a:cs typeface="Arial" pitchFamily="34" charset="0"/>
                        </a:rPr>
                        <a:t>Tiefe Körpertemperatur</a:t>
                      </a:r>
                      <a:endParaRPr kumimoji="0" lang="pl-PL" sz="1800" kern="1200" dirty="0" smtClean="0">
                        <a:solidFill>
                          <a:schemeClr val="dk1"/>
                        </a:solidFill>
                        <a:latin typeface="Arial" pitchFamily="34" charset="0"/>
                        <a:ea typeface="+mn-ea"/>
                        <a:cs typeface="Arial" pitchFamily="34" charset="0"/>
                      </a:endParaRPr>
                    </a:p>
                  </a:txBody>
                  <a:tcPr/>
                </a:tc>
                <a:tc>
                  <a:txBody>
                    <a:bodyPr/>
                    <a:lstStyle/>
                    <a:p>
                      <a:endParaRPr lang="pl-PL" dirty="0"/>
                    </a:p>
                  </a:txBody>
                  <a:tcPr/>
                </a:tc>
              </a:tr>
              <a:tr h="651707">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de-DE" sz="1800" kern="1200" dirty="0" smtClean="0">
                          <a:solidFill>
                            <a:schemeClr val="dk1"/>
                          </a:solidFill>
                          <a:latin typeface="Arial" pitchFamily="34" charset="0"/>
                          <a:ea typeface="+mn-ea"/>
                          <a:cs typeface="Arial" pitchFamily="34" charset="0"/>
                        </a:rPr>
                        <a:t>Nulllinie im EKG</a:t>
                      </a:r>
                      <a:endParaRPr kumimoji="0" lang="pl-PL" sz="1800" kern="1200" dirty="0" smtClean="0">
                        <a:solidFill>
                          <a:schemeClr val="dk1"/>
                        </a:solidFill>
                        <a:latin typeface="Arial" pitchFamily="34" charset="0"/>
                        <a:ea typeface="+mn-ea"/>
                        <a:cs typeface="Arial" pitchFamily="34" charset="0"/>
                      </a:endParaRPr>
                    </a:p>
                  </a:txBody>
                  <a:tcPr/>
                </a:tc>
                <a:tc>
                  <a:txBody>
                    <a:bodyPr/>
                    <a:lstStyle/>
                    <a:p>
                      <a:endParaRPr lang="pl-PL" dirty="0"/>
                    </a:p>
                  </a:txBody>
                  <a:tcPr/>
                </a:tc>
              </a:tr>
              <a:tr h="529061">
                <a:tc>
                  <a:txBody>
                    <a:bodyPr/>
                    <a:lstStyle/>
                    <a:p>
                      <a:pPr>
                        <a:lnSpc>
                          <a:spcPct val="150000"/>
                        </a:lnSpc>
                      </a:pPr>
                      <a:r>
                        <a:rPr kumimoji="0" lang="de-DE" sz="1800" kern="1200" dirty="0" smtClean="0">
                          <a:solidFill>
                            <a:schemeClr val="dk1"/>
                          </a:solidFill>
                          <a:latin typeface="Arial" pitchFamily="34" charset="0"/>
                          <a:ea typeface="+mn-ea"/>
                          <a:cs typeface="Arial" pitchFamily="34" charset="0"/>
                        </a:rPr>
                        <a:t>Fehlen von Reflexen</a:t>
                      </a:r>
                      <a:endParaRPr lang="pl-PL" dirty="0">
                        <a:latin typeface="Arial" pitchFamily="34" charset="0"/>
                        <a:cs typeface="Arial" pitchFamily="34" charset="0"/>
                      </a:endParaRPr>
                    </a:p>
                  </a:txBody>
                  <a:tcPr/>
                </a:tc>
                <a:tc>
                  <a:txBody>
                    <a:bodyPr/>
                    <a:lstStyle/>
                    <a:p>
                      <a:endParaRPr lang="pl-PL" dirty="0"/>
                    </a:p>
                  </a:txBody>
                  <a:tcPr/>
                </a:tc>
              </a:tr>
            </a:tbl>
          </a:graphicData>
        </a:graphic>
      </p:graphicFrame>
      <p:sp>
        <p:nvSpPr>
          <p:cNvPr id="3" name="pole tekstowe 2"/>
          <p:cNvSpPr txBox="1"/>
          <p:nvPr/>
        </p:nvSpPr>
        <p:spPr>
          <a:xfrm>
            <a:off x="4572000" y="1268760"/>
            <a:ext cx="3456384" cy="400110"/>
          </a:xfrm>
          <a:prstGeom prst="rect">
            <a:avLst/>
          </a:prstGeom>
          <a:noFill/>
        </p:spPr>
        <p:txBody>
          <a:bodyPr wrap="square" rtlCol="0">
            <a:spAutoFit/>
          </a:bodyPr>
          <a:lstStyle/>
          <a:p>
            <a:r>
              <a:rPr lang="de-DE" sz="2000" dirty="0" err="1" smtClean="0">
                <a:latin typeface="Arial" pitchFamily="34" charset="0"/>
                <a:cs typeface="Arial" pitchFamily="34" charset="0"/>
              </a:rPr>
              <a:t>znamiona</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śmierci</a:t>
            </a:r>
            <a:endParaRPr lang="pl-PL" sz="2000" dirty="0">
              <a:latin typeface="Arial" pitchFamily="34" charset="0"/>
              <a:cs typeface="Arial" pitchFamily="34" charset="0"/>
            </a:endParaRPr>
          </a:p>
        </p:txBody>
      </p:sp>
      <p:sp>
        <p:nvSpPr>
          <p:cNvPr id="4" name="pole tekstowe 3"/>
          <p:cNvSpPr txBox="1"/>
          <p:nvPr/>
        </p:nvSpPr>
        <p:spPr>
          <a:xfrm>
            <a:off x="4499992" y="1772816"/>
            <a:ext cx="3600400" cy="369332"/>
          </a:xfrm>
          <a:prstGeom prst="rect">
            <a:avLst/>
          </a:prstGeom>
          <a:noFill/>
        </p:spPr>
        <p:txBody>
          <a:bodyPr wrap="square" rtlCol="0">
            <a:spAutoFit/>
          </a:bodyPr>
          <a:lstStyle/>
          <a:p>
            <a:r>
              <a:rPr lang="pl-PL" dirty="0" smtClean="0">
                <a:latin typeface="Arial" pitchFamily="34" charset="0"/>
                <a:cs typeface="Arial" pitchFamily="34" charset="0"/>
              </a:rPr>
              <a:t>niepewne znamiona śmierci</a:t>
            </a:r>
            <a:endParaRPr lang="pl-PL" dirty="0">
              <a:latin typeface="Arial" pitchFamily="34" charset="0"/>
              <a:cs typeface="Arial" pitchFamily="34" charset="0"/>
            </a:endParaRPr>
          </a:p>
        </p:txBody>
      </p:sp>
      <p:sp>
        <p:nvSpPr>
          <p:cNvPr id="5" name="pole tekstowe 4"/>
          <p:cNvSpPr txBox="1"/>
          <p:nvPr/>
        </p:nvSpPr>
        <p:spPr>
          <a:xfrm>
            <a:off x="4499992" y="2348880"/>
            <a:ext cx="3312368" cy="369332"/>
          </a:xfrm>
          <a:prstGeom prst="rect">
            <a:avLst/>
          </a:prstGeom>
          <a:noFill/>
        </p:spPr>
        <p:txBody>
          <a:bodyPr wrap="square" rtlCol="0">
            <a:spAutoFit/>
          </a:bodyPr>
          <a:lstStyle/>
          <a:p>
            <a:r>
              <a:rPr lang="pl-PL" dirty="0" smtClean="0">
                <a:latin typeface="Arial" pitchFamily="34" charset="0"/>
                <a:cs typeface="Arial" pitchFamily="34" charset="0"/>
              </a:rPr>
              <a:t>brak tętna</a:t>
            </a:r>
            <a:endParaRPr lang="pl-PL" dirty="0">
              <a:latin typeface="Arial" pitchFamily="34" charset="0"/>
              <a:cs typeface="Arial" pitchFamily="34" charset="0"/>
            </a:endParaRPr>
          </a:p>
        </p:txBody>
      </p:sp>
      <p:sp>
        <p:nvSpPr>
          <p:cNvPr id="6" name="pole tekstowe 5"/>
          <p:cNvSpPr txBox="1"/>
          <p:nvPr/>
        </p:nvSpPr>
        <p:spPr>
          <a:xfrm>
            <a:off x="4572000" y="3068960"/>
            <a:ext cx="3528392" cy="369332"/>
          </a:xfrm>
          <a:prstGeom prst="rect">
            <a:avLst/>
          </a:prstGeom>
          <a:noFill/>
        </p:spPr>
        <p:txBody>
          <a:bodyPr wrap="square" rtlCol="0">
            <a:spAutoFit/>
          </a:bodyPr>
          <a:lstStyle/>
          <a:p>
            <a:r>
              <a:rPr lang="pl-PL" dirty="0" smtClean="0">
                <a:latin typeface="Arial" pitchFamily="34" charset="0"/>
                <a:cs typeface="Arial" pitchFamily="34" charset="0"/>
              </a:rPr>
              <a:t>ustanie oddychania</a:t>
            </a:r>
            <a:endParaRPr lang="pl-PL" dirty="0">
              <a:latin typeface="Arial" pitchFamily="34" charset="0"/>
              <a:cs typeface="Arial" pitchFamily="34" charset="0"/>
            </a:endParaRPr>
          </a:p>
        </p:txBody>
      </p:sp>
      <p:sp>
        <p:nvSpPr>
          <p:cNvPr id="7" name="pole tekstowe 6"/>
          <p:cNvSpPr txBox="1"/>
          <p:nvPr/>
        </p:nvSpPr>
        <p:spPr>
          <a:xfrm>
            <a:off x="4499992" y="3645024"/>
            <a:ext cx="3672408" cy="369332"/>
          </a:xfrm>
          <a:prstGeom prst="rect">
            <a:avLst/>
          </a:prstGeom>
          <a:noFill/>
        </p:spPr>
        <p:txBody>
          <a:bodyPr wrap="square" rtlCol="0">
            <a:spAutoFit/>
          </a:bodyPr>
          <a:lstStyle/>
          <a:p>
            <a:r>
              <a:rPr lang="pl-PL" dirty="0" smtClean="0">
                <a:latin typeface="Arial" pitchFamily="34" charset="0"/>
                <a:cs typeface="Arial" pitchFamily="34" charset="0"/>
              </a:rPr>
              <a:t>oziębienie ciała</a:t>
            </a:r>
            <a:endParaRPr lang="pl-PL" dirty="0">
              <a:latin typeface="Arial" pitchFamily="34" charset="0"/>
              <a:cs typeface="Arial" pitchFamily="34" charset="0"/>
            </a:endParaRPr>
          </a:p>
        </p:txBody>
      </p:sp>
      <p:sp>
        <p:nvSpPr>
          <p:cNvPr id="8" name="pole tekstowe 7"/>
          <p:cNvSpPr txBox="1"/>
          <p:nvPr/>
        </p:nvSpPr>
        <p:spPr>
          <a:xfrm>
            <a:off x="4499992" y="4365104"/>
            <a:ext cx="3528392" cy="369332"/>
          </a:xfrm>
          <a:prstGeom prst="rect">
            <a:avLst/>
          </a:prstGeom>
          <a:noFill/>
        </p:spPr>
        <p:txBody>
          <a:bodyPr wrap="square" rtlCol="0">
            <a:spAutoFit/>
          </a:bodyPr>
          <a:lstStyle/>
          <a:p>
            <a:r>
              <a:rPr lang="pl-PL" dirty="0" smtClean="0">
                <a:latin typeface="Arial" pitchFamily="34" charset="0"/>
                <a:cs typeface="Arial" pitchFamily="34" charset="0"/>
              </a:rPr>
              <a:t>linearne EKG</a:t>
            </a:r>
            <a:endParaRPr lang="pl-PL" dirty="0">
              <a:latin typeface="Arial" pitchFamily="34" charset="0"/>
              <a:cs typeface="Arial" pitchFamily="34" charset="0"/>
            </a:endParaRPr>
          </a:p>
        </p:txBody>
      </p:sp>
      <p:sp>
        <p:nvSpPr>
          <p:cNvPr id="9" name="pole tekstowe 8"/>
          <p:cNvSpPr txBox="1"/>
          <p:nvPr/>
        </p:nvSpPr>
        <p:spPr>
          <a:xfrm>
            <a:off x="4499992" y="4941168"/>
            <a:ext cx="3600400" cy="369332"/>
          </a:xfrm>
          <a:prstGeom prst="rect">
            <a:avLst/>
          </a:prstGeom>
          <a:noFill/>
        </p:spPr>
        <p:txBody>
          <a:bodyPr wrap="square" rtlCol="0">
            <a:spAutoFit/>
          </a:bodyPr>
          <a:lstStyle/>
          <a:p>
            <a:r>
              <a:rPr lang="pl-PL" dirty="0" smtClean="0">
                <a:latin typeface="Arial" pitchFamily="34" charset="0"/>
                <a:cs typeface="Arial" pitchFamily="34" charset="0"/>
              </a:rPr>
              <a:t>brak odruchów</a:t>
            </a:r>
            <a:endParaRPr lang="pl-PL"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ppt_x</p:attrName>
                                        </p:attrNameLst>
                                      </p:cBhvr>
                                      <p:tavLst>
                                        <p:tav tm="0">
                                          <p:val>
                                            <p:strVal val="#ppt_x-.2"/>
                                          </p:val>
                                        </p:tav>
                                        <p:tav tm="100000">
                                          <p:val>
                                            <p:strVal val="#ppt_x"/>
                                          </p:val>
                                        </p:tav>
                                      </p:tavLst>
                                    </p:anim>
                                    <p:anim calcmode="lin" valueType="num">
                                      <p:cBhvr>
                                        <p:cTn id="2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ppt_x</p:attrName>
                                        </p:attrNameLst>
                                      </p:cBhvr>
                                      <p:tavLst>
                                        <p:tav tm="0">
                                          <p:val>
                                            <p:strVal val="#ppt_x-.2"/>
                                          </p:val>
                                        </p:tav>
                                        <p:tav tm="100000">
                                          <p:val>
                                            <p:strVal val="#ppt_x"/>
                                          </p:val>
                                        </p:tav>
                                      </p:tavLst>
                                    </p:anim>
                                    <p:anim calcmode="lin" valueType="num">
                                      <p:cBhvr>
                                        <p:cTn id="3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ppt_x</p:attrName>
                                        </p:attrNameLst>
                                      </p:cBhvr>
                                      <p:tavLst>
                                        <p:tav tm="0">
                                          <p:val>
                                            <p:strVal val="#ppt_x-.2"/>
                                          </p:val>
                                        </p:tav>
                                        <p:tav tm="100000">
                                          <p:val>
                                            <p:strVal val="#ppt_x"/>
                                          </p:val>
                                        </p:tav>
                                      </p:tavLst>
                                    </p:anim>
                                    <p:anim calcmode="lin" valueType="num">
                                      <p:cBhvr>
                                        <p:cTn id="4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ppt_x</p:attrName>
                                        </p:attrNameLst>
                                      </p:cBhvr>
                                      <p:tavLst>
                                        <p:tav tm="0">
                                          <p:val>
                                            <p:strVal val="#ppt_x-.2"/>
                                          </p:val>
                                        </p:tav>
                                        <p:tav tm="100000">
                                          <p:val>
                                            <p:strVal val="#ppt_x"/>
                                          </p:val>
                                        </p:tav>
                                      </p:tavLst>
                                    </p:anim>
                                    <p:anim calcmode="lin" valueType="num">
                                      <p:cBhvr>
                                        <p:cTn id="5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899592" y="692696"/>
          <a:ext cx="7416824" cy="5256584"/>
        </p:xfrm>
        <a:graphic>
          <a:graphicData uri="http://schemas.openxmlformats.org/drawingml/2006/table">
            <a:tbl>
              <a:tblPr>
                <a:tableStyleId>{5C22544A-7EE6-4342-B048-85BDC9FD1C3A}</a:tableStyleId>
              </a:tblPr>
              <a:tblGrid>
                <a:gridCol w="3708412"/>
                <a:gridCol w="3708412"/>
              </a:tblGrid>
              <a:tr h="657073">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de-DE" sz="1800" kern="1200" dirty="0" smtClean="0">
                          <a:solidFill>
                            <a:schemeClr val="dk1"/>
                          </a:solidFill>
                          <a:latin typeface="Arial" pitchFamily="34" charset="0"/>
                          <a:ea typeface="+mn-ea"/>
                          <a:cs typeface="Arial" pitchFamily="34" charset="0"/>
                        </a:rPr>
                        <a:t>Sichere Todeszeichen:</a:t>
                      </a:r>
                      <a:endParaRPr kumimoji="0" lang="pl-PL" sz="1800" kern="1200" dirty="0" smtClean="0">
                        <a:solidFill>
                          <a:schemeClr val="dk1"/>
                        </a:solidFill>
                        <a:latin typeface="Arial" pitchFamily="34" charset="0"/>
                        <a:ea typeface="+mn-ea"/>
                        <a:cs typeface="Arial" pitchFamily="34" charset="0"/>
                      </a:endParaRPr>
                    </a:p>
                  </a:txBody>
                  <a:tcPr/>
                </a:tc>
                <a:tc>
                  <a:txBody>
                    <a:bodyPr/>
                    <a:lstStyle/>
                    <a:p>
                      <a:endParaRPr lang="pl-PL" dirty="0"/>
                    </a:p>
                  </a:txBody>
                  <a:tcPr/>
                </a:tc>
              </a:tr>
              <a:tr h="657073">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de-DE" sz="1800" dirty="0" smtClean="0">
                          <a:latin typeface="Arial" pitchFamily="34" charset="0"/>
                          <a:ea typeface="Calibri"/>
                          <a:cs typeface="Arial" pitchFamily="34" charset="0"/>
                        </a:rPr>
                        <a:t>Leichenflecke</a:t>
                      </a:r>
                      <a:r>
                        <a:rPr lang="pl-PL" sz="1800" dirty="0" smtClean="0">
                          <a:latin typeface="Arial" pitchFamily="34" charset="0"/>
                          <a:ea typeface="Calibri"/>
                          <a:cs typeface="Arial" pitchFamily="34" charset="0"/>
                        </a:rPr>
                        <a:t> </a:t>
                      </a:r>
                      <a:r>
                        <a:rPr kumimoji="0" lang="pl-PL" sz="1800" i="1" kern="1200" dirty="0" smtClean="0">
                          <a:solidFill>
                            <a:schemeClr val="dk1"/>
                          </a:solidFill>
                          <a:latin typeface="+mn-lt"/>
                          <a:ea typeface="+mn-ea"/>
                          <a:cs typeface="+mn-cs"/>
                        </a:rPr>
                        <a:t>(</a:t>
                      </a:r>
                      <a:r>
                        <a:rPr kumimoji="0" lang="pl-PL" sz="1800" i="1" kern="1200" dirty="0" err="1" smtClean="0">
                          <a:solidFill>
                            <a:schemeClr val="dk1"/>
                          </a:solidFill>
                          <a:latin typeface="+mn-lt"/>
                          <a:ea typeface="+mn-ea"/>
                          <a:cs typeface="+mn-cs"/>
                        </a:rPr>
                        <a:t>livores</a:t>
                      </a:r>
                      <a:r>
                        <a:rPr kumimoji="0" lang="pl-PL" sz="1800" i="1" kern="1200" dirty="0" smtClean="0">
                          <a:solidFill>
                            <a:schemeClr val="dk1"/>
                          </a:solidFill>
                          <a:latin typeface="+mn-lt"/>
                          <a:ea typeface="+mn-ea"/>
                          <a:cs typeface="+mn-cs"/>
                        </a:rPr>
                        <a:t> </a:t>
                      </a:r>
                      <a:r>
                        <a:rPr kumimoji="0" lang="pl-PL" sz="1800" i="1" kern="1200" dirty="0" err="1" smtClean="0">
                          <a:solidFill>
                            <a:schemeClr val="dk1"/>
                          </a:solidFill>
                          <a:latin typeface="+mn-lt"/>
                          <a:ea typeface="+mn-ea"/>
                          <a:cs typeface="+mn-cs"/>
                        </a:rPr>
                        <a:t>mortis</a:t>
                      </a:r>
                      <a:r>
                        <a:rPr kumimoji="0" lang="pl-PL" sz="1800" i="1" kern="1200" dirty="0" smtClean="0">
                          <a:solidFill>
                            <a:schemeClr val="dk1"/>
                          </a:solidFill>
                          <a:latin typeface="+mn-lt"/>
                          <a:ea typeface="+mn-ea"/>
                          <a:cs typeface="+mn-cs"/>
                        </a:rPr>
                        <a:t>)</a:t>
                      </a:r>
                      <a:endParaRPr lang="pl-PL" sz="1800" i="1" dirty="0" smtClean="0">
                        <a:latin typeface="Arial" pitchFamily="34" charset="0"/>
                        <a:ea typeface="Calibri"/>
                        <a:cs typeface="Arial" pitchFamily="34" charset="0"/>
                      </a:endParaRPr>
                    </a:p>
                  </a:txBody>
                  <a:tcPr/>
                </a:tc>
                <a:tc>
                  <a:txBody>
                    <a:bodyPr/>
                    <a:lstStyle/>
                    <a:p>
                      <a:endParaRPr lang="pl-PL" dirty="0"/>
                    </a:p>
                  </a:txBody>
                  <a:tcPr/>
                </a:tc>
              </a:tr>
              <a:tr h="657073">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de-DE" sz="1800" dirty="0" smtClean="0">
                          <a:latin typeface="Arial" pitchFamily="34" charset="0"/>
                          <a:ea typeface="Calibri"/>
                          <a:cs typeface="Arial" pitchFamily="34" charset="0"/>
                        </a:rPr>
                        <a:t>Leichenstarre</a:t>
                      </a:r>
                      <a:r>
                        <a:rPr lang="pl-PL" sz="1800" dirty="0" smtClean="0">
                          <a:latin typeface="Arial" pitchFamily="34" charset="0"/>
                          <a:ea typeface="Calibri"/>
                          <a:cs typeface="Arial" pitchFamily="34" charset="0"/>
                        </a:rPr>
                        <a:t> </a:t>
                      </a:r>
                      <a:r>
                        <a:rPr kumimoji="0" lang="pl-PL" sz="1800" i="1" kern="1200" dirty="0" smtClean="0">
                          <a:solidFill>
                            <a:schemeClr val="dk1"/>
                          </a:solidFill>
                          <a:latin typeface="+mn-lt"/>
                          <a:ea typeface="+mn-ea"/>
                          <a:cs typeface="+mn-cs"/>
                        </a:rPr>
                        <a:t>(</a:t>
                      </a:r>
                      <a:r>
                        <a:rPr kumimoji="0" lang="pl-PL" sz="1800" i="1" kern="1200" dirty="0" err="1" smtClean="0">
                          <a:solidFill>
                            <a:schemeClr val="dk1"/>
                          </a:solidFill>
                          <a:latin typeface="+mn-lt"/>
                          <a:ea typeface="+mn-ea"/>
                          <a:cs typeface="+mn-cs"/>
                        </a:rPr>
                        <a:t>rigor</a:t>
                      </a:r>
                      <a:r>
                        <a:rPr kumimoji="0" lang="pl-PL" sz="1800" i="1" kern="1200" dirty="0" smtClean="0">
                          <a:solidFill>
                            <a:schemeClr val="dk1"/>
                          </a:solidFill>
                          <a:latin typeface="+mn-lt"/>
                          <a:ea typeface="+mn-ea"/>
                          <a:cs typeface="+mn-cs"/>
                        </a:rPr>
                        <a:t> </a:t>
                      </a:r>
                      <a:r>
                        <a:rPr kumimoji="0" lang="pl-PL" sz="1800" i="1" kern="1200" dirty="0" err="1" smtClean="0">
                          <a:solidFill>
                            <a:schemeClr val="dk1"/>
                          </a:solidFill>
                          <a:latin typeface="+mn-lt"/>
                          <a:ea typeface="+mn-ea"/>
                          <a:cs typeface="+mn-cs"/>
                        </a:rPr>
                        <a:t>mortis</a:t>
                      </a:r>
                      <a:r>
                        <a:rPr kumimoji="0" lang="pl-PL" sz="1800" i="1" kern="1200" dirty="0" smtClean="0">
                          <a:solidFill>
                            <a:schemeClr val="dk1"/>
                          </a:solidFill>
                          <a:latin typeface="+mn-lt"/>
                          <a:ea typeface="+mn-ea"/>
                          <a:cs typeface="+mn-cs"/>
                        </a:rPr>
                        <a:t>)</a:t>
                      </a:r>
                      <a:endParaRPr lang="pl-PL" sz="1800" i="1" dirty="0" smtClean="0">
                        <a:latin typeface="Arial" pitchFamily="34" charset="0"/>
                        <a:ea typeface="Calibri"/>
                        <a:cs typeface="Arial" pitchFamily="34" charset="0"/>
                      </a:endParaRPr>
                    </a:p>
                  </a:txBody>
                  <a:tcPr/>
                </a:tc>
                <a:tc>
                  <a:txBody>
                    <a:bodyPr/>
                    <a:lstStyle/>
                    <a:p>
                      <a:endParaRPr lang="pl-PL" dirty="0"/>
                    </a:p>
                  </a:txBody>
                  <a:tcPr/>
                </a:tc>
              </a:tr>
              <a:tr h="657073">
                <a:tc>
                  <a:txBody>
                    <a:bodyPr/>
                    <a:lstStyle/>
                    <a:p>
                      <a:pPr>
                        <a:lnSpc>
                          <a:spcPct val="150000"/>
                        </a:lnSpc>
                      </a:pPr>
                      <a:r>
                        <a:rPr lang="de-DE" sz="1800" dirty="0" smtClean="0">
                          <a:latin typeface="Arial" pitchFamily="34" charset="0"/>
                          <a:ea typeface="Calibri"/>
                          <a:cs typeface="Arial" pitchFamily="34" charset="0"/>
                        </a:rPr>
                        <a:t>Fäulnis </a:t>
                      </a:r>
                      <a:endParaRPr lang="pl-PL" sz="1800" dirty="0">
                        <a:latin typeface="Arial" pitchFamily="34" charset="0"/>
                        <a:cs typeface="Arial" pitchFamily="34" charset="0"/>
                      </a:endParaRPr>
                    </a:p>
                  </a:txBody>
                  <a:tcPr/>
                </a:tc>
                <a:tc>
                  <a:txBody>
                    <a:bodyPr/>
                    <a:lstStyle/>
                    <a:p>
                      <a:endParaRPr lang="pl-PL" dirty="0"/>
                    </a:p>
                  </a:txBody>
                  <a:tcPr/>
                </a:tc>
              </a:tr>
              <a:tr h="657073">
                <a:tc>
                  <a:txBody>
                    <a:bodyPr/>
                    <a:lstStyle/>
                    <a:p>
                      <a:pPr>
                        <a:lnSpc>
                          <a:spcPct val="150000"/>
                        </a:lnSpc>
                        <a:spcAft>
                          <a:spcPts val="0"/>
                        </a:spcAft>
                      </a:pPr>
                      <a:r>
                        <a:rPr lang="de-DE" sz="1800" dirty="0">
                          <a:latin typeface="Arial" pitchFamily="34" charset="0"/>
                          <a:ea typeface="Calibri"/>
                          <a:cs typeface="Arial" pitchFamily="34" charset="0"/>
                        </a:rPr>
                        <a:t>Präparierung</a:t>
                      </a:r>
                      <a:endParaRPr lang="pl-PL" sz="1800" dirty="0">
                        <a:latin typeface="Arial" pitchFamily="34" charset="0"/>
                        <a:ea typeface="Calibri"/>
                        <a:cs typeface="Arial" pitchFamily="34" charset="0"/>
                      </a:endParaRPr>
                    </a:p>
                  </a:txBody>
                  <a:tcPr marL="68580" marR="68580" marT="0" marB="0"/>
                </a:tc>
                <a:tc>
                  <a:txBody>
                    <a:bodyPr/>
                    <a:lstStyle/>
                    <a:p>
                      <a:endParaRPr lang="pl-PL" dirty="0"/>
                    </a:p>
                  </a:txBody>
                  <a:tcPr/>
                </a:tc>
              </a:tr>
              <a:tr h="657073">
                <a:tc>
                  <a:txBody>
                    <a:bodyPr/>
                    <a:lstStyle/>
                    <a:p>
                      <a:pPr>
                        <a:lnSpc>
                          <a:spcPct val="150000"/>
                        </a:lnSpc>
                        <a:spcAft>
                          <a:spcPts val="0"/>
                        </a:spcAft>
                      </a:pPr>
                      <a:r>
                        <a:rPr lang="de-DE" sz="1800" dirty="0">
                          <a:latin typeface="Arial" pitchFamily="34" charset="0"/>
                          <a:ea typeface="Calibri"/>
                          <a:cs typeface="Arial" pitchFamily="34" charset="0"/>
                        </a:rPr>
                        <a:t>Totenschein, Todesbescheinigung</a:t>
                      </a:r>
                      <a:endParaRPr lang="pl-PL" sz="1800" dirty="0">
                        <a:latin typeface="Arial" pitchFamily="34" charset="0"/>
                        <a:ea typeface="Calibri"/>
                        <a:cs typeface="Arial" pitchFamily="34" charset="0"/>
                      </a:endParaRPr>
                    </a:p>
                  </a:txBody>
                  <a:tcPr marL="68580" marR="68580" marT="0" marB="0"/>
                </a:tc>
                <a:tc>
                  <a:txBody>
                    <a:bodyPr/>
                    <a:lstStyle/>
                    <a:p>
                      <a:endParaRPr lang="pl-PL" dirty="0"/>
                    </a:p>
                  </a:txBody>
                  <a:tcPr/>
                </a:tc>
              </a:tr>
              <a:tr h="657073">
                <a:tc>
                  <a:txBody>
                    <a:bodyPr/>
                    <a:lstStyle/>
                    <a:p>
                      <a:pPr>
                        <a:lnSpc>
                          <a:spcPct val="150000"/>
                        </a:lnSpc>
                        <a:spcAft>
                          <a:spcPts val="0"/>
                        </a:spcAft>
                      </a:pPr>
                      <a:r>
                        <a:rPr lang="de-DE" sz="1800" dirty="0">
                          <a:latin typeface="Arial" pitchFamily="34" charset="0"/>
                          <a:ea typeface="Calibri"/>
                          <a:cs typeface="Arial" pitchFamily="34" charset="0"/>
                        </a:rPr>
                        <a:t>Bestattungserlaubnis</a:t>
                      </a:r>
                      <a:endParaRPr lang="pl-PL" sz="1800" dirty="0">
                        <a:latin typeface="Arial" pitchFamily="34" charset="0"/>
                        <a:ea typeface="Calibri"/>
                        <a:cs typeface="Arial" pitchFamily="34" charset="0"/>
                      </a:endParaRPr>
                    </a:p>
                  </a:txBody>
                  <a:tcPr marL="68580" marR="68580" marT="0" marB="0"/>
                </a:tc>
                <a:tc>
                  <a:txBody>
                    <a:bodyPr/>
                    <a:lstStyle/>
                    <a:p>
                      <a:endParaRPr lang="pl-PL" dirty="0"/>
                    </a:p>
                  </a:txBody>
                  <a:tcPr/>
                </a:tc>
              </a:tr>
              <a:tr h="657073">
                <a:tc>
                  <a:txBody>
                    <a:bodyPr/>
                    <a:lstStyle/>
                    <a:p>
                      <a:pPr>
                        <a:lnSpc>
                          <a:spcPct val="150000"/>
                        </a:lnSpc>
                        <a:spcAft>
                          <a:spcPts val="0"/>
                        </a:spcAft>
                      </a:pPr>
                      <a:r>
                        <a:rPr lang="de-DE" sz="1800" dirty="0">
                          <a:latin typeface="Arial" pitchFamily="34" charset="0"/>
                          <a:ea typeface="Calibri"/>
                          <a:cs typeface="Arial" pitchFamily="34" charset="0"/>
                        </a:rPr>
                        <a:t>Sterbeurkunde</a:t>
                      </a:r>
                      <a:endParaRPr lang="pl-PL" sz="1800" dirty="0">
                        <a:latin typeface="Arial" pitchFamily="34" charset="0"/>
                        <a:ea typeface="Calibri"/>
                        <a:cs typeface="Arial" pitchFamily="34" charset="0"/>
                      </a:endParaRPr>
                    </a:p>
                  </a:txBody>
                  <a:tcPr marL="68580" marR="68580" marT="0" marB="0"/>
                </a:tc>
                <a:tc>
                  <a:txBody>
                    <a:bodyPr/>
                    <a:lstStyle/>
                    <a:p>
                      <a:endParaRPr lang="pl-PL" dirty="0"/>
                    </a:p>
                  </a:txBody>
                  <a:tcPr/>
                </a:tc>
              </a:tr>
            </a:tbl>
          </a:graphicData>
        </a:graphic>
      </p:graphicFrame>
      <p:sp>
        <p:nvSpPr>
          <p:cNvPr id="3" name="pole tekstowe 2"/>
          <p:cNvSpPr txBox="1"/>
          <p:nvPr/>
        </p:nvSpPr>
        <p:spPr>
          <a:xfrm>
            <a:off x="4788024" y="2780928"/>
            <a:ext cx="3528392" cy="369332"/>
          </a:xfrm>
          <a:prstGeom prst="rect">
            <a:avLst/>
          </a:prstGeom>
          <a:noFill/>
        </p:spPr>
        <p:txBody>
          <a:bodyPr wrap="square" rtlCol="0">
            <a:spAutoFit/>
          </a:bodyPr>
          <a:lstStyle/>
          <a:p>
            <a:r>
              <a:rPr lang="pl-PL" dirty="0" smtClean="0">
                <a:latin typeface="Arial" pitchFamily="34" charset="0"/>
                <a:cs typeface="Arial" pitchFamily="34" charset="0"/>
              </a:rPr>
              <a:t>proces gnilny</a:t>
            </a:r>
            <a:endParaRPr lang="pl-PL" dirty="0">
              <a:latin typeface="Arial" pitchFamily="34" charset="0"/>
              <a:cs typeface="Arial" pitchFamily="34" charset="0"/>
            </a:endParaRPr>
          </a:p>
        </p:txBody>
      </p:sp>
      <p:sp>
        <p:nvSpPr>
          <p:cNvPr id="4" name="pole tekstowe 3"/>
          <p:cNvSpPr txBox="1"/>
          <p:nvPr/>
        </p:nvSpPr>
        <p:spPr>
          <a:xfrm>
            <a:off x="4788024" y="764704"/>
            <a:ext cx="3312368" cy="369332"/>
          </a:xfrm>
          <a:prstGeom prst="rect">
            <a:avLst/>
          </a:prstGeom>
          <a:noFill/>
        </p:spPr>
        <p:txBody>
          <a:bodyPr wrap="square" rtlCol="0">
            <a:spAutoFit/>
          </a:bodyPr>
          <a:lstStyle/>
          <a:p>
            <a:r>
              <a:rPr lang="pl-PL" dirty="0" smtClean="0">
                <a:latin typeface="Arial" pitchFamily="34" charset="0"/>
                <a:cs typeface="Arial" pitchFamily="34" charset="0"/>
              </a:rPr>
              <a:t>niewątpliwe znamiona śmierci:</a:t>
            </a:r>
            <a:endParaRPr lang="pl-PL" dirty="0">
              <a:latin typeface="Arial" pitchFamily="34" charset="0"/>
              <a:cs typeface="Arial" pitchFamily="34" charset="0"/>
            </a:endParaRPr>
          </a:p>
        </p:txBody>
      </p:sp>
      <p:sp>
        <p:nvSpPr>
          <p:cNvPr id="5" name="pole tekstowe 4"/>
          <p:cNvSpPr txBox="1"/>
          <p:nvPr/>
        </p:nvSpPr>
        <p:spPr>
          <a:xfrm>
            <a:off x="4788024" y="1412776"/>
            <a:ext cx="3240360" cy="369332"/>
          </a:xfrm>
          <a:prstGeom prst="rect">
            <a:avLst/>
          </a:prstGeom>
          <a:noFill/>
        </p:spPr>
        <p:txBody>
          <a:bodyPr wrap="square" rtlCol="0">
            <a:spAutoFit/>
          </a:bodyPr>
          <a:lstStyle/>
          <a:p>
            <a:r>
              <a:rPr lang="pl-PL" dirty="0" smtClean="0">
                <a:latin typeface="Arial" pitchFamily="34" charset="0"/>
                <a:cs typeface="Arial" pitchFamily="34" charset="0"/>
              </a:rPr>
              <a:t>plamy opadowe</a:t>
            </a:r>
            <a:endParaRPr lang="pl-PL" dirty="0">
              <a:latin typeface="Arial" pitchFamily="34" charset="0"/>
              <a:cs typeface="Arial" pitchFamily="34" charset="0"/>
            </a:endParaRPr>
          </a:p>
        </p:txBody>
      </p:sp>
      <p:sp>
        <p:nvSpPr>
          <p:cNvPr id="6" name="pole tekstowe 5"/>
          <p:cNvSpPr txBox="1"/>
          <p:nvPr/>
        </p:nvSpPr>
        <p:spPr>
          <a:xfrm>
            <a:off x="4788024" y="2132856"/>
            <a:ext cx="3096344" cy="369332"/>
          </a:xfrm>
          <a:prstGeom prst="rect">
            <a:avLst/>
          </a:prstGeom>
          <a:noFill/>
        </p:spPr>
        <p:txBody>
          <a:bodyPr wrap="square" rtlCol="0">
            <a:spAutoFit/>
          </a:bodyPr>
          <a:lstStyle/>
          <a:p>
            <a:r>
              <a:rPr lang="pl-PL" dirty="0" smtClean="0">
                <a:latin typeface="Arial" pitchFamily="34" charset="0"/>
                <a:cs typeface="Arial" pitchFamily="34" charset="0"/>
              </a:rPr>
              <a:t>stężenie pośmiertne</a:t>
            </a:r>
            <a:endParaRPr lang="pl-PL" dirty="0">
              <a:latin typeface="Arial" pitchFamily="34" charset="0"/>
              <a:cs typeface="Arial" pitchFamily="34" charset="0"/>
            </a:endParaRPr>
          </a:p>
        </p:txBody>
      </p:sp>
      <p:sp>
        <p:nvSpPr>
          <p:cNvPr id="7" name="pole tekstowe 6"/>
          <p:cNvSpPr txBox="1"/>
          <p:nvPr/>
        </p:nvSpPr>
        <p:spPr>
          <a:xfrm>
            <a:off x="4788024" y="3356993"/>
            <a:ext cx="2952328" cy="369332"/>
          </a:xfrm>
          <a:prstGeom prst="rect">
            <a:avLst/>
          </a:prstGeom>
          <a:noFill/>
        </p:spPr>
        <p:txBody>
          <a:bodyPr wrap="square" rtlCol="0">
            <a:spAutoFit/>
          </a:bodyPr>
          <a:lstStyle/>
          <a:p>
            <a:r>
              <a:rPr lang="de-DE" dirty="0" err="1" smtClean="0">
                <a:latin typeface="Arial" pitchFamily="34" charset="0"/>
                <a:cs typeface="Arial" pitchFamily="34" charset="0"/>
              </a:rPr>
              <a:t>odpreparowanie</a:t>
            </a:r>
            <a:endParaRPr lang="pl-PL" dirty="0">
              <a:latin typeface="Arial" pitchFamily="34" charset="0"/>
              <a:cs typeface="Arial" pitchFamily="34" charset="0"/>
            </a:endParaRPr>
          </a:p>
        </p:txBody>
      </p:sp>
      <p:sp>
        <p:nvSpPr>
          <p:cNvPr id="8" name="pole tekstowe 7"/>
          <p:cNvSpPr txBox="1"/>
          <p:nvPr/>
        </p:nvSpPr>
        <p:spPr>
          <a:xfrm>
            <a:off x="4788024" y="4077072"/>
            <a:ext cx="3384376" cy="369332"/>
          </a:xfrm>
          <a:prstGeom prst="rect">
            <a:avLst/>
          </a:prstGeom>
          <a:noFill/>
        </p:spPr>
        <p:txBody>
          <a:bodyPr wrap="square" rtlCol="0">
            <a:spAutoFit/>
          </a:bodyPr>
          <a:lstStyle/>
          <a:p>
            <a:r>
              <a:rPr lang="de-DE" dirty="0" err="1" smtClean="0">
                <a:latin typeface="Arial" pitchFamily="34" charset="0"/>
                <a:cs typeface="Arial" pitchFamily="34" charset="0"/>
              </a:rPr>
              <a:t>Karta</a:t>
            </a:r>
            <a:r>
              <a:rPr lang="de-DE" dirty="0" smtClean="0">
                <a:latin typeface="Arial" pitchFamily="34" charset="0"/>
                <a:cs typeface="Arial" pitchFamily="34" charset="0"/>
              </a:rPr>
              <a:t> </a:t>
            </a:r>
            <a:r>
              <a:rPr lang="de-DE" dirty="0" err="1" smtClean="0">
                <a:latin typeface="Arial" pitchFamily="34" charset="0"/>
                <a:cs typeface="Arial" pitchFamily="34" charset="0"/>
              </a:rPr>
              <a:t>zgonu</a:t>
            </a:r>
            <a:endParaRPr lang="pl-PL" dirty="0">
              <a:latin typeface="Arial" pitchFamily="34" charset="0"/>
              <a:cs typeface="Arial" pitchFamily="34" charset="0"/>
            </a:endParaRPr>
          </a:p>
        </p:txBody>
      </p:sp>
      <p:sp>
        <p:nvSpPr>
          <p:cNvPr id="9" name="pole tekstowe 8"/>
          <p:cNvSpPr txBox="1"/>
          <p:nvPr/>
        </p:nvSpPr>
        <p:spPr>
          <a:xfrm flipH="1">
            <a:off x="4788024" y="4725144"/>
            <a:ext cx="3240360" cy="369332"/>
          </a:xfrm>
          <a:prstGeom prst="rect">
            <a:avLst/>
          </a:prstGeom>
          <a:noFill/>
        </p:spPr>
        <p:txBody>
          <a:bodyPr wrap="square" rtlCol="0">
            <a:spAutoFit/>
          </a:bodyPr>
          <a:lstStyle/>
          <a:p>
            <a:r>
              <a:rPr lang="de-DE" dirty="0" err="1" smtClean="0">
                <a:latin typeface="Arial" pitchFamily="34" charset="0"/>
                <a:cs typeface="Arial" pitchFamily="34" charset="0"/>
              </a:rPr>
              <a:t>Zezwolenie</a:t>
            </a:r>
            <a:r>
              <a:rPr lang="de-DE" dirty="0" smtClean="0">
                <a:latin typeface="Arial" pitchFamily="34" charset="0"/>
                <a:cs typeface="Arial" pitchFamily="34" charset="0"/>
              </a:rPr>
              <a:t> na </a:t>
            </a:r>
            <a:r>
              <a:rPr lang="de-DE" dirty="0" err="1" smtClean="0">
                <a:latin typeface="Arial" pitchFamily="34" charset="0"/>
                <a:cs typeface="Arial" pitchFamily="34" charset="0"/>
              </a:rPr>
              <a:t>pochówek</a:t>
            </a:r>
            <a:endParaRPr lang="pl-PL" dirty="0">
              <a:latin typeface="Arial" pitchFamily="34" charset="0"/>
              <a:cs typeface="Arial" pitchFamily="34" charset="0"/>
            </a:endParaRPr>
          </a:p>
        </p:txBody>
      </p:sp>
      <p:sp>
        <p:nvSpPr>
          <p:cNvPr id="10" name="pole tekstowe 9"/>
          <p:cNvSpPr txBox="1"/>
          <p:nvPr/>
        </p:nvSpPr>
        <p:spPr>
          <a:xfrm>
            <a:off x="4788024" y="5373216"/>
            <a:ext cx="3384376" cy="369332"/>
          </a:xfrm>
          <a:prstGeom prst="rect">
            <a:avLst/>
          </a:prstGeom>
          <a:noFill/>
        </p:spPr>
        <p:txBody>
          <a:bodyPr wrap="square" rtlCol="0">
            <a:spAutoFit/>
          </a:bodyPr>
          <a:lstStyle/>
          <a:p>
            <a:r>
              <a:rPr lang="de-DE" dirty="0" smtClean="0">
                <a:latin typeface="Arial" pitchFamily="34" charset="0"/>
                <a:cs typeface="Arial" pitchFamily="34" charset="0"/>
              </a:rPr>
              <a:t>Akt </a:t>
            </a:r>
            <a:r>
              <a:rPr lang="de-DE" dirty="0" err="1" smtClean="0">
                <a:latin typeface="Arial" pitchFamily="34" charset="0"/>
                <a:cs typeface="Arial" pitchFamily="34" charset="0"/>
              </a:rPr>
              <a:t>zgonu</a:t>
            </a:r>
            <a:endParaRPr lang="pl-PL"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ppt_x</p:attrName>
                                        </p:attrNameLst>
                                      </p:cBhvr>
                                      <p:tavLst>
                                        <p:tav tm="0">
                                          <p:val>
                                            <p:strVal val="#ppt_x-.2"/>
                                          </p:val>
                                        </p:tav>
                                        <p:tav tm="100000">
                                          <p:val>
                                            <p:strVal val="#ppt_x"/>
                                          </p:val>
                                        </p:tav>
                                      </p:tavLst>
                                    </p:anim>
                                    <p:anim calcmode="lin" valueType="num">
                                      <p:cBhvr>
                                        <p:cTn id="29"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ppt_x</p:attrName>
                                        </p:attrNameLst>
                                      </p:cBhvr>
                                      <p:tavLst>
                                        <p:tav tm="0">
                                          <p:val>
                                            <p:strVal val="#ppt_x-.2"/>
                                          </p:val>
                                        </p:tav>
                                        <p:tav tm="100000">
                                          <p:val>
                                            <p:strVal val="#ppt_x"/>
                                          </p:val>
                                        </p:tav>
                                      </p:tavLst>
                                    </p:anim>
                                    <p:anim calcmode="lin" valueType="num">
                                      <p:cBhvr>
                                        <p:cTn id="3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ppt_x</p:attrName>
                                        </p:attrNameLst>
                                      </p:cBhvr>
                                      <p:tavLst>
                                        <p:tav tm="0">
                                          <p:val>
                                            <p:strVal val="#ppt_x-.2"/>
                                          </p:val>
                                        </p:tav>
                                        <p:tav tm="100000">
                                          <p:val>
                                            <p:strVal val="#ppt_x"/>
                                          </p:val>
                                        </p:tav>
                                      </p:tavLst>
                                    </p:anim>
                                    <p:anim calcmode="lin" valueType="num">
                                      <p:cBhvr>
                                        <p:cTn id="4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ppt_x</p:attrName>
                                        </p:attrNameLst>
                                      </p:cBhvr>
                                      <p:tavLst>
                                        <p:tav tm="0">
                                          <p:val>
                                            <p:strVal val="#ppt_x-.2"/>
                                          </p:val>
                                        </p:tav>
                                        <p:tav tm="100000">
                                          <p:val>
                                            <p:strVal val="#ppt_x"/>
                                          </p:val>
                                        </p:tav>
                                      </p:tavLst>
                                    </p:anim>
                                    <p:anim calcmode="lin" valueType="num">
                                      <p:cBhvr>
                                        <p:cTn id="5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ppt_x</p:attrName>
                                        </p:attrNameLst>
                                      </p:cBhvr>
                                      <p:tavLst>
                                        <p:tav tm="0">
                                          <p:val>
                                            <p:strVal val="#ppt_x-.2"/>
                                          </p:val>
                                        </p:tav>
                                        <p:tav tm="100000">
                                          <p:val>
                                            <p:strVal val="#ppt_x"/>
                                          </p:val>
                                        </p:tav>
                                      </p:tavLst>
                                    </p:anim>
                                    <p:anim calcmode="lin" valueType="num">
                                      <p:cBhvr>
                                        <p:cTn id="57"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dirty="0" smtClean="0"/>
              <a:t>Źródła:</a:t>
            </a:r>
            <a:endParaRPr lang="pl-PL" dirty="0"/>
          </a:p>
        </p:txBody>
      </p:sp>
      <p:sp>
        <p:nvSpPr>
          <p:cNvPr id="6" name="Symbol zastępczy zawartości 5"/>
          <p:cNvSpPr>
            <a:spLocks noGrp="1"/>
          </p:cNvSpPr>
          <p:nvPr>
            <p:ph idx="1"/>
          </p:nvPr>
        </p:nvSpPr>
        <p:spPr>
          <a:xfrm>
            <a:off x="304800" y="1554162"/>
            <a:ext cx="8686800" cy="4611142"/>
          </a:xfrm>
        </p:spPr>
        <p:txBody>
          <a:bodyPr>
            <a:normAutofit fontScale="77500" lnSpcReduction="20000"/>
          </a:bodyPr>
          <a:lstStyle/>
          <a:p>
            <a:r>
              <a:rPr lang="pl-PL" dirty="0" err="1" smtClean="0"/>
              <a:t>Jerzewska</a:t>
            </a:r>
            <a:r>
              <a:rPr lang="pl-PL" dirty="0" smtClean="0"/>
              <a:t> Jolanta, Od oględzin do opinii biegłego, </a:t>
            </a:r>
            <a:r>
              <a:rPr lang="pl-PL" dirty="0" err="1" smtClean="0"/>
              <a:t>Wolters</a:t>
            </a:r>
            <a:r>
              <a:rPr lang="pl-PL" dirty="0" smtClean="0"/>
              <a:t> </a:t>
            </a:r>
            <a:r>
              <a:rPr lang="pl-PL" dirty="0" err="1" smtClean="0"/>
              <a:t>Kluwer</a:t>
            </a:r>
            <a:r>
              <a:rPr lang="pl-PL" dirty="0" smtClean="0"/>
              <a:t> Business Polska, 2010</a:t>
            </a:r>
          </a:p>
          <a:p>
            <a:r>
              <a:rPr lang="pl-PL" dirty="0" smtClean="0"/>
              <a:t>Di Maio Vincent, Di Maio Dominik, Medycyna sądowa, Urban &amp; Partner, Wrocław 2008</a:t>
            </a:r>
          </a:p>
          <a:p>
            <a:r>
              <a:rPr lang="pl-PL" dirty="0" smtClean="0"/>
              <a:t>Sekcja zwłok, Podręcznik </a:t>
            </a:r>
            <a:r>
              <a:rPr lang="pl-PL" dirty="0" err="1" smtClean="0"/>
              <a:t>Shearera</a:t>
            </a:r>
            <a:r>
              <a:rPr lang="pl-PL" dirty="0" smtClean="0"/>
              <a:t>, PZWL, 2012</a:t>
            </a:r>
          </a:p>
          <a:p>
            <a:r>
              <a:rPr lang="pl-PL" dirty="0" err="1" smtClean="0"/>
              <a:t>Grossberger</a:t>
            </a:r>
            <a:r>
              <a:rPr lang="pl-PL" dirty="0" smtClean="0"/>
              <a:t> Martin, Schmid Harald, </a:t>
            </a:r>
            <a:r>
              <a:rPr lang="pl-PL" dirty="0" err="1" smtClean="0"/>
              <a:t>Todesermittlung</a:t>
            </a:r>
            <a:r>
              <a:rPr lang="pl-PL" dirty="0" smtClean="0"/>
              <a:t>, Springer Wien, New York 2009</a:t>
            </a:r>
          </a:p>
          <a:p>
            <a:r>
              <a:rPr lang="pl-PL" dirty="0" err="1" smtClean="0"/>
              <a:t>Dettmeyer</a:t>
            </a:r>
            <a:r>
              <a:rPr lang="pl-PL" dirty="0" smtClean="0"/>
              <a:t> Reinhard B., </a:t>
            </a:r>
            <a:r>
              <a:rPr lang="pl-PL" dirty="0" err="1" smtClean="0"/>
              <a:t>Rechtsmedizin</a:t>
            </a:r>
            <a:r>
              <a:rPr lang="pl-PL" dirty="0" smtClean="0"/>
              <a:t>, </a:t>
            </a:r>
            <a:r>
              <a:rPr lang="pl-PL" dirty="0" err="1" smtClean="0"/>
              <a:t>Taschenbuch</a:t>
            </a:r>
            <a:r>
              <a:rPr lang="pl-PL" dirty="0" smtClean="0"/>
              <a:t> Springer 2011</a:t>
            </a:r>
          </a:p>
          <a:p>
            <a:r>
              <a:rPr lang="pl-PL" dirty="0" smtClean="0"/>
              <a:t>W prezentacji wykorzystano fotografie za uprzejmym zezwoleniem  autorów zdjęć – w Klinice </a:t>
            </a:r>
            <a:r>
              <a:rPr lang="pl-PL" dirty="0" err="1" smtClean="0"/>
              <a:t>Charité</a:t>
            </a:r>
            <a:r>
              <a:rPr lang="pl-PL" dirty="0" smtClean="0"/>
              <a:t> Berlin oraz  materiały  pochodzące z LKA Berlin, a także informacje uzyskane z Prokuratury Rejonowej </a:t>
            </a:r>
            <a:r>
              <a:rPr lang="pl-PL" smtClean="0"/>
              <a:t>w Zakopanem</a:t>
            </a:r>
            <a:endParaRPr lang="pl-P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pPr algn="ctr"/>
            <a:r>
              <a:rPr lang="pl-PL" sz="7200" dirty="0" smtClean="0"/>
              <a:t>Dziękuję za uwagę</a:t>
            </a:r>
            <a:endParaRPr lang="pl-PL" sz="7200" dirty="0"/>
          </a:p>
        </p:txBody>
      </p:sp>
      <p:sp>
        <p:nvSpPr>
          <p:cNvPr id="3" name="Podtytuł 2"/>
          <p:cNvSpPr>
            <a:spLocks noGrp="1"/>
          </p:cNvSpPr>
          <p:nvPr>
            <p:ph type="subTitle" idx="1"/>
          </p:nvPr>
        </p:nvSpPr>
        <p:spPr>
          <a:xfrm>
            <a:off x="533400" y="3228536"/>
            <a:ext cx="7854696" cy="2648736"/>
          </a:xfrm>
        </p:spPr>
        <p:txBody>
          <a:bodyPr>
            <a:normAutofit fontScale="77500" lnSpcReduction="20000"/>
          </a:bodyPr>
          <a:lstStyle/>
          <a:p>
            <a:endParaRPr lang="pl-PL" dirty="0" smtClean="0"/>
          </a:p>
          <a:p>
            <a:endParaRPr lang="pl-PL" dirty="0" smtClean="0"/>
          </a:p>
          <a:p>
            <a:endParaRPr lang="pl-PL" dirty="0" smtClean="0"/>
          </a:p>
          <a:p>
            <a:r>
              <a:rPr lang="pl-PL" dirty="0" smtClean="0"/>
              <a:t>Krystyna Kołodziej</a:t>
            </a:r>
          </a:p>
          <a:p>
            <a:r>
              <a:rPr lang="pl-PL" dirty="0" smtClean="0"/>
              <a:t>Kamieniec 24/1</a:t>
            </a:r>
          </a:p>
          <a:p>
            <a:r>
              <a:rPr lang="pl-PL" dirty="0" smtClean="0"/>
              <a:t>34-500 Zakopane</a:t>
            </a:r>
          </a:p>
          <a:p>
            <a:r>
              <a:rPr lang="pl-PL" dirty="0" smtClean="0"/>
              <a:t>Tel. 606 707 098</a:t>
            </a:r>
          </a:p>
          <a:p>
            <a:r>
              <a:rPr lang="pl-PL" dirty="0" err="1" smtClean="0"/>
              <a:t>krynia@pro.onet.pl</a:t>
            </a:r>
            <a:endParaRPr lang="pl-P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blipFill>
            <a:blip r:embed="rId2" cstate="print"/>
            <a:tile tx="0" ty="0" sx="100000" sy="100000" flip="none" algn="tl"/>
          </a:blipFill>
        </p:spPr>
        <p:txBody>
          <a:bodyPr>
            <a:normAutofit/>
          </a:bodyPr>
          <a:lstStyle/>
          <a:p>
            <a:r>
              <a:rPr lang="pl-PL" sz="3200" dirty="0" smtClean="0">
                <a:solidFill>
                  <a:schemeClr val="tx1"/>
                </a:solidFill>
              </a:rPr>
              <a:t>Medycyna sądowa</a:t>
            </a:r>
            <a:endParaRPr lang="pl-PL" sz="3200" dirty="0">
              <a:solidFill>
                <a:schemeClr val="tx1"/>
              </a:solidFill>
            </a:endParaRPr>
          </a:p>
        </p:txBody>
      </p:sp>
      <p:sp>
        <p:nvSpPr>
          <p:cNvPr id="3" name="Symbol zastępczy zawartości 2"/>
          <p:cNvSpPr>
            <a:spLocks noGrp="1"/>
          </p:cNvSpPr>
          <p:nvPr>
            <p:ph idx="1"/>
          </p:nvPr>
        </p:nvSpPr>
        <p:spPr>
          <a:blipFill>
            <a:blip r:embed="rId3" cstate="print"/>
            <a:tile tx="0" ty="0" sx="100000" sy="100000" flip="none" algn="tl"/>
          </a:blipFill>
          <a:ln>
            <a:solidFill>
              <a:schemeClr val="accent2">
                <a:lumMod val="60000"/>
                <a:lumOff val="40000"/>
              </a:schemeClr>
            </a:solidFill>
          </a:ln>
        </p:spPr>
        <p:txBody>
          <a:bodyPr>
            <a:normAutofit fontScale="92500" lnSpcReduction="20000"/>
          </a:bodyPr>
          <a:lstStyle/>
          <a:p>
            <a:pPr>
              <a:buNone/>
            </a:pPr>
            <a:endParaRPr lang="pl-PL" dirty="0" smtClean="0"/>
          </a:p>
          <a:p>
            <a:r>
              <a:rPr lang="pl-PL" dirty="0" smtClean="0"/>
              <a:t>Tanatologia</a:t>
            </a:r>
          </a:p>
          <a:p>
            <a:pPr>
              <a:lnSpc>
                <a:spcPct val="150000"/>
              </a:lnSpc>
            </a:pPr>
            <a:r>
              <a:rPr lang="pl-PL" dirty="0" smtClean="0"/>
              <a:t>Procedury</a:t>
            </a:r>
          </a:p>
          <a:p>
            <a:pPr>
              <a:lnSpc>
                <a:spcPct val="150000"/>
              </a:lnSpc>
            </a:pPr>
            <a:r>
              <a:rPr lang="pl-PL" dirty="0" smtClean="0"/>
              <a:t>Oględziny</a:t>
            </a:r>
          </a:p>
          <a:p>
            <a:pPr>
              <a:lnSpc>
                <a:spcPct val="150000"/>
              </a:lnSpc>
            </a:pPr>
            <a:r>
              <a:rPr lang="pl-PL" dirty="0" smtClean="0"/>
              <a:t>Sekcja zwłok</a:t>
            </a:r>
          </a:p>
          <a:p>
            <a:pPr>
              <a:lnSpc>
                <a:spcPct val="150000"/>
              </a:lnSpc>
            </a:pPr>
            <a:r>
              <a:rPr lang="pl-PL" dirty="0" smtClean="0"/>
              <a:t>Dokumentacja</a:t>
            </a:r>
          </a:p>
          <a:p>
            <a:pPr>
              <a:lnSpc>
                <a:spcPct val="150000"/>
              </a:lnSpc>
            </a:pPr>
            <a:r>
              <a:rPr lang="pl-PL" dirty="0" smtClean="0"/>
              <a:t>Terminologia</a:t>
            </a:r>
          </a:p>
          <a:p>
            <a:pPr>
              <a:lnSpc>
                <a:spcPct val="150000"/>
              </a:lnSpc>
              <a:buNone/>
            </a:pPr>
            <a:endParaRPr lang="pl-PL" dirty="0" smtClean="0"/>
          </a:p>
          <a:p>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57200" y="274638"/>
            <a:ext cx="8229600" cy="6250706"/>
          </a:xfrm>
          <a:ln>
            <a:solidFill>
              <a:schemeClr val="accent1">
                <a:lumMod val="75000"/>
              </a:schemeClr>
            </a:solidFill>
          </a:ln>
        </p:spPr>
        <p:txBody>
          <a:bodyPr>
            <a:normAutofit fontScale="90000"/>
          </a:bodyPr>
          <a:lstStyle/>
          <a:p>
            <a:pPr algn="l">
              <a:spcBef>
                <a:spcPts val="600"/>
              </a:spcBef>
            </a:pPr>
            <a:r>
              <a:rPr lang="pl-PL" sz="3100" b="1" u="sng" dirty="0" smtClean="0"/>
              <a:t/>
            </a:r>
            <a:br>
              <a:rPr lang="pl-PL" sz="3100" b="1" u="sng" dirty="0" smtClean="0"/>
            </a:br>
            <a:r>
              <a:rPr lang="pl-PL" sz="3100" b="1" u="sng" dirty="0" smtClean="0"/>
              <a:t/>
            </a:r>
            <a:br>
              <a:rPr lang="pl-PL" sz="3100" b="1" u="sng" dirty="0" smtClean="0"/>
            </a:br>
            <a:r>
              <a:rPr lang="pl-PL" sz="3100" b="1" u="sng" dirty="0" smtClean="0"/>
              <a:t>Medycyna sądowa</a:t>
            </a:r>
            <a:r>
              <a:rPr lang="pl-PL" b="0" u="sng" dirty="0" smtClean="0">
                <a:effectLst/>
              </a:rPr>
              <a:t/>
            </a:r>
            <a:br>
              <a:rPr lang="pl-PL" b="0" u="sng" dirty="0" smtClean="0">
                <a:effectLst/>
              </a:rPr>
            </a:br>
            <a:r>
              <a:rPr lang="pl-PL" sz="2000" dirty="0" smtClean="0">
                <a:effectLst/>
                <a:latin typeface="Arial" pitchFamily="34" charset="0"/>
                <a:cs typeface="Arial" pitchFamily="34" charset="0"/>
              </a:rPr>
              <a:t>to gałąź medycyny, która wykorzystuje zasady </a:t>
            </a:r>
            <a:br>
              <a:rPr lang="pl-PL" sz="2000" dirty="0" smtClean="0">
                <a:effectLst/>
                <a:latin typeface="Arial" pitchFamily="34" charset="0"/>
                <a:cs typeface="Arial" pitchFamily="34" charset="0"/>
              </a:rPr>
            </a:br>
            <a:r>
              <a:rPr lang="pl-PL" sz="2000" dirty="0" smtClean="0">
                <a:effectLst/>
                <a:latin typeface="Arial" pitchFamily="34" charset="0"/>
                <a:cs typeface="Arial" pitchFamily="34" charset="0"/>
              </a:rPr>
              <a:t>i wiedzę nauk medycznych do rozwiązywania </a:t>
            </a:r>
            <a:br>
              <a:rPr lang="pl-PL" sz="2000" dirty="0" smtClean="0">
                <a:effectLst/>
                <a:latin typeface="Arial" pitchFamily="34" charset="0"/>
                <a:cs typeface="Arial" pitchFamily="34" charset="0"/>
              </a:rPr>
            </a:br>
            <a:r>
              <a:rPr lang="pl-PL" sz="2000" dirty="0" smtClean="0">
                <a:effectLst/>
                <a:latin typeface="Arial" pitchFamily="34" charset="0"/>
                <a:cs typeface="Arial" pitchFamily="34" charset="0"/>
              </a:rPr>
              <a:t>problemów z dziedziny prawnej.</a:t>
            </a:r>
            <a:br>
              <a:rPr lang="pl-PL" sz="2000" dirty="0" smtClean="0">
                <a:effectLst/>
                <a:latin typeface="Arial" pitchFamily="34" charset="0"/>
                <a:cs typeface="Arial" pitchFamily="34" charset="0"/>
              </a:rPr>
            </a:br>
            <a:r>
              <a:rPr lang="pl-PL" sz="2000" dirty="0" smtClean="0">
                <a:effectLst/>
                <a:latin typeface="Arial" pitchFamily="34" charset="0"/>
                <a:cs typeface="Arial" pitchFamily="34" charset="0"/>
              </a:rPr>
              <a:t/>
            </a:r>
            <a:br>
              <a:rPr lang="pl-PL" sz="2000" dirty="0" smtClean="0">
                <a:effectLst/>
                <a:latin typeface="Arial" pitchFamily="34" charset="0"/>
                <a:cs typeface="Arial" pitchFamily="34" charset="0"/>
              </a:rPr>
            </a:br>
            <a:r>
              <a:rPr lang="pl-PL" sz="2000" dirty="0" smtClean="0">
                <a:effectLst/>
                <a:latin typeface="Arial" pitchFamily="34" charset="0"/>
                <a:cs typeface="Arial" pitchFamily="34" charset="0"/>
              </a:rPr>
              <a:t>W językach zachodniej Europy najczęściej </a:t>
            </a:r>
            <a:br>
              <a:rPr lang="pl-PL" sz="2000" dirty="0" smtClean="0">
                <a:effectLst/>
                <a:latin typeface="Arial" pitchFamily="34" charset="0"/>
                <a:cs typeface="Arial" pitchFamily="34" charset="0"/>
              </a:rPr>
            </a:br>
            <a:r>
              <a:rPr lang="pl-PL" sz="2000" dirty="0" smtClean="0">
                <a:effectLst/>
                <a:latin typeface="Arial" pitchFamily="34" charset="0"/>
                <a:cs typeface="Arial" pitchFamily="34" charset="0"/>
              </a:rPr>
              <a:t>używane jest określenie „medycyna prawna” </a:t>
            </a:r>
            <a:br>
              <a:rPr lang="pl-PL" sz="2000" dirty="0" smtClean="0">
                <a:effectLst/>
                <a:latin typeface="Arial" pitchFamily="34" charset="0"/>
                <a:cs typeface="Arial" pitchFamily="34" charset="0"/>
              </a:rPr>
            </a:br>
            <a:r>
              <a:rPr lang="pl-PL" sz="2000" dirty="0" smtClean="0">
                <a:effectLst/>
                <a:latin typeface="Arial" pitchFamily="34" charset="0"/>
                <a:cs typeface="Arial" pitchFamily="34" charset="0"/>
              </a:rPr>
              <a:t>(</a:t>
            </a:r>
            <a:r>
              <a:rPr lang="pl-PL" sz="2000" dirty="0" err="1" smtClean="0">
                <a:effectLst/>
                <a:latin typeface="Arial" pitchFamily="34" charset="0"/>
                <a:cs typeface="Arial" pitchFamily="34" charset="0"/>
              </a:rPr>
              <a:t>médicine</a:t>
            </a:r>
            <a:r>
              <a:rPr lang="pl-PL" sz="2000" dirty="0" smtClean="0">
                <a:effectLst/>
                <a:latin typeface="Arial" pitchFamily="34" charset="0"/>
                <a:cs typeface="Arial" pitchFamily="34" charset="0"/>
              </a:rPr>
              <a:t> </a:t>
            </a:r>
            <a:r>
              <a:rPr lang="pl-PL" sz="2000" dirty="0" err="1" smtClean="0">
                <a:effectLst/>
                <a:latin typeface="Arial" pitchFamily="34" charset="0"/>
                <a:cs typeface="Arial" pitchFamily="34" charset="0"/>
              </a:rPr>
              <a:t>légale</a:t>
            </a:r>
            <a:r>
              <a:rPr lang="pl-PL" sz="2000" dirty="0" smtClean="0">
                <a:effectLst/>
                <a:latin typeface="Arial" pitchFamily="34" charset="0"/>
                <a:cs typeface="Arial" pitchFamily="34" charset="0"/>
              </a:rPr>
              <a:t>), w słowiańskich najczęściej </a:t>
            </a:r>
            <a:br>
              <a:rPr lang="pl-PL" sz="2000" dirty="0" smtClean="0">
                <a:effectLst/>
                <a:latin typeface="Arial" pitchFamily="34" charset="0"/>
                <a:cs typeface="Arial" pitchFamily="34" charset="0"/>
              </a:rPr>
            </a:br>
            <a:r>
              <a:rPr lang="pl-PL" sz="2000" dirty="0" smtClean="0">
                <a:latin typeface="Arial" pitchFamily="34" charset="0"/>
                <a:cs typeface="Arial" pitchFamily="34" charset="0"/>
              </a:rPr>
              <a:t>„medycyna </a:t>
            </a:r>
            <a:r>
              <a:rPr lang="pl-PL" sz="2000" dirty="0" smtClean="0">
                <a:effectLst/>
                <a:latin typeface="Arial" pitchFamily="34" charset="0"/>
                <a:cs typeface="Arial" pitchFamily="34" charset="0"/>
              </a:rPr>
              <a:t>sądowa.” </a:t>
            </a:r>
            <a:r>
              <a:rPr lang="pl-PL" sz="1800" dirty="0" smtClean="0">
                <a:effectLst>
                  <a:outerShdw blurRad="38100" dist="38100" dir="2700000" algn="tl">
                    <a:srgbClr val="000000">
                      <a:alpha val="43137"/>
                    </a:srgbClr>
                  </a:outerShdw>
                </a:effectLst>
                <a:latin typeface="Arial" pitchFamily="34" charset="0"/>
                <a:cs typeface="Arial" pitchFamily="34" charset="0"/>
              </a:rPr>
              <a:t/>
            </a:r>
            <a:br>
              <a:rPr lang="pl-PL" sz="1800" dirty="0" smtClean="0">
                <a:effectLst>
                  <a:outerShdw blurRad="38100" dist="38100" dir="2700000" algn="tl">
                    <a:srgbClr val="000000">
                      <a:alpha val="43137"/>
                    </a:srgbClr>
                  </a:outerShdw>
                </a:effectLst>
                <a:latin typeface="Arial" pitchFamily="34" charset="0"/>
                <a:cs typeface="Arial" pitchFamily="34" charset="0"/>
              </a:rPr>
            </a:br>
            <a:r>
              <a:rPr lang="pl-PL" sz="1800" dirty="0" smtClean="0">
                <a:effectLst>
                  <a:outerShdw blurRad="38100" dist="38100" dir="2700000" algn="tl">
                    <a:srgbClr val="000000">
                      <a:alpha val="43137"/>
                    </a:srgbClr>
                  </a:outerShdw>
                </a:effectLst>
                <a:latin typeface="Arial" pitchFamily="34" charset="0"/>
                <a:cs typeface="Arial" pitchFamily="34" charset="0"/>
              </a:rPr>
              <a:t/>
            </a:r>
            <a:br>
              <a:rPr lang="pl-PL" sz="1800" dirty="0" smtClean="0">
                <a:effectLst>
                  <a:outerShdw blurRad="38100" dist="38100" dir="2700000" algn="tl">
                    <a:srgbClr val="000000">
                      <a:alpha val="43137"/>
                    </a:srgbClr>
                  </a:outerShdw>
                </a:effectLst>
                <a:latin typeface="Arial" pitchFamily="34" charset="0"/>
                <a:cs typeface="Arial" pitchFamily="34" charset="0"/>
              </a:rPr>
            </a:br>
            <a:r>
              <a:rPr lang="de-DE" sz="2000" b="1" dirty="0" smtClean="0">
                <a:latin typeface="Arial" pitchFamily="34" charset="0"/>
                <a:cs typeface="Arial" pitchFamily="34" charset="0"/>
              </a:rPr>
              <a:t>Die Rechtsmedizin</a:t>
            </a:r>
            <a:r>
              <a:rPr lang="de-DE" sz="2000" dirty="0" smtClean="0">
                <a:effectLst>
                  <a:outerShdw blurRad="38100" dist="38100" dir="2700000" algn="tl">
                    <a:srgbClr val="000000">
                      <a:alpha val="43137"/>
                    </a:srgbClr>
                  </a:outerShdw>
                </a:effectLst>
                <a:latin typeface="Arial" pitchFamily="34" charset="0"/>
                <a:cs typeface="Arial" pitchFamily="34" charset="0"/>
              </a:rPr>
              <a:t> </a:t>
            </a:r>
            <a:r>
              <a:rPr lang="de-DE" sz="2000" dirty="0" smtClean="0">
                <a:effectLst/>
                <a:latin typeface="Arial" pitchFamily="34" charset="0"/>
                <a:cs typeface="Arial" pitchFamily="34" charset="0"/>
              </a:rPr>
              <a:t>ist ein Fachgebiet der Medizin, welches sich mit juristischen Aspekten der Medizin befasst. Hierzu gehören unter anderem die Anwendung medizinischer Kenntnisse zur Beurteilung </a:t>
            </a:r>
            <a:r>
              <a:rPr lang="pl-PL" sz="2000" dirty="0" smtClean="0">
                <a:effectLst/>
                <a:latin typeface="Arial" pitchFamily="34" charset="0"/>
                <a:cs typeface="Arial" pitchFamily="34" charset="0"/>
              </a:rPr>
              <a:t> und </a:t>
            </a:r>
            <a:r>
              <a:rPr lang="de-DE" sz="2000" dirty="0" smtClean="0">
                <a:latin typeface="Arial" pitchFamily="34" charset="0"/>
                <a:cs typeface="Arial" pitchFamily="34" charset="0"/>
              </a:rPr>
              <a:t>Klärung von </a:t>
            </a:r>
            <a:r>
              <a:rPr lang="de-DE" sz="2000" dirty="0" smtClean="0">
                <a:effectLst/>
                <a:latin typeface="Arial" pitchFamily="34" charset="0"/>
                <a:cs typeface="Arial" pitchFamily="34" charset="0"/>
              </a:rPr>
              <a:t>Rechtsfragen.</a:t>
            </a:r>
            <a:r>
              <a:rPr lang="pl-PL" sz="1800" dirty="0" smtClean="0">
                <a:effectLst>
                  <a:outerShdw blurRad="38100" dist="38100" dir="2700000" algn="tl">
                    <a:srgbClr val="000000">
                      <a:alpha val="43137"/>
                    </a:srgbClr>
                  </a:outerShdw>
                </a:effectLst>
              </a:rPr>
              <a:t/>
            </a:r>
            <a:br>
              <a:rPr lang="pl-PL" sz="1800" dirty="0" smtClean="0">
                <a:effectLst>
                  <a:outerShdw blurRad="38100" dist="38100" dir="2700000" algn="tl">
                    <a:srgbClr val="000000">
                      <a:alpha val="43137"/>
                    </a:srgbClr>
                  </a:outerShdw>
                </a:effectLst>
              </a:rPr>
            </a:br>
            <a:r>
              <a:rPr lang="pl-PL" sz="1800" dirty="0" smtClean="0">
                <a:effectLst>
                  <a:outerShdw blurRad="38100" dist="38100" dir="2700000" algn="tl">
                    <a:srgbClr val="000000">
                      <a:alpha val="43137"/>
                    </a:srgbClr>
                  </a:outerShdw>
                </a:effectLst>
                <a:latin typeface="Arial" pitchFamily="34" charset="0"/>
                <a:cs typeface="Arial" pitchFamily="34" charset="0"/>
              </a:rPr>
              <a:t/>
            </a:r>
            <a:br>
              <a:rPr lang="pl-PL" sz="1800" dirty="0" smtClean="0">
                <a:effectLst>
                  <a:outerShdw blurRad="38100" dist="38100" dir="2700000" algn="tl">
                    <a:srgbClr val="000000">
                      <a:alpha val="43137"/>
                    </a:srgbClr>
                  </a:outerShdw>
                </a:effectLst>
                <a:latin typeface="Arial" pitchFamily="34" charset="0"/>
                <a:cs typeface="Arial" pitchFamily="34" charset="0"/>
              </a:rPr>
            </a:br>
            <a:r>
              <a:rPr lang="de-DE" sz="2000" b="1" dirty="0" smtClean="0">
                <a:latin typeface="Arial" pitchFamily="34" charset="0"/>
                <a:cs typeface="Arial" pitchFamily="34" charset="0"/>
              </a:rPr>
              <a:t>Die forensische Pathologie </a:t>
            </a:r>
            <a:r>
              <a:rPr lang="de-DE" sz="2000" dirty="0" smtClean="0">
                <a:latin typeface="Arial" pitchFamily="34" charset="0"/>
                <a:cs typeface="Arial" pitchFamily="34" charset="0"/>
              </a:rPr>
              <a:t>ist der zentrale Bereich der Rechtsmedizin. In Abgrenzung zur klinischen Pathologie, in der der natürliche Tod (z. B. Tod infolge Krankheit) untersucht wird, erfolgt in der Rechtsmedizin die Untersuchung des nicht-natürlichen Todes und der Todesfälle, bei denen durch die ärztliche Leichenschau die Todesart nicht geklärt werden konnte.</a:t>
            </a:r>
            <a:r>
              <a:rPr lang="pl-PL" sz="1600" dirty="0" smtClean="0">
                <a:latin typeface="Arial" pitchFamily="34" charset="0"/>
                <a:cs typeface="Arial" pitchFamily="34" charset="0"/>
              </a:rPr>
              <a:t/>
            </a:r>
            <a:br>
              <a:rPr lang="pl-PL" sz="1600" dirty="0" smtClean="0">
                <a:latin typeface="Arial" pitchFamily="34" charset="0"/>
                <a:cs typeface="Arial" pitchFamily="34" charset="0"/>
              </a:rPr>
            </a:br>
            <a:r>
              <a:rPr lang="pl-PL" sz="1600" dirty="0" smtClean="0">
                <a:latin typeface="Arial" pitchFamily="34" charset="0"/>
                <a:cs typeface="Arial" pitchFamily="34" charset="0"/>
              </a:rPr>
              <a:t/>
            </a:r>
            <a:br>
              <a:rPr lang="pl-PL" sz="1600" dirty="0" smtClean="0">
                <a:latin typeface="Arial" pitchFamily="34" charset="0"/>
                <a:cs typeface="Arial" pitchFamily="34" charset="0"/>
              </a:rPr>
            </a:br>
            <a:r>
              <a:rPr lang="pl-PL" sz="1600" dirty="0" smtClean="0">
                <a:solidFill>
                  <a:schemeClr val="tx1"/>
                </a:solidFill>
                <a:latin typeface="Arial" pitchFamily="34" charset="0"/>
                <a:cs typeface="Arial" pitchFamily="34" charset="0"/>
              </a:rPr>
              <a:t/>
            </a:r>
            <a:br>
              <a:rPr lang="pl-PL" sz="1600" dirty="0" smtClean="0">
                <a:solidFill>
                  <a:schemeClr val="tx1"/>
                </a:solidFill>
                <a:latin typeface="Arial" pitchFamily="34" charset="0"/>
                <a:cs typeface="Arial" pitchFamily="34" charset="0"/>
              </a:rPr>
            </a:br>
            <a:r>
              <a:rPr lang="pl-PL" sz="1600" dirty="0" smtClean="0">
                <a:solidFill>
                  <a:schemeClr val="tx1"/>
                </a:solidFill>
                <a:latin typeface="Arial" pitchFamily="34" charset="0"/>
                <a:cs typeface="Arial" pitchFamily="34" charset="0"/>
              </a:rPr>
              <a:t/>
            </a:r>
            <a:br>
              <a:rPr lang="pl-PL" sz="1600" dirty="0" smtClean="0">
                <a:solidFill>
                  <a:schemeClr val="tx1"/>
                </a:solidFill>
                <a:latin typeface="Arial" pitchFamily="34" charset="0"/>
                <a:cs typeface="Arial" pitchFamily="34" charset="0"/>
              </a:rPr>
            </a:br>
            <a:endParaRPr lang="pl-PL" sz="1600" dirty="0">
              <a:solidFill>
                <a:schemeClr val="tx1"/>
              </a:solidFill>
              <a:latin typeface="Arial" pitchFamily="34" charset="0"/>
              <a:cs typeface="Arial" pitchFamily="34" charset="0"/>
            </a:endParaRPr>
          </a:p>
        </p:txBody>
      </p:sp>
      <p:pic>
        <p:nvPicPr>
          <p:cNvPr id="4" name="Symbol zastępczy zawartości 3" descr="E:\KRYNIA\Tłumaczenia\SZKOLENIOWE\FORENSIC_bILDER\droplet.jpg"/>
          <p:cNvPicPr>
            <a:picLocks noGrp="1"/>
          </p:cNvPicPr>
          <p:nvPr>
            <p:ph idx="1"/>
          </p:nvPr>
        </p:nvPicPr>
        <p:blipFill>
          <a:blip r:embed="rId2" cstate="print"/>
          <a:stretch>
            <a:fillRect/>
          </a:stretch>
        </p:blipFill>
        <p:spPr bwMode="auto">
          <a:xfrm>
            <a:off x="5868144" y="548680"/>
            <a:ext cx="2068438" cy="26642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smtClean="0"/>
              <a:t>Podział	/  </a:t>
            </a:r>
            <a:r>
              <a:rPr lang="pl-PL" dirty="0" err="1" smtClean="0"/>
              <a:t>teilgebiete</a:t>
            </a:r>
            <a:endParaRPr lang="pl-PL" dirty="0"/>
          </a:p>
        </p:txBody>
      </p:sp>
      <p:sp>
        <p:nvSpPr>
          <p:cNvPr id="2" name="Symbol zastępczy zawartości 1"/>
          <p:cNvSpPr>
            <a:spLocks noGrp="1"/>
          </p:cNvSpPr>
          <p:nvPr>
            <p:ph idx="1"/>
          </p:nvPr>
        </p:nvSpPr>
        <p:spPr/>
        <p:txBody>
          <a:bodyPr/>
          <a:lstStyle/>
          <a:p>
            <a:r>
              <a:rPr lang="pl-PL" sz="2400" dirty="0" smtClean="0"/>
              <a:t>Tanatologia (</a:t>
            </a:r>
            <a:r>
              <a:rPr lang="pl-PL" sz="2400" dirty="0" err="1" smtClean="0"/>
              <a:t>Thanatologie</a:t>
            </a:r>
            <a:r>
              <a:rPr lang="pl-PL" sz="2400" dirty="0" smtClean="0"/>
              <a:t>)</a:t>
            </a:r>
          </a:p>
          <a:p>
            <a:r>
              <a:rPr lang="pl-PL" sz="2400" dirty="0" smtClean="0"/>
              <a:t>Toksykologia (</a:t>
            </a:r>
            <a:r>
              <a:rPr lang="pl-PL" sz="2400" dirty="0" err="1" smtClean="0"/>
              <a:t>Toxikologie</a:t>
            </a:r>
            <a:r>
              <a:rPr lang="pl-PL" sz="2400" dirty="0" smtClean="0"/>
              <a:t>)</a:t>
            </a:r>
          </a:p>
          <a:p>
            <a:r>
              <a:rPr lang="pl-PL" sz="2400" dirty="0" smtClean="0"/>
              <a:t>Traumatologia (Traumatologie)</a:t>
            </a:r>
          </a:p>
          <a:p>
            <a:r>
              <a:rPr lang="pl-PL" sz="2400" dirty="0" err="1" smtClean="0"/>
              <a:t>Hemogenetyka</a:t>
            </a:r>
            <a:r>
              <a:rPr lang="pl-PL" sz="2400" dirty="0" smtClean="0"/>
              <a:t> sądowo-lekarska / </a:t>
            </a:r>
            <a:r>
              <a:rPr lang="pl-PL" sz="2400" dirty="0" err="1" smtClean="0"/>
              <a:t>serohematologia</a:t>
            </a:r>
            <a:r>
              <a:rPr lang="pl-PL" sz="2400" dirty="0" smtClean="0"/>
              <a:t> (</a:t>
            </a:r>
            <a:r>
              <a:rPr lang="pl-PL" sz="2400" dirty="0" err="1" smtClean="0"/>
              <a:t>Forensische</a:t>
            </a:r>
            <a:r>
              <a:rPr lang="pl-PL" sz="2400" dirty="0" smtClean="0"/>
              <a:t> </a:t>
            </a:r>
            <a:r>
              <a:rPr lang="pl-PL" sz="2400" dirty="0" err="1" smtClean="0"/>
              <a:t>Molekularbiologie</a:t>
            </a:r>
            <a:r>
              <a:rPr lang="pl-PL" sz="2400" dirty="0" smtClean="0"/>
              <a:t>)</a:t>
            </a:r>
          </a:p>
          <a:p>
            <a:pPr algn="ctr">
              <a:buNone/>
            </a:pPr>
            <a:r>
              <a:rPr lang="pl-PL" sz="2400" dirty="0" smtClean="0"/>
              <a:t>************************</a:t>
            </a:r>
          </a:p>
          <a:p>
            <a:r>
              <a:rPr lang="pl-PL" sz="2400" dirty="0" err="1" smtClean="0"/>
              <a:t>Forensische</a:t>
            </a:r>
            <a:r>
              <a:rPr lang="pl-PL" sz="2400" dirty="0" smtClean="0"/>
              <a:t> </a:t>
            </a:r>
            <a:r>
              <a:rPr lang="pl-PL" sz="2400" dirty="0" err="1" smtClean="0"/>
              <a:t>Sexualmedizin</a:t>
            </a:r>
            <a:endParaRPr lang="pl-PL" sz="2400" dirty="0" smtClean="0"/>
          </a:p>
          <a:p>
            <a:r>
              <a:rPr lang="pl-PL" sz="2400" dirty="0" err="1" smtClean="0"/>
              <a:t>Verkehrsmedizin</a:t>
            </a:r>
            <a:endParaRPr lang="pl-PL" sz="2400" dirty="0" smtClean="0"/>
          </a:p>
          <a:p>
            <a:r>
              <a:rPr lang="pl-PL" sz="2400" dirty="0" err="1" smtClean="0"/>
              <a:t>Gutachterliche</a:t>
            </a:r>
            <a:r>
              <a:rPr lang="pl-PL" sz="2400" dirty="0" smtClean="0"/>
              <a:t> T</a:t>
            </a:r>
            <a:r>
              <a:rPr lang="de-DE" sz="2400" dirty="0" err="1" smtClean="0"/>
              <a:t>ätigkeiten</a:t>
            </a:r>
            <a:endParaRPr lang="pl-PL" sz="2400" dirty="0" smtClean="0"/>
          </a:p>
          <a:p>
            <a:endParaRPr lang="pl-PL"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000" b="1" dirty="0" smtClean="0"/>
              <a:t>Tanatologia  / </a:t>
            </a:r>
            <a:r>
              <a:rPr lang="pl-PL" sz="4000" b="1" dirty="0" err="1" smtClean="0"/>
              <a:t>Thanatologie</a:t>
            </a:r>
            <a:r>
              <a:rPr lang="pl-PL" sz="4000" b="1" dirty="0" smtClean="0"/>
              <a:t> </a:t>
            </a:r>
            <a:r>
              <a:rPr lang="pl-PL" sz="4000" dirty="0" smtClean="0"/>
              <a:t/>
            </a:r>
            <a:br>
              <a:rPr lang="pl-PL" sz="4000" dirty="0" smtClean="0"/>
            </a:br>
            <a:r>
              <a:rPr lang="pl-PL" sz="2700" dirty="0" smtClean="0"/>
              <a:t>(gr. </a:t>
            </a:r>
            <a:r>
              <a:rPr lang="pl-PL" sz="2700" dirty="0" err="1" smtClean="0"/>
              <a:t>thanatos</a:t>
            </a:r>
            <a:r>
              <a:rPr lang="pl-PL" sz="2700" dirty="0" smtClean="0"/>
              <a:t> = śmierć)</a:t>
            </a:r>
            <a:endParaRPr lang="pl-PL" sz="2700" dirty="0"/>
          </a:p>
        </p:txBody>
      </p:sp>
      <p:sp>
        <p:nvSpPr>
          <p:cNvPr id="3" name="Symbol zastępczy zawartości 2"/>
          <p:cNvSpPr>
            <a:spLocks noGrp="1"/>
          </p:cNvSpPr>
          <p:nvPr>
            <p:ph idx="1"/>
          </p:nvPr>
        </p:nvSpPr>
        <p:spPr/>
        <p:txBody>
          <a:bodyPr/>
          <a:lstStyle/>
          <a:p>
            <a:pPr>
              <a:buNone/>
            </a:pPr>
            <a:r>
              <a:rPr lang="pl-PL" dirty="0" smtClean="0"/>
              <a:t>	</a:t>
            </a:r>
          </a:p>
          <a:p>
            <a:pPr>
              <a:buNone/>
            </a:pPr>
            <a:r>
              <a:rPr lang="pl-PL" dirty="0" smtClean="0"/>
              <a:t>	Nauka o śmierci człowieka </a:t>
            </a:r>
          </a:p>
          <a:p>
            <a:pPr>
              <a:buNone/>
            </a:pPr>
            <a:r>
              <a:rPr lang="pl-PL" dirty="0" smtClean="0"/>
              <a:t>	(definicje śmierci,  rodzaje śmierci, </a:t>
            </a:r>
          </a:p>
          <a:p>
            <a:pPr>
              <a:buNone/>
            </a:pPr>
            <a:r>
              <a:rPr lang="pl-PL" dirty="0" smtClean="0"/>
              <a:t>	znamiona śmierci, określanie czasu </a:t>
            </a:r>
          </a:p>
          <a:p>
            <a:pPr>
              <a:buNone/>
            </a:pPr>
            <a:r>
              <a:rPr lang="pl-PL" dirty="0" smtClean="0"/>
              <a:t>	zgonu).</a:t>
            </a:r>
          </a:p>
          <a:p>
            <a:pPr>
              <a:buNone/>
            </a:pPr>
            <a:endParaRPr lang="pl-PL" dirty="0" smtClean="0"/>
          </a:p>
          <a:p>
            <a:pPr>
              <a:buNone/>
            </a:pPr>
            <a:r>
              <a:rPr lang="pl-PL" dirty="0" smtClean="0"/>
              <a:t>	</a:t>
            </a:r>
            <a:r>
              <a:rPr lang="de-DE" dirty="0" smtClean="0"/>
              <a:t>Als </a:t>
            </a:r>
            <a:r>
              <a:rPr lang="pl-PL" b="1" dirty="0" err="1" smtClean="0"/>
              <a:t>Thanatologie</a:t>
            </a:r>
            <a:r>
              <a:rPr lang="pl-PL" b="1" dirty="0" smtClean="0"/>
              <a:t> </a:t>
            </a:r>
            <a:r>
              <a:rPr lang="pl-PL" dirty="0" err="1" smtClean="0"/>
              <a:t>bezeichnet</a:t>
            </a:r>
            <a:r>
              <a:rPr lang="pl-PL" dirty="0" smtClean="0"/>
              <a:t> </a:t>
            </a:r>
            <a:r>
              <a:rPr lang="pl-PL" dirty="0" err="1" smtClean="0"/>
              <a:t>man</a:t>
            </a:r>
            <a:r>
              <a:rPr lang="pl-PL" dirty="0" smtClean="0"/>
              <a:t> </a:t>
            </a:r>
          </a:p>
          <a:p>
            <a:pPr>
              <a:buNone/>
            </a:pPr>
            <a:r>
              <a:rPr lang="pl-PL" dirty="0" smtClean="0"/>
              <a:t>	</a:t>
            </a:r>
            <a:r>
              <a:rPr lang="pl-PL" dirty="0" err="1" smtClean="0"/>
              <a:t>die</a:t>
            </a:r>
            <a:r>
              <a:rPr lang="pl-PL" dirty="0" smtClean="0"/>
              <a:t> </a:t>
            </a:r>
            <a:r>
              <a:rPr lang="pl-PL" dirty="0" err="1" smtClean="0"/>
              <a:t>Wissenschaft</a:t>
            </a:r>
            <a:r>
              <a:rPr lang="pl-PL" dirty="0" smtClean="0"/>
              <a:t> </a:t>
            </a:r>
            <a:r>
              <a:rPr lang="pl-PL" dirty="0" err="1" smtClean="0"/>
              <a:t>vom</a:t>
            </a:r>
            <a:r>
              <a:rPr lang="pl-PL" dirty="0" smtClean="0"/>
              <a:t> </a:t>
            </a:r>
            <a:r>
              <a:rPr lang="pl-PL" dirty="0" err="1" smtClean="0"/>
              <a:t>Tod</a:t>
            </a:r>
            <a:r>
              <a:rPr lang="pl-PL" dirty="0" smtClean="0"/>
              <a:t> und </a:t>
            </a:r>
            <a:r>
              <a:rPr lang="pl-PL" dirty="0" err="1" smtClean="0"/>
              <a:t>seinen</a:t>
            </a:r>
            <a:r>
              <a:rPr lang="pl-PL" dirty="0" smtClean="0"/>
              <a:t> </a:t>
            </a:r>
            <a:r>
              <a:rPr lang="pl-PL" dirty="0" err="1" smtClean="0"/>
              <a:t>Erscheinungsformen</a:t>
            </a:r>
            <a:r>
              <a:rPr lang="pl-PL" dirty="0" smtClean="0"/>
              <a:t>.</a:t>
            </a:r>
          </a:p>
          <a:p>
            <a:pPr>
              <a:buNone/>
            </a:pPr>
            <a:endParaRPr lang="pl-PL" dirty="0"/>
          </a:p>
        </p:txBody>
      </p:sp>
      <p:pic>
        <p:nvPicPr>
          <p:cNvPr id="4" name="Obraz 3" descr="E:\KRYNIA\Tłumaczenia\SZKOLENIOWE\FORENSIC_bILDER\denat.jpeg"/>
          <p:cNvPicPr/>
          <p:nvPr/>
        </p:nvPicPr>
        <p:blipFill>
          <a:blip r:embed="rId3" cstate="print"/>
          <a:srcRect/>
          <a:stretch>
            <a:fillRect/>
          </a:stretch>
        </p:blipFill>
        <p:spPr bwMode="auto">
          <a:xfrm>
            <a:off x="6084168" y="2636912"/>
            <a:ext cx="2736304" cy="20726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Procedury i dokumentacja </a:t>
            </a:r>
            <a:endParaRPr lang="pl-PL" b="1" dirty="0"/>
          </a:p>
        </p:txBody>
      </p:sp>
      <p:sp>
        <p:nvSpPr>
          <p:cNvPr id="3" name="Symbol zastępczy zawartości 2"/>
          <p:cNvSpPr>
            <a:spLocks noGrp="1"/>
          </p:cNvSpPr>
          <p:nvPr>
            <p:ph sz="quarter" idx="1"/>
          </p:nvPr>
        </p:nvSpPr>
        <p:spPr>
          <a:xfrm>
            <a:off x="301752" y="1844824"/>
            <a:ext cx="8503920" cy="4254224"/>
          </a:xfrm>
        </p:spPr>
        <p:txBody>
          <a:bodyPr/>
          <a:lstStyle/>
          <a:p>
            <a:pPr>
              <a:lnSpc>
                <a:spcPct val="150000"/>
              </a:lnSpc>
              <a:buFontTx/>
              <a:buChar char="-"/>
            </a:pPr>
            <a:r>
              <a:rPr lang="pl-PL" dirty="0" smtClean="0"/>
              <a:t>Obowiązek powiadomienia prokuratury - </a:t>
            </a:r>
          </a:p>
          <a:p>
            <a:pPr>
              <a:buFontTx/>
              <a:buChar char="-"/>
            </a:pPr>
            <a:r>
              <a:rPr lang="pl-PL" dirty="0" smtClean="0"/>
              <a:t>Postanowienie o zasięgnięciu opinii biegłego</a:t>
            </a:r>
          </a:p>
          <a:p>
            <a:pPr>
              <a:buFontTx/>
              <a:buChar char="-"/>
            </a:pPr>
            <a:r>
              <a:rPr lang="pl-PL" dirty="0" smtClean="0"/>
              <a:t>Zlecenie do zakładu pogrzebowego (transport zwłok)</a:t>
            </a:r>
          </a:p>
          <a:p>
            <a:pPr>
              <a:buFontTx/>
              <a:buChar char="-"/>
            </a:pPr>
            <a:r>
              <a:rPr lang="pl-PL" dirty="0" smtClean="0"/>
              <a:t>Protokół sekcji zwłok</a:t>
            </a:r>
          </a:p>
          <a:p>
            <a:pPr>
              <a:buFontTx/>
              <a:buChar char="-"/>
            </a:pPr>
            <a:r>
              <a:rPr lang="pl-PL" dirty="0" smtClean="0"/>
              <a:t>Karta zgonu</a:t>
            </a:r>
          </a:p>
          <a:p>
            <a:pPr>
              <a:buFontTx/>
              <a:buChar char="-"/>
            </a:pPr>
            <a:r>
              <a:rPr lang="pl-PL" dirty="0" smtClean="0"/>
              <a:t>Zezwolenie na pochówek</a:t>
            </a:r>
          </a:p>
          <a:p>
            <a:pPr>
              <a:buFontTx/>
              <a:buChar char="-"/>
            </a:pPr>
            <a:r>
              <a:rPr lang="pl-PL" dirty="0" smtClean="0"/>
              <a:t>Akt zgonu (USC)</a:t>
            </a:r>
            <a:endParaRPr lang="pl-P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7584" y="332656"/>
            <a:ext cx="7787208" cy="868958"/>
          </a:xfrm>
        </p:spPr>
        <p:txBody>
          <a:bodyPr/>
          <a:lstStyle/>
          <a:p>
            <a:r>
              <a:rPr lang="pl-PL" dirty="0" smtClean="0"/>
              <a:t>Oględziny</a:t>
            </a:r>
            <a:endParaRPr lang="pl-PL" dirty="0"/>
          </a:p>
        </p:txBody>
      </p:sp>
      <p:sp>
        <p:nvSpPr>
          <p:cNvPr id="3" name="Symbol zastępczy zawartości 2"/>
          <p:cNvSpPr>
            <a:spLocks noGrp="1"/>
          </p:cNvSpPr>
          <p:nvPr>
            <p:ph idx="1"/>
          </p:nvPr>
        </p:nvSpPr>
        <p:spPr>
          <a:xfrm>
            <a:off x="395536" y="1340768"/>
            <a:ext cx="8568952" cy="5112568"/>
          </a:xfrm>
        </p:spPr>
        <p:txBody>
          <a:bodyPr>
            <a:normAutofit fontScale="25000" lnSpcReduction="20000"/>
          </a:bodyPr>
          <a:lstStyle/>
          <a:p>
            <a:pPr>
              <a:buNone/>
            </a:pPr>
            <a:r>
              <a:rPr lang="pl-PL" dirty="0" smtClean="0"/>
              <a:t>	</a:t>
            </a:r>
          </a:p>
          <a:p>
            <a:pPr>
              <a:buNone/>
            </a:pPr>
            <a:endParaRPr lang="pl-PL" sz="7200" dirty="0" smtClean="0">
              <a:latin typeface="Arial" pitchFamily="34" charset="0"/>
              <a:cs typeface="Arial" pitchFamily="34" charset="0"/>
            </a:endParaRPr>
          </a:p>
          <a:p>
            <a:pPr>
              <a:buNone/>
            </a:pPr>
            <a:r>
              <a:rPr lang="pl-PL" sz="9600" dirty="0" smtClean="0">
                <a:latin typeface="Arial" pitchFamily="34" charset="0"/>
                <a:cs typeface="Arial" pitchFamily="34" charset="0"/>
              </a:rPr>
              <a:t>Na podstawie </a:t>
            </a:r>
            <a:r>
              <a:rPr lang="pl-PL" sz="9600" i="1" dirty="0" smtClean="0">
                <a:latin typeface="Arial" pitchFamily="34" charset="0"/>
                <a:cs typeface="Arial" pitchFamily="34" charset="0"/>
              </a:rPr>
              <a:t>art. 207 § 1</a:t>
            </a:r>
            <a:r>
              <a:rPr lang="pl-PL" sz="9600" dirty="0" smtClean="0">
                <a:latin typeface="Arial" pitchFamily="34" charset="0"/>
                <a:cs typeface="Arial" pitchFamily="34" charset="0"/>
              </a:rPr>
              <a:t> </a:t>
            </a:r>
          </a:p>
          <a:p>
            <a:pPr>
              <a:buNone/>
            </a:pPr>
            <a:r>
              <a:rPr lang="pl-PL" sz="9600" dirty="0" smtClean="0">
                <a:latin typeface="Arial" pitchFamily="34" charset="0"/>
                <a:cs typeface="Arial" pitchFamily="34" charset="0"/>
              </a:rPr>
              <a:t>kodeksu postępowania </a:t>
            </a:r>
          </a:p>
          <a:p>
            <a:pPr>
              <a:buNone/>
            </a:pPr>
            <a:r>
              <a:rPr lang="pl-PL" sz="9600" dirty="0" smtClean="0">
                <a:latin typeface="Arial" pitchFamily="34" charset="0"/>
                <a:cs typeface="Arial" pitchFamily="34" charset="0"/>
              </a:rPr>
              <a:t>karnego wyróżniamy </a:t>
            </a:r>
          </a:p>
          <a:p>
            <a:pPr>
              <a:buNone/>
            </a:pPr>
            <a:r>
              <a:rPr lang="pl-PL" sz="9600" dirty="0" smtClean="0">
                <a:latin typeface="Arial" pitchFamily="34" charset="0"/>
                <a:cs typeface="Arial" pitchFamily="34" charset="0"/>
              </a:rPr>
              <a:t>trzy rodzaje oględzin: </a:t>
            </a:r>
          </a:p>
          <a:p>
            <a:pPr>
              <a:buNone/>
            </a:pPr>
            <a:r>
              <a:rPr lang="pl-PL" sz="9600" b="1" dirty="0" smtClean="0">
                <a:latin typeface="Arial" pitchFamily="34" charset="0"/>
                <a:cs typeface="Arial" pitchFamily="34" charset="0"/>
              </a:rPr>
              <a:t>miejsca, osoby, rzeczy </a:t>
            </a:r>
          </a:p>
          <a:p>
            <a:pPr>
              <a:buNone/>
            </a:pPr>
            <a:r>
              <a:rPr lang="pl-PL" sz="9600" dirty="0" smtClean="0">
                <a:latin typeface="Arial" pitchFamily="34" charset="0"/>
                <a:cs typeface="Arial" pitchFamily="34" charset="0"/>
              </a:rPr>
              <a:t>( w tym pojęciu mieszczą </a:t>
            </a:r>
          </a:p>
          <a:p>
            <a:pPr>
              <a:buNone/>
            </a:pPr>
            <a:r>
              <a:rPr lang="pl-PL" sz="9600" dirty="0" smtClean="0">
                <a:latin typeface="Arial" pitchFamily="34" charset="0"/>
                <a:cs typeface="Arial" pitchFamily="34" charset="0"/>
              </a:rPr>
              <a:t>się "zwłoki ludzkie").</a:t>
            </a:r>
            <a:endParaRPr lang="pl-PL" sz="9600" b="1" dirty="0" smtClean="0">
              <a:latin typeface="Arial" pitchFamily="34" charset="0"/>
              <a:cs typeface="Arial" pitchFamily="34" charset="0"/>
            </a:endParaRPr>
          </a:p>
          <a:p>
            <a:pPr>
              <a:buNone/>
            </a:pPr>
            <a:endParaRPr lang="pl-PL" sz="4200" b="1" dirty="0" smtClean="0">
              <a:latin typeface="Arial" pitchFamily="34" charset="0"/>
              <a:cs typeface="Arial" pitchFamily="34" charset="0"/>
            </a:endParaRPr>
          </a:p>
          <a:p>
            <a:pPr>
              <a:buNone/>
            </a:pPr>
            <a:endParaRPr lang="pl-PL" sz="4200" b="1" dirty="0" smtClean="0">
              <a:latin typeface="Arial" pitchFamily="34" charset="0"/>
              <a:cs typeface="Arial" pitchFamily="34" charset="0"/>
            </a:endParaRPr>
          </a:p>
          <a:p>
            <a:pPr>
              <a:buNone/>
            </a:pPr>
            <a:endParaRPr lang="pl-PL" sz="4200" b="1" dirty="0" smtClean="0">
              <a:latin typeface="Arial" pitchFamily="34" charset="0"/>
              <a:cs typeface="Arial" pitchFamily="34" charset="0"/>
            </a:endParaRPr>
          </a:p>
          <a:p>
            <a:pPr>
              <a:buNone/>
            </a:pPr>
            <a:r>
              <a:rPr lang="pl-PL" sz="4200" b="1" dirty="0" smtClean="0">
                <a:latin typeface="Arial" pitchFamily="34" charset="0"/>
                <a:cs typeface="Arial" pitchFamily="34" charset="0"/>
              </a:rPr>
              <a:t>	</a:t>
            </a:r>
            <a:r>
              <a:rPr lang="pl-PL" sz="7200" dirty="0" smtClean="0">
                <a:latin typeface="Arial" pitchFamily="34" charset="0"/>
                <a:cs typeface="Arial" pitchFamily="34" charset="0"/>
              </a:rPr>
              <a:t>Oględziny przeprowadzane na miejscu, w którym ujawniono zwłoki mają charakter oględzin zewnętrznych. </a:t>
            </a:r>
          </a:p>
          <a:p>
            <a:pPr>
              <a:buNone/>
            </a:pPr>
            <a:r>
              <a:rPr lang="pl-PL" sz="7200" dirty="0" smtClean="0">
                <a:latin typeface="Arial" pitchFamily="34" charset="0"/>
                <a:cs typeface="Arial" pitchFamily="34" charset="0"/>
              </a:rPr>
              <a:t>	</a:t>
            </a:r>
          </a:p>
          <a:p>
            <a:pPr>
              <a:buNone/>
            </a:pPr>
            <a:r>
              <a:rPr lang="pl-PL" sz="7200" dirty="0" smtClean="0">
                <a:latin typeface="Arial" pitchFamily="34" charset="0"/>
                <a:cs typeface="Arial" pitchFamily="34" charset="0"/>
              </a:rPr>
              <a:t>	Wykonywane są one przez prokuratora i pracowników policji oraz przez lekarza, którego udział w tego rodzaju oględzinach jest konieczny. </a:t>
            </a:r>
          </a:p>
          <a:p>
            <a:pPr>
              <a:buNone/>
            </a:pPr>
            <a:r>
              <a:rPr lang="pl-PL" sz="7200" dirty="0" smtClean="0">
                <a:latin typeface="Arial" pitchFamily="34" charset="0"/>
                <a:cs typeface="Arial" pitchFamily="34" charset="0"/>
              </a:rPr>
              <a:t>	</a:t>
            </a:r>
          </a:p>
          <a:p>
            <a:pPr>
              <a:buNone/>
            </a:pPr>
            <a:endParaRPr lang="pl-PL" sz="7200" dirty="0" smtClean="0">
              <a:latin typeface="Arial" pitchFamily="34" charset="0"/>
              <a:cs typeface="Arial" pitchFamily="34" charset="0"/>
            </a:endParaRPr>
          </a:p>
          <a:p>
            <a:pPr>
              <a:buNone/>
            </a:pPr>
            <a:r>
              <a:rPr lang="pl-PL" sz="4200" dirty="0" smtClean="0">
                <a:latin typeface="Arial" pitchFamily="34" charset="0"/>
                <a:cs typeface="Arial" pitchFamily="34" charset="0"/>
              </a:rPr>
              <a:t/>
            </a:r>
            <a:br>
              <a:rPr lang="pl-PL" sz="4200" dirty="0" smtClean="0">
                <a:latin typeface="Arial" pitchFamily="34" charset="0"/>
                <a:cs typeface="Arial" pitchFamily="34" charset="0"/>
              </a:rPr>
            </a:br>
            <a:endParaRPr lang="pl-PL" sz="4200" dirty="0">
              <a:latin typeface="Arial" pitchFamily="34" charset="0"/>
              <a:cs typeface="Arial" pitchFamily="34" charset="0"/>
            </a:endParaRPr>
          </a:p>
        </p:txBody>
      </p:sp>
      <p:pic>
        <p:nvPicPr>
          <p:cNvPr id="4" name="Obraz 3" descr="Tolxdorfauf"/>
          <p:cNvPicPr/>
          <p:nvPr/>
        </p:nvPicPr>
        <p:blipFill>
          <a:blip r:embed="rId3" cstate="print"/>
          <a:srcRect/>
          <a:stretch>
            <a:fillRect/>
          </a:stretch>
        </p:blipFill>
        <p:spPr bwMode="auto">
          <a:xfrm>
            <a:off x="4716016" y="1988840"/>
            <a:ext cx="3600400" cy="201622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708688"/>
          </a:xfrm>
        </p:spPr>
        <p:txBody>
          <a:bodyPr>
            <a:normAutofit fontScale="90000"/>
          </a:bodyPr>
          <a:lstStyle/>
          <a:p>
            <a:pPr algn="ctr"/>
            <a:r>
              <a:rPr lang="pl-PL" sz="4400" b="1" dirty="0" smtClean="0"/>
              <a:t>Sekcja zwłok</a:t>
            </a:r>
            <a:endParaRPr lang="pl-PL" sz="4400" b="1" dirty="0"/>
          </a:p>
        </p:txBody>
      </p:sp>
      <p:sp>
        <p:nvSpPr>
          <p:cNvPr id="3" name="Symbol zastępczy zawartości 2"/>
          <p:cNvSpPr>
            <a:spLocks noGrp="1"/>
          </p:cNvSpPr>
          <p:nvPr>
            <p:ph idx="1"/>
          </p:nvPr>
        </p:nvSpPr>
        <p:spPr/>
        <p:txBody>
          <a:bodyPr>
            <a:normAutofit/>
          </a:bodyPr>
          <a:lstStyle/>
          <a:p>
            <a:pPr>
              <a:buNone/>
            </a:pPr>
            <a:r>
              <a:rPr lang="pl-PL" dirty="0" smtClean="0">
                <a:latin typeface="Arial" pitchFamily="34" charset="0"/>
                <a:cs typeface="Arial" pitchFamily="34" charset="0"/>
              </a:rPr>
              <a:t>Rembrandt</a:t>
            </a:r>
          </a:p>
          <a:p>
            <a:pPr>
              <a:buNone/>
            </a:pPr>
            <a:r>
              <a:rPr lang="pl-PL" sz="2400" dirty="0" smtClean="0">
                <a:latin typeface="Arial" pitchFamily="34" charset="0"/>
                <a:cs typeface="Arial" pitchFamily="34" charset="0"/>
              </a:rPr>
              <a:t>Lekcja anatomii </a:t>
            </a:r>
          </a:p>
          <a:p>
            <a:pPr>
              <a:buNone/>
            </a:pPr>
            <a:r>
              <a:rPr lang="pl-PL" sz="2400" dirty="0" smtClean="0">
                <a:latin typeface="Arial" pitchFamily="34" charset="0"/>
                <a:cs typeface="Arial" pitchFamily="34" charset="0"/>
              </a:rPr>
              <a:t>u profesora </a:t>
            </a:r>
            <a:r>
              <a:rPr lang="pl-PL" sz="2400" dirty="0" err="1" smtClean="0">
                <a:latin typeface="Arial" pitchFamily="34" charset="0"/>
                <a:cs typeface="Arial" pitchFamily="34" charset="0"/>
              </a:rPr>
              <a:t>Tulpa</a:t>
            </a:r>
            <a:endParaRPr lang="pl-PL" sz="2400" dirty="0" smtClean="0">
              <a:latin typeface="Arial" pitchFamily="34" charset="0"/>
              <a:cs typeface="Arial" pitchFamily="34" charset="0"/>
            </a:endParaRPr>
          </a:p>
          <a:p>
            <a:pPr>
              <a:buNone/>
            </a:pPr>
            <a:r>
              <a:rPr lang="pl-PL" dirty="0" smtClean="0"/>
              <a:t>(1632)</a:t>
            </a:r>
          </a:p>
          <a:p>
            <a:pPr>
              <a:buNone/>
            </a:pPr>
            <a:endParaRPr lang="pl-PL" sz="2000" dirty="0" smtClean="0">
              <a:latin typeface="Arial" pitchFamily="34" charset="0"/>
              <a:cs typeface="Arial" pitchFamily="34" charset="0"/>
            </a:endParaRPr>
          </a:p>
          <a:p>
            <a:pPr>
              <a:buNone/>
            </a:pPr>
            <a:r>
              <a:rPr lang="pl-PL" sz="2000" dirty="0" smtClean="0">
                <a:latin typeface="Arial" pitchFamily="34" charset="0"/>
                <a:cs typeface="Arial" pitchFamily="34" charset="0"/>
              </a:rPr>
              <a:t>Królewska Galeria </a:t>
            </a:r>
          </a:p>
          <a:p>
            <a:pPr>
              <a:buNone/>
            </a:pPr>
            <a:r>
              <a:rPr lang="pl-PL" sz="2000" dirty="0" smtClean="0">
                <a:latin typeface="Arial" pitchFamily="34" charset="0"/>
                <a:cs typeface="Arial" pitchFamily="34" charset="0"/>
              </a:rPr>
              <a:t>Malarstwa</a:t>
            </a:r>
          </a:p>
          <a:p>
            <a:pPr>
              <a:buNone/>
            </a:pPr>
            <a:r>
              <a:rPr lang="pl-PL" sz="2000" dirty="0" smtClean="0">
                <a:latin typeface="Arial" pitchFamily="34" charset="0"/>
                <a:cs typeface="Arial" pitchFamily="34" charset="0"/>
              </a:rPr>
              <a:t>Haga</a:t>
            </a:r>
            <a:endParaRPr lang="pl-PL" sz="2000" dirty="0">
              <a:latin typeface="Arial" pitchFamily="34" charset="0"/>
              <a:cs typeface="Arial" pitchFamily="34" charset="0"/>
            </a:endParaRPr>
          </a:p>
        </p:txBody>
      </p:sp>
      <p:pic>
        <p:nvPicPr>
          <p:cNvPr id="6" name="Obraz 5" descr="E:\KRYNIA\Tłumaczenia\SZKOLENIOWE\FORENSIC_bILDER\Rembrandt_Harmensz._van_Rijn_007.jpg"/>
          <p:cNvPicPr/>
          <p:nvPr/>
        </p:nvPicPr>
        <p:blipFill>
          <a:blip r:embed="rId2" cstate="print"/>
          <a:srcRect/>
          <a:stretch>
            <a:fillRect/>
          </a:stretch>
        </p:blipFill>
        <p:spPr bwMode="auto">
          <a:xfrm>
            <a:off x="3131840" y="1988840"/>
            <a:ext cx="5508873"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636680"/>
          </a:xfrm>
        </p:spPr>
        <p:txBody>
          <a:bodyPr>
            <a:normAutofit/>
          </a:bodyPr>
          <a:lstStyle/>
          <a:p>
            <a:r>
              <a:rPr lang="pl-PL" sz="2800" dirty="0" smtClean="0"/>
              <a:t>Sekcja zwłok</a:t>
            </a:r>
            <a:endParaRPr lang="pl-PL" sz="2800" dirty="0"/>
          </a:p>
        </p:txBody>
      </p:sp>
      <p:sp>
        <p:nvSpPr>
          <p:cNvPr id="3" name="Symbol zastępczy zawartości 2"/>
          <p:cNvSpPr>
            <a:spLocks noGrp="1"/>
          </p:cNvSpPr>
          <p:nvPr>
            <p:ph idx="1"/>
          </p:nvPr>
        </p:nvSpPr>
        <p:spPr/>
        <p:txBody>
          <a:bodyPr>
            <a:normAutofit/>
          </a:bodyPr>
          <a:lstStyle/>
          <a:p>
            <a:pPr>
              <a:buNone/>
            </a:pPr>
            <a:r>
              <a:rPr lang="pl-PL" sz="2000" dirty="0" smtClean="0">
                <a:latin typeface="Arial" pitchFamily="34" charset="0"/>
                <a:cs typeface="Arial" pitchFamily="34" charset="0"/>
              </a:rPr>
              <a:t>Sala</a:t>
            </a:r>
          </a:p>
          <a:p>
            <a:pPr>
              <a:buNone/>
            </a:pPr>
            <a:r>
              <a:rPr lang="pl-PL" sz="2000" dirty="0" smtClean="0">
                <a:latin typeface="Arial" pitchFamily="34" charset="0"/>
                <a:cs typeface="Arial" pitchFamily="34" charset="0"/>
              </a:rPr>
              <a:t>do wykonywania sekcji zwłok</a:t>
            </a:r>
          </a:p>
          <a:p>
            <a:pPr>
              <a:buNone/>
            </a:pPr>
            <a:endParaRPr lang="pl-PL" sz="2000" dirty="0" smtClean="0">
              <a:latin typeface="Arial" pitchFamily="34" charset="0"/>
              <a:cs typeface="Arial" pitchFamily="34" charset="0"/>
            </a:endParaRPr>
          </a:p>
          <a:p>
            <a:pPr>
              <a:buNone/>
            </a:pPr>
            <a:endParaRPr lang="pl-PL" sz="2000" dirty="0" smtClean="0">
              <a:latin typeface="Arial" pitchFamily="34" charset="0"/>
              <a:cs typeface="Arial" pitchFamily="34" charset="0"/>
            </a:endParaRPr>
          </a:p>
          <a:p>
            <a:pPr>
              <a:buNone/>
            </a:pPr>
            <a:endParaRPr lang="pl-PL" sz="2000" dirty="0" smtClean="0">
              <a:latin typeface="Arial" pitchFamily="34" charset="0"/>
              <a:cs typeface="Arial" pitchFamily="34" charset="0"/>
            </a:endParaRPr>
          </a:p>
          <a:p>
            <a:pPr>
              <a:buNone/>
            </a:pPr>
            <a:r>
              <a:rPr lang="pl-PL" sz="2000" dirty="0" smtClean="0">
                <a:latin typeface="Arial" pitchFamily="34" charset="0"/>
                <a:cs typeface="Arial" pitchFamily="34" charset="0"/>
              </a:rPr>
              <a:t>							</a:t>
            </a:r>
          </a:p>
          <a:p>
            <a:pPr>
              <a:buNone/>
            </a:pPr>
            <a:r>
              <a:rPr lang="pl-PL" sz="2000" dirty="0" smtClean="0">
                <a:latin typeface="Arial" pitchFamily="34" charset="0"/>
                <a:cs typeface="Arial" pitchFamily="34" charset="0"/>
              </a:rPr>
              <a:t>							   </a:t>
            </a:r>
            <a:r>
              <a:rPr lang="pl-PL" sz="2000" dirty="0" err="1" smtClean="0">
                <a:latin typeface="Arial" pitchFamily="34" charset="0"/>
                <a:cs typeface="Arial" pitchFamily="34" charset="0"/>
              </a:rPr>
              <a:t>Charité</a:t>
            </a:r>
            <a:endParaRPr lang="pl-PL" sz="2000" dirty="0" smtClean="0">
              <a:latin typeface="Arial" pitchFamily="34" charset="0"/>
              <a:cs typeface="Arial" pitchFamily="34" charset="0"/>
            </a:endParaRPr>
          </a:p>
          <a:p>
            <a:pPr>
              <a:buNone/>
            </a:pPr>
            <a:r>
              <a:rPr lang="pl-PL" sz="2000" dirty="0" smtClean="0">
                <a:latin typeface="Arial" pitchFamily="34" charset="0"/>
                <a:cs typeface="Arial" pitchFamily="34" charset="0"/>
              </a:rPr>
              <a:t>							   Berlin</a:t>
            </a:r>
          </a:p>
          <a:p>
            <a:pPr>
              <a:buNone/>
            </a:pPr>
            <a:endParaRPr lang="pl-PL" sz="2000" dirty="0" smtClean="0">
              <a:latin typeface="Arial" pitchFamily="34" charset="0"/>
              <a:cs typeface="Arial" pitchFamily="34" charset="0"/>
            </a:endParaRPr>
          </a:p>
          <a:p>
            <a:pPr>
              <a:buNone/>
            </a:pPr>
            <a:endParaRPr lang="pl-PL" sz="2000" dirty="0" smtClean="0">
              <a:latin typeface="Arial" pitchFamily="34" charset="0"/>
              <a:cs typeface="Arial" pitchFamily="34" charset="0"/>
            </a:endParaRPr>
          </a:p>
          <a:p>
            <a:pPr>
              <a:buNone/>
            </a:pPr>
            <a:r>
              <a:rPr lang="pl-PL" sz="2000" dirty="0" smtClean="0">
                <a:latin typeface="Arial" pitchFamily="34" charset="0"/>
                <a:cs typeface="Arial" pitchFamily="34" charset="0"/>
              </a:rPr>
              <a:t>							   </a:t>
            </a:r>
            <a:r>
              <a:rPr lang="pl-PL" sz="1400" dirty="0" smtClean="0">
                <a:latin typeface="Arial" pitchFamily="34" charset="0"/>
                <a:cs typeface="Arial" pitchFamily="34" charset="0"/>
              </a:rPr>
              <a:t>Fot. Ralf </a:t>
            </a:r>
            <a:r>
              <a:rPr lang="pl-PL" sz="1400" dirty="0" err="1" smtClean="0">
                <a:latin typeface="Arial" pitchFamily="34" charset="0"/>
                <a:cs typeface="Arial" pitchFamily="34" charset="0"/>
              </a:rPr>
              <a:t>Roletschek</a:t>
            </a:r>
            <a:endParaRPr lang="pl-PL" sz="1400" dirty="0">
              <a:latin typeface="Arial" pitchFamily="34" charset="0"/>
              <a:cs typeface="Arial" pitchFamily="34" charset="0"/>
            </a:endParaRPr>
          </a:p>
        </p:txBody>
      </p:sp>
      <p:pic>
        <p:nvPicPr>
          <p:cNvPr id="4" name="Obraz 3" descr="E:\KRYNIA\Tłumaczenia\SZKOLENIOWE\FORENSIC_bILDER\12-06-11-rechtsmedizin-berlin-08.jpg"/>
          <p:cNvPicPr/>
          <p:nvPr/>
        </p:nvPicPr>
        <p:blipFill>
          <a:blip r:embed="rId2" cstate="print"/>
          <a:srcRect/>
          <a:stretch>
            <a:fillRect/>
          </a:stretch>
        </p:blipFill>
        <p:spPr bwMode="auto">
          <a:xfrm>
            <a:off x="3995936" y="404664"/>
            <a:ext cx="4824536" cy="3470895"/>
          </a:xfrm>
          <a:prstGeom prst="rect">
            <a:avLst/>
          </a:prstGeom>
          <a:noFill/>
          <a:ln w="9525">
            <a:noFill/>
            <a:miter lim="800000"/>
            <a:headEnd/>
            <a:tailEnd/>
          </a:ln>
        </p:spPr>
      </p:pic>
      <p:pic>
        <p:nvPicPr>
          <p:cNvPr id="5" name="Symbol zastępczy zawartości 3" descr="E:\KRYNIA\Tłumaczenia\SZKOLENIOWE\FORENSIC\FORENSIC_bILDER\800px-2010-07-23-rechtsmedizin-berlin-8.jpg"/>
          <p:cNvPicPr>
            <a:picLocks/>
          </p:cNvPicPr>
          <p:nvPr/>
        </p:nvPicPr>
        <p:blipFill>
          <a:blip r:embed="rId3" cstate="print"/>
          <a:srcRect/>
          <a:stretch>
            <a:fillRect/>
          </a:stretch>
        </p:blipFill>
        <p:spPr bwMode="auto">
          <a:xfrm>
            <a:off x="611560" y="2996952"/>
            <a:ext cx="5112568"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ędrówka">
  <a:themeElements>
    <a:clrScheme name="Wędrówk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Wędrówk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Wędrówk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Miejski">
  <a:themeElements>
    <a:clrScheme name="Miejski">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iejski">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ejski">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Wierzchołek">
  <a:themeElements>
    <a:clrScheme name="Wierzchołek">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Wierzchołek">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ierzchołek">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1_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1010</TotalTime>
  <Words>658</Words>
  <Application>Microsoft Office PowerPoint</Application>
  <PresentationFormat>Pokaz na ekranie (4:3)</PresentationFormat>
  <Paragraphs>209</Paragraphs>
  <Slides>19</Slides>
  <Notes>3</Notes>
  <HiddenSlides>0</HiddenSlides>
  <MMClips>0</MMClips>
  <ScaleCrop>false</ScaleCrop>
  <HeadingPairs>
    <vt:vector size="4" baseType="variant">
      <vt:variant>
        <vt:lpstr>Motyw</vt:lpstr>
      </vt:variant>
      <vt:variant>
        <vt:i4>6</vt:i4>
      </vt:variant>
      <vt:variant>
        <vt:lpstr>Tytuły slajdów</vt:lpstr>
      </vt:variant>
      <vt:variant>
        <vt:i4>19</vt:i4>
      </vt:variant>
    </vt:vector>
  </HeadingPairs>
  <TitlesOfParts>
    <vt:vector size="25" baseType="lpstr">
      <vt:lpstr>Motyw pakietu Office</vt:lpstr>
      <vt:lpstr>Wędrówka</vt:lpstr>
      <vt:lpstr>Przepływ</vt:lpstr>
      <vt:lpstr>Miejski</vt:lpstr>
      <vt:lpstr>Wierzchołek</vt:lpstr>
      <vt:lpstr>1_Przepływ</vt:lpstr>
      <vt:lpstr>XXVII WARSZTATY PRZEKŁADU PRAWNICZEGO  I SPECJALISTYCZNEGO  Warszawa, 5 października 2013 </vt:lpstr>
      <vt:lpstr>Medycyna sądowa</vt:lpstr>
      <vt:lpstr>  Medycyna sądowa to gałąź medycyny, która wykorzystuje zasady  i wiedzę nauk medycznych do rozwiązywania  problemów z dziedziny prawnej.  W językach zachodniej Europy najczęściej  używane jest określenie „medycyna prawna”  (médicine légale), w słowiańskich najczęściej  „medycyna sądowa.”   Die Rechtsmedizin ist ein Fachgebiet der Medizin, welches sich mit juristischen Aspekten der Medizin befasst. Hierzu gehören unter anderem die Anwendung medizinischer Kenntnisse zur Beurteilung  und Klärung von Rechtsfragen.  Die forensische Pathologie ist der zentrale Bereich der Rechtsmedizin. In Abgrenzung zur klinischen Pathologie, in der der natürliche Tod (z. B. Tod infolge Krankheit) untersucht wird, erfolgt in der Rechtsmedizin die Untersuchung des nicht-natürlichen Todes und der Todesfälle, bei denen durch die ärztliche Leichenschau die Todesart nicht geklärt werden konnte.    </vt:lpstr>
      <vt:lpstr>Podział /  teilgebiete</vt:lpstr>
      <vt:lpstr>Tanatologia  / Thanatologie  (gr. thanatos = śmierć)</vt:lpstr>
      <vt:lpstr>Procedury i dokumentacja </vt:lpstr>
      <vt:lpstr>Oględziny</vt:lpstr>
      <vt:lpstr>Sekcja zwłok</vt:lpstr>
      <vt:lpstr>Sekcja zwłok</vt:lpstr>
      <vt:lpstr>Sekcja zwłok</vt:lpstr>
      <vt:lpstr>Sekcja zwłok - TŁUMACZENIE</vt:lpstr>
      <vt:lpstr>TERMINOLOGIA</vt:lpstr>
      <vt:lpstr>Slajd 13</vt:lpstr>
      <vt:lpstr>Terminologia</vt:lpstr>
      <vt:lpstr>Slajd 15</vt:lpstr>
      <vt:lpstr>Slajd 16</vt:lpstr>
      <vt:lpstr>Slajd 17</vt:lpstr>
      <vt:lpstr>Źródła:</vt:lpstr>
      <vt:lpstr>Dziękuję za uwagę</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XXVII WARSZTATY PRZEKŁADU PRAWNICZEGO  I SPECJALISTYCZNEGO  Warszawa, 5 października 2013 </dc:title>
  <dc:creator>.</dc:creator>
  <cp:lastModifiedBy>.</cp:lastModifiedBy>
  <cp:revision>133</cp:revision>
  <dcterms:created xsi:type="dcterms:W3CDTF">2013-09-06T16:28:43Z</dcterms:created>
  <dcterms:modified xsi:type="dcterms:W3CDTF">2013-10-07T19:29:26Z</dcterms:modified>
</cp:coreProperties>
</file>