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4"/>
  </p:notesMasterIdLst>
  <p:handoutMasterIdLst>
    <p:handoutMasterId r:id="rId35"/>
  </p:handoutMasterIdLst>
  <p:sldIdLst>
    <p:sldId id="264" r:id="rId5"/>
    <p:sldId id="276" r:id="rId6"/>
    <p:sldId id="282" r:id="rId7"/>
    <p:sldId id="283" r:id="rId8"/>
    <p:sldId id="281" r:id="rId9"/>
    <p:sldId id="284" r:id="rId10"/>
    <p:sldId id="305" r:id="rId11"/>
    <p:sldId id="306" r:id="rId12"/>
    <p:sldId id="285" r:id="rId13"/>
    <p:sldId id="308" r:id="rId14"/>
    <p:sldId id="286" r:id="rId15"/>
    <p:sldId id="307" r:id="rId16"/>
    <p:sldId id="304" r:id="rId17"/>
    <p:sldId id="289" r:id="rId18"/>
    <p:sldId id="298" r:id="rId19"/>
    <p:sldId id="290" r:id="rId20"/>
    <p:sldId id="291" r:id="rId21"/>
    <p:sldId id="292" r:id="rId22"/>
    <p:sldId id="294" r:id="rId23"/>
    <p:sldId id="293" r:id="rId24"/>
    <p:sldId id="299" r:id="rId25"/>
    <p:sldId id="302" r:id="rId26"/>
    <p:sldId id="309" r:id="rId27"/>
    <p:sldId id="310" r:id="rId28"/>
    <p:sldId id="296" r:id="rId29"/>
    <p:sldId id="297" r:id="rId30"/>
    <p:sldId id="301" r:id="rId31"/>
    <p:sldId id="300" r:id="rId32"/>
    <p:sldId id="266" r:id="rId33"/>
  </p:sldIdLst>
  <p:sldSz cx="12188825" cy="6858000"/>
  <p:notesSz cx="6858000" cy="9144000"/>
  <p:defaultTextStyle>
    <a:defPPr rtl="0">
      <a:defRPr lang="pl-PL"/>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howGuides="1">
      <p:cViewPr varScale="1">
        <p:scale>
          <a:sx n="116" d="100"/>
          <a:sy n="116" d="100"/>
        </p:scale>
        <p:origin x="222" y="108"/>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pl-PL" dirty="0">
              <a:solidFill>
                <a:schemeClr val="tx2"/>
              </a:solidFill>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FC32FA36-3620-434D-A01B-CEE4CEAD66EA}" type="datetime1">
              <a:rPr lang="pl-PL" smtClean="0">
                <a:solidFill>
                  <a:schemeClr val="tx2"/>
                </a:solidFill>
              </a:rPr>
              <a:pPr algn="r" rtl="0"/>
              <a:t>20.10.2018</a:t>
            </a:fld>
            <a:endParaRPr lang="pl-PL" dirty="0">
              <a:solidFill>
                <a:schemeClr val="tx2"/>
              </a:solidFill>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pl-PL" dirty="0">
              <a:solidFill>
                <a:schemeClr val="tx2"/>
              </a:solidFill>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pl-PL" smtClean="0">
                <a:solidFill>
                  <a:schemeClr val="tx2"/>
                </a:solidFill>
              </a:rPr>
              <a:pPr algn="r" rtl="0"/>
              <a:t>‹#›</a:t>
            </a:fld>
            <a:endParaRPr lang="pl-PL"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pl-PL" dirty="0"/>
          </a:p>
        </p:txBody>
      </p:sp>
      <p:sp>
        <p:nvSpPr>
          <p:cNvPr id="3" name="Data — symbol zastępczy 2"/>
          <p:cNvSpPr>
            <a:spLocks noGrp="1"/>
          </p:cNvSpPr>
          <p:nvPr>
            <p:ph type="dt" idx="1"/>
          </p:nvPr>
        </p:nvSpPr>
        <p:spPr>
          <a:xfrm>
            <a:off x="3848986" y="0"/>
            <a:ext cx="2971800" cy="457200"/>
          </a:xfrm>
          <a:prstGeom prst="rect">
            <a:avLst/>
          </a:prstGeom>
        </p:spPr>
        <p:txBody>
          <a:bodyPr vert="horz" lIns="91440" tIns="45720" rIns="91440" bIns="45720" rtlCol="0"/>
          <a:lstStyle>
            <a:lvl1pPr algn="r" rtl="0">
              <a:defRPr sz="1200">
                <a:solidFill>
                  <a:schemeClr val="tx2"/>
                </a:solidFill>
              </a:defRPr>
            </a:lvl1pPr>
          </a:lstStyle>
          <a:p>
            <a:fld id="{2E06492E-F5E2-4F38-9BC7-A74B4417DA5B}" type="datetime1">
              <a:rPr lang="pl-PL" smtClean="0"/>
              <a:pPr/>
              <a:t>20.10.2018</a:t>
            </a:fld>
            <a:endParaRPr lang="pl-PL" dirty="0"/>
          </a:p>
        </p:txBody>
      </p:sp>
      <p:sp>
        <p:nvSpPr>
          <p:cNvPr id="4" name="Obraz slajdu — symbol zastępcz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pl-PL"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dirty="0" smtClean="0"/>
              <a:t>Kliknij, aby edytować style wzorca tekstu</a:t>
            </a:r>
          </a:p>
          <a:p>
            <a:pPr lvl="1" rtl="0"/>
            <a:r>
              <a:rPr lang="pl-PL" dirty="0" smtClean="0"/>
              <a:t>Drugi poziom</a:t>
            </a:r>
          </a:p>
          <a:p>
            <a:pPr lvl="2" rtl="0"/>
            <a:r>
              <a:rPr lang="pl-PL" dirty="0" smtClean="0"/>
              <a:t>Trzeci poziom</a:t>
            </a:r>
          </a:p>
          <a:p>
            <a:pPr lvl="3" rtl="0"/>
            <a:r>
              <a:rPr lang="pl-PL" dirty="0" smtClean="0"/>
              <a:t>Czwarty poziom</a:t>
            </a:r>
          </a:p>
          <a:p>
            <a:pPr lvl="4" rtl="0"/>
            <a:r>
              <a:rPr lang="pl-PL" dirty="0" smtClean="0"/>
              <a:t>Piąty poziom</a:t>
            </a:r>
            <a:endParaRPr lang="pl-PL" dirty="0"/>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pl-PL" dirty="0"/>
          </a:p>
        </p:txBody>
      </p:sp>
      <p:sp>
        <p:nvSpPr>
          <p:cNvPr id="7" name="Numer slajdu — symbol zastępczy 6"/>
          <p:cNvSpPr>
            <a:spLocks noGrp="1"/>
          </p:cNvSpPr>
          <p:nvPr>
            <p:ph type="sldNum" sz="quarter" idx="5"/>
          </p:nvPr>
        </p:nvSpPr>
        <p:spPr>
          <a:xfrm>
            <a:off x="3848986"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pl-PL" smtClean="0"/>
              <a:pPr/>
              <a:t>‹#›</a:t>
            </a:fld>
            <a:endParaRPr lang="pl-PL"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pl-PL" smtClean="0"/>
              <a:t>Kliknij, aby edytować styl</a:t>
            </a:r>
            <a:endParaRPr lang="pl-PL" dirty="0"/>
          </a:p>
        </p:txBody>
      </p:sp>
      <p:sp>
        <p:nvSpPr>
          <p:cNvPr id="3" name="Podtytuł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l-PL" smtClean="0"/>
              <a:t>Kliknij, aby edytować styl wzorca podtytułu</a:t>
            </a:r>
            <a:endParaRPr lang="pl-PL"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smtClean="0"/>
              <a:t>Kliknij, aby edytować styl</a:t>
            </a:r>
            <a:endParaRPr lang="pl-PL" dirty="0"/>
          </a:p>
        </p:txBody>
      </p:sp>
      <p:sp>
        <p:nvSpPr>
          <p:cNvPr id="3" name="Tekst pionowy — symbol zastępczy 2"/>
          <p:cNvSpPr>
            <a:spLocks noGrp="1"/>
          </p:cNvSpPr>
          <p:nvPr>
            <p:ph type="body" orient="vert" idx="1"/>
          </p:nvPr>
        </p:nvSpPr>
        <p:spPr/>
        <p:txBody>
          <a:bodyPr vert="eaVert"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BEEEA563-4D76-404F-84CC-C84AFD15DD1B}" type="datetime1">
              <a:rPr lang="pl-PL" smtClean="0"/>
              <a:pPr/>
              <a:t>20.10.2018</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591C5AD9-787D-40FA-8A4D-16A055B9AF81}" type="slidenum">
              <a:rPr lang="pl-PL" smtClean="0"/>
              <a:t>‹#›</a:t>
            </a:fld>
            <a:endParaRPr lang="pl-PL"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852633" y="274638"/>
            <a:ext cx="1422030" cy="5897561"/>
          </a:xfrm>
        </p:spPr>
        <p:txBody>
          <a:bodyPr vert="eaVert" rtlCol="0"/>
          <a:lstStyle>
            <a:lvl1pPr rtl="0">
              <a:defRPr/>
            </a:lvl1pPr>
          </a:lstStyle>
          <a:p>
            <a:pPr rtl="0"/>
            <a:r>
              <a:rPr lang="pl-PL" smtClean="0"/>
              <a:t>Kliknij, aby edytować styl</a:t>
            </a:r>
            <a:endParaRPr lang="pl-PL" dirty="0"/>
          </a:p>
        </p:txBody>
      </p:sp>
      <p:sp>
        <p:nvSpPr>
          <p:cNvPr id="3" name="Tekst pionowy — symbol zastępczy 2"/>
          <p:cNvSpPr>
            <a:spLocks noGrp="1"/>
          </p:cNvSpPr>
          <p:nvPr>
            <p:ph type="body" orient="vert" idx="1"/>
          </p:nvPr>
        </p:nvSpPr>
        <p:spPr>
          <a:xfrm>
            <a:off x="1117309" y="274638"/>
            <a:ext cx="8532178" cy="5897561"/>
          </a:xfrm>
        </p:spPr>
        <p:txBody>
          <a:bodyPr vert="eaVert"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62AC4B97-89ED-471A-88D6-FAF6EAC15760}" type="datetime1">
              <a:rPr lang="pl-PL" smtClean="0"/>
              <a:pPr/>
              <a:t>20.10.2018</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591C5AD9-787D-40FA-8A4D-16A055B9AF81}" type="slidenum">
              <a:rPr lang="pl-PL" smtClean="0"/>
              <a:t>‹#›</a:t>
            </a:fld>
            <a:endParaRPr lang="pl-PL"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smtClean="0"/>
              <a:t>Kliknij, aby edytować styl</a:t>
            </a:r>
            <a:endParaRPr lang="pl-PL" dirty="0"/>
          </a:p>
        </p:txBody>
      </p:sp>
      <p:sp>
        <p:nvSpPr>
          <p:cNvPr id="3" name="Zawartość — symbol zastępczy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DCE03FD0-E9E9-4A38-95AA-1D6D46BCADCC}" type="datetime1">
              <a:rPr lang="pl-PL" smtClean="0"/>
              <a:pPr/>
              <a:t>20.10.2018</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DA60BA0E-20D0-4E7C-B286-26C960A6788F}" type="slidenum">
              <a:rPr lang="pl-PL" smtClean="0"/>
              <a:t>‹#›</a:t>
            </a:fld>
            <a:endParaRPr lang="pl-PL"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pl-PL" smtClean="0"/>
              <a:t>Kliknij, aby edytować styl</a:t>
            </a:r>
            <a:endParaRPr lang="pl-PL" dirty="0"/>
          </a:p>
        </p:txBody>
      </p:sp>
      <p:sp>
        <p:nvSpPr>
          <p:cNvPr id="3" name="Tekst — symbol zastępczy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l-PL" smtClean="0"/>
              <a:t>Kliknij, aby edytować style wzorca tekstu</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smtClean="0"/>
              <a:t>Kliknij, aby edytować styl</a:t>
            </a:r>
            <a:endParaRPr lang="pl-PL" dirty="0"/>
          </a:p>
        </p:txBody>
      </p:sp>
      <p:sp>
        <p:nvSpPr>
          <p:cNvPr id="3" name="Zawartość — symbol zastępczy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lang="pl-PL" dirty="0"/>
          </a:p>
        </p:txBody>
      </p:sp>
      <p:sp>
        <p:nvSpPr>
          <p:cNvPr id="4" name="Zawartość — symbol zastępczy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lang="pl-PL" dirty="0"/>
          </a:p>
        </p:txBody>
      </p:sp>
      <p:sp>
        <p:nvSpPr>
          <p:cNvPr id="5" name="Data — symbol zastępczy 4"/>
          <p:cNvSpPr>
            <a:spLocks noGrp="1"/>
          </p:cNvSpPr>
          <p:nvPr>
            <p:ph type="dt" sz="half" idx="10"/>
          </p:nvPr>
        </p:nvSpPr>
        <p:spPr/>
        <p:txBody>
          <a:bodyPr rtlCol="0"/>
          <a:lstStyle>
            <a:lvl1pPr>
              <a:defRPr/>
            </a:lvl1pPr>
          </a:lstStyle>
          <a:p>
            <a:fld id="{DAD1A223-247B-4560-820B-AD00E77A658B}" type="datetime1">
              <a:rPr lang="pl-PL" smtClean="0"/>
              <a:pPr/>
              <a:t>20.10.2018</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EB37DED6-D4C7-42EE-AB49-D2E39E64FDE4}" type="slidenum">
              <a:rPr lang="pl-PL" smtClean="0"/>
              <a:t>‹#›</a:t>
            </a:fld>
            <a:endParaRPr lang="pl-PL"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smtClean="0"/>
              <a:t>Kliknij, aby edytować styl</a:t>
            </a:r>
            <a:endParaRPr lang="pl-PL" dirty="0"/>
          </a:p>
        </p:txBody>
      </p:sp>
      <p:sp>
        <p:nvSpPr>
          <p:cNvPr id="3" name="Tekst — symbol zastępczy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smtClean="0"/>
              <a:t>Kliknij, aby edytować style wzorca tekstu</a:t>
            </a:r>
          </a:p>
        </p:txBody>
      </p:sp>
      <p:sp>
        <p:nvSpPr>
          <p:cNvPr id="4" name="Zawartość — symbol zastępczy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lang="pl-PL" dirty="0"/>
          </a:p>
        </p:txBody>
      </p:sp>
      <p:sp>
        <p:nvSpPr>
          <p:cNvPr id="5" name="Tekst — symbol zastępczy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l-PL" smtClean="0"/>
              <a:t>Kliknij, aby edytować style wzorca tekstu</a:t>
            </a:r>
          </a:p>
        </p:txBody>
      </p:sp>
      <p:sp>
        <p:nvSpPr>
          <p:cNvPr id="6" name="Zawartość — symbol zastępczy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lang="pl-PL" dirty="0"/>
          </a:p>
        </p:txBody>
      </p:sp>
      <p:sp>
        <p:nvSpPr>
          <p:cNvPr id="7" name="Data — symbol zastępczy 6"/>
          <p:cNvSpPr>
            <a:spLocks noGrp="1"/>
          </p:cNvSpPr>
          <p:nvPr>
            <p:ph type="dt" sz="half" idx="10"/>
          </p:nvPr>
        </p:nvSpPr>
        <p:spPr/>
        <p:txBody>
          <a:bodyPr rtlCol="0"/>
          <a:lstStyle>
            <a:lvl1pPr>
              <a:defRPr/>
            </a:lvl1pPr>
          </a:lstStyle>
          <a:p>
            <a:fld id="{1445F1B2-D88D-4C10-9694-ECB9DF99997B}" type="datetime1">
              <a:rPr lang="pl-PL" smtClean="0"/>
              <a:pPr/>
              <a:t>20.10.2018</a:t>
            </a:fld>
            <a:endParaRPr lang="pl-PL" dirty="0"/>
          </a:p>
        </p:txBody>
      </p:sp>
      <p:sp>
        <p:nvSpPr>
          <p:cNvPr id="8" name="Stopka — symbol zastępczy 7"/>
          <p:cNvSpPr>
            <a:spLocks noGrp="1"/>
          </p:cNvSpPr>
          <p:nvPr>
            <p:ph type="ftr" sz="quarter" idx="11"/>
          </p:nvPr>
        </p:nvSpPr>
        <p:spPr/>
        <p:txBody>
          <a:bodyPr rtlCol="0"/>
          <a:lstStyle/>
          <a:p>
            <a:pPr rtl="0"/>
            <a:endParaRPr lang="pl-PL" dirty="0"/>
          </a:p>
        </p:txBody>
      </p:sp>
      <p:sp>
        <p:nvSpPr>
          <p:cNvPr id="9" name="Numer slajdu — symbol zastępczy 8"/>
          <p:cNvSpPr>
            <a:spLocks noGrp="1"/>
          </p:cNvSpPr>
          <p:nvPr>
            <p:ph type="sldNum" sz="quarter" idx="12"/>
          </p:nvPr>
        </p:nvSpPr>
        <p:spPr/>
        <p:txBody>
          <a:bodyPr rtlCol="0"/>
          <a:lstStyle/>
          <a:p>
            <a:pPr rtl="0"/>
            <a:fld id="{EB37DED6-D4C7-42EE-AB49-D2E39E64FDE4}" type="slidenum">
              <a:rPr lang="pl-PL" smtClean="0"/>
              <a:t>‹#›</a:t>
            </a:fld>
            <a:endParaRPr lang="pl-PL"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smtClean="0"/>
              <a:t>Kliknij, aby edytować styl</a:t>
            </a:r>
            <a:endParaRPr lang="pl-PL" dirty="0"/>
          </a:p>
        </p:txBody>
      </p:sp>
      <p:sp>
        <p:nvSpPr>
          <p:cNvPr id="3" name="Data — symbol zastępczy 2"/>
          <p:cNvSpPr>
            <a:spLocks noGrp="1"/>
          </p:cNvSpPr>
          <p:nvPr>
            <p:ph type="dt" sz="half" idx="10"/>
          </p:nvPr>
        </p:nvSpPr>
        <p:spPr/>
        <p:txBody>
          <a:bodyPr rtlCol="0"/>
          <a:lstStyle>
            <a:lvl1pPr>
              <a:defRPr/>
            </a:lvl1pPr>
          </a:lstStyle>
          <a:p>
            <a:fld id="{7A84F9F6-991D-4EEC-A022-7C0DB15D6704}" type="datetime1">
              <a:rPr lang="pl-PL" smtClean="0"/>
              <a:pPr/>
              <a:t>20.10.2018</a:t>
            </a:fld>
            <a:endParaRPr lang="pl-PL" dirty="0"/>
          </a:p>
        </p:txBody>
      </p:sp>
      <p:sp>
        <p:nvSpPr>
          <p:cNvPr id="4" name="Stopka — symbol zastępczy 3"/>
          <p:cNvSpPr>
            <a:spLocks noGrp="1"/>
          </p:cNvSpPr>
          <p:nvPr>
            <p:ph type="ftr" sz="quarter" idx="11"/>
          </p:nvPr>
        </p:nvSpPr>
        <p:spPr/>
        <p:txBody>
          <a:bodyPr rtlCol="0"/>
          <a:lstStyle/>
          <a:p>
            <a:pPr rtl="0"/>
            <a:endParaRPr lang="pl-PL" dirty="0"/>
          </a:p>
        </p:txBody>
      </p:sp>
      <p:sp>
        <p:nvSpPr>
          <p:cNvPr id="5" name="Numer slajdu — symbol zastępczy 4"/>
          <p:cNvSpPr>
            <a:spLocks noGrp="1"/>
          </p:cNvSpPr>
          <p:nvPr>
            <p:ph type="sldNum" sz="quarter" idx="12"/>
          </p:nvPr>
        </p:nvSpPr>
        <p:spPr/>
        <p:txBody>
          <a:bodyPr rtlCol="0"/>
          <a:lstStyle/>
          <a:p>
            <a:pPr rtl="0"/>
            <a:fld id="{EB37DED6-D4C7-42EE-AB49-D2E39E64FDE4}" type="slidenum">
              <a:rPr lang="pl-PL" smtClean="0"/>
              <a:t>‹#›</a:t>
            </a:fld>
            <a:endParaRPr lang="pl-PL"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lvl1pPr>
              <a:defRPr/>
            </a:lvl1pPr>
          </a:lstStyle>
          <a:p>
            <a:fld id="{43C31FF3-9E3C-46A3-96EC-4FD09EF790CE}" type="datetime1">
              <a:rPr lang="pl-PL" smtClean="0"/>
              <a:pPr/>
              <a:t>20.10.2018</a:t>
            </a:fld>
            <a:endParaRPr lang="pl-PL" dirty="0"/>
          </a:p>
        </p:txBody>
      </p:sp>
      <p:sp>
        <p:nvSpPr>
          <p:cNvPr id="3" name="Stopka — symbol zastępczy 2"/>
          <p:cNvSpPr>
            <a:spLocks noGrp="1"/>
          </p:cNvSpPr>
          <p:nvPr>
            <p:ph type="ftr" sz="quarter" idx="11"/>
          </p:nvPr>
        </p:nvSpPr>
        <p:spPr/>
        <p:txBody>
          <a:bodyPr rtlCol="0"/>
          <a:lstStyle/>
          <a:p>
            <a:pPr rtl="0"/>
            <a:endParaRPr lang="pl-PL" dirty="0"/>
          </a:p>
        </p:txBody>
      </p:sp>
      <p:sp>
        <p:nvSpPr>
          <p:cNvPr id="4" name="Numer slajdu — symbol zastępczy 3"/>
          <p:cNvSpPr>
            <a:spLocks noGrp="1"/>
          </p:cNvSpPr>
          <p:nvPr>
            <p:ph type="sldNum" sz="quarter" idx="12"/>
          </p:nvPr>
        </p:nvSpPr>
        <p:spPr/>
        <p:txBody>
          <a:bodyPr rtlCol="0"/>
          <a:lstStyle/>
          <a:p>
            <a:pPr rtl="0"/>
            <a:fld id="{EB37DED6-D4C7-42EE-AB49-D2E39E64FDE4}" type="slidenum">
              <a:rPr lang="pl-PL" smtClean="0"/>
              <a:t>‹#›</a:t>
            </a:fld>
            <a:endParaRPr lang="pl-PL"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l-PL" dirty="0"/>
          </a:p>
        </p:txBody>
      </p:sp>
      <p:sp>
        <p:nvSpPr>
          <p:cNvPr id="2" name="Tytuł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pl-PL" smtClean="0"/>
              <a:t>Kliknij, aby edytować styl</a:t>
            </a:r>
            <a:endParaRPr lang="pl-PL" dirty="0"/>
          </a:p>
        </p:txBody>
      </p:sp>
      <p:sp>
        <p:nvSpPr>
          <p:cNvPr id="3" name="Zawartość — symbol zastępczy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lang="pl-PL" dirty="0"/>
          </a:p>
        </p:txBody>
      </p:sp>
      <p:sp>
        <p:nvSpPr>
          <p:cNvPr id="4" name="Tekst — symbol zastępczy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smtClean="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5F8D47AF-3744-4E0E-B169-3FF31613F30F}" type="datetime1">
              <a:rPr lang="pl-PL" smtClean="0"/>
              <a:pPr/>
              <a:t>20.10.2018</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2DFBB78A-01B4-41F2-96B0-677A4A282832}" type="slidenum">
              <a:rPr lang="pl-PL" smtClean="0"/>
              <a:t>‹#›</a:t>
            </a:fld>
            <a:endParaRPr lang="pl-PL"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Prostokąt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l-PL" dirty="0"/>
          </a:p>
        </p:txBody>
      </p:sp>
      <p:sp>
        <p:nvSpPr>
          <p:cNvPr id="2" name="Tytuł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pl-PL" smtClean="0"/>
              <a:t>Kliknij, aby edytować styl</a:t>
            </a:r>
            <a:endParaRPr lang="pl-PL" dirty="0"/>
          </a:p>
        </p:txBody>
      </p:sp>
      <p:sp>
        <p:nvSpPr>
          <p:cNvPr id="3" name="Obraz — symbol zastępczy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l-PL" smtClean="0"/>
              <a:t>Kliknij ikonę, aby dodać obraz</a:t>
            </a:r>
            <a:endParaRPr lang="pl-PL" dirty="0"/>
          </a:p>
        </p:txBody>
      </p:sp>
      <p:sp>
        <p:nvSpPr>
          <p:cNvPr id="4" name="Tekst — symbol zastępczy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l-PL" smtClean="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B896BE86-4849-47C7-9AC4-B6B000B74C1B}" type="datetime1">
              <a:rPr lang="pl-PL" smtClean="0"/>
              <a:pPr/>
              <a:t>20.10.2018</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2DFBB78A-01B4-41F2-96B0-677A4A282832}" type="slidenum">
              <a:rPr lang="pl-PL" smtClean="0"/>
              <a:t>‹#›</a:t>
            </a:fld>
            <a:endParaRPr lang="pl-PL"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Prostokąt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l-PL" dirty="0"/>
          </a:p>
        </p:txBody>
      </p:sp>
      <p:sp>
        <p:nvSpPr>
          <p:cNvPr id="2" name="Tytuł — symbol zastępczy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pl-PL" dirty="0" smtClean="0"/>
              <a:t>Kliknij, aby edytować styl</a:t>
            </a:r>
            <a:endParaRPr lang="pl-PL" dirty="0"/>
          </a:p>
        </p:txBody>
      </p:sp>
      <p:sp>
        <p:nvSpPr>
          <p:cNvPr id="3" name="Tekst — symbol zastępczy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pl-PL" dirty="0" smtClean="0"/>
              <a:t>Kliknij, aby edytować style wzorca tekstu</a:t>
            </a:r>
          </a:p>
          <a:p>
            <a:pPr lvl="1" rtl="0"/>
            <a:r>
              <a:rPr lang="pl-PL" dirty="0" smtClean="0"/>
              <a:t>Drugi poziom</a:t>
            </a:r>
          </a:p>
          <a:p>
            <a:pPr lvl="2" rtl="0"/>
            <a:r>
              <a:rPr lang="pl-PL" dirty="0" smtClean="0"/>
              <a:t>Trzeci poziom</a:t>
            </a:r>
          </a:p>
          <a:p>
            <a:pPr lvl="3" rtl="0"/>
            <a:r>
              <a:rPr lang="pl-PL" dirty="0" smtClean="0"/>
              <a:t>Czwarty poziom</a:t>
            </a:r>
          </a:p>
          <a:p>
            <a:pPr lvl="4" rtl="0"/>
            <a:r>
              <a:rPr lang="pl-PL" dirty="0" smtClean="0"/>
              <a:t>Piąty poziom</a:t>
            </a:r>
            <a:endParaRPr lang="pl-PL" dirty="0"/>
          </a:p>
        </p:txBody>
      </p:sp>
      <p:sp>
        <p:nvSpPr>
          <p:cNvPr id="4" name="Data — symbol zastępczy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A51D1100-2A2B-45EA-9B56-B9BD7ED09712}" type="datetime1">
              <a:rPr lang="pl-PL" smtClean="0"/>
              <a:pPr/>
              <a:t>20.10.2018</a:t>
            </a:fld>
            <a:endParaRPr lang="pl-PL" dirty="0"/>
          </a:p>
        </p:txBody>
      </p:sp>
      <p:sp>
        <p:nvSpPr>
          <p:cNvPr id="5" name="Stopka — symbol zastępczy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pl-PL" dirty="0"/>
          </a:p>
        </p:txBody>
      </p:sp>
      <p:sp>
        <p:nvSpPr>
          <p:cNvPr id="6" name="Numer slajdu — symbol zastępczy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pl-PL" smtClean="0"/>
              <a:pPr/>
              <a:t>‹#›</a:t>
            </a:fld>
            <a:endParaRPr lang="pl-PL"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rriam-webster.com/dictionary/constitution"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6.xml"/><Relationship Id="rId5" Type="http://schemas.openxmlformats.org/officeDocument/2006/relationships/image" Target="../media/image25.tmp"/><Relationship Id="rId4" Type="http://schemas.openxmlformats.org/officeDocument/2006/relationships/image" Target="../media/image24.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222204" y="764704"/>
            <a:ext cx="7344816" cy="3298825"/>
          </a:xfrm>
        </p:spPr>
        <p:txBody>
          <a:bodyPr rtlCol="0">
            <a:normAutofit fontScale="90000"/>
          </a:bodyPr>
          <a:lstStyle/>
          <a:p>
            <a:r>
              <a:rPr lang="pl-PL" sz="4400" b="1" dirty="0" smtClean="0"/>
              <a:t>Nie tylko politycy mają problem z ustawą zasadniczą. </a:t>
            </a:r>
            <a:r>
              <a:rPr lang="pl-PL" sz="4400" b="1" dirty="0"/>
              <a:t>Wybrane problemy w tłumaczeniach z zakresu prawa </a:t>
            </a:r>
            <a:r>
              <a:rPr lang="pl-PL" sz="4400" b="1" dirty="0" smtClean="0"/>
              <a:t>konstytucyjnego</a:t>
            </a:r>
            <a:endParaRPr lang="pl-PL" sz="4400" b="1" dirty="0"/>
          </a:p>
        </p:txBody>
      </p:sp>
      <p:sp>
        <p:nvSpPr>
          <p:cNvPr id="3" name="Podtytuł 2"/>
          <p:cNvSpPr>
            <a:spLocks noGrp="1"/>
          </p:cNvSpPr>
          <p:nvPr>
            <p:ph type="subTitle" idx="1"/>
          </p:nvPr>
        </p:nvSpPr>
        <p:spPr>
          <a:xfrm>
            <a:off x="4672383" y="4293096"/>
            <a:ext cx="7008574" cy="1879104"/>
          </a:xfrm>
        </p:spPr>
        <p:txBody>
          <a:bodyPr rtlCol="0">
            <a:normAutofit/>
          </a:bodyPr>
          <a:lstStyle/>
          <a:p>
            <a:endParaRPr lang="pl-PL" sz="3600" b="1" dirty="0" smtClean="0"/>
          </a:p>
          <a:p>
            <a:r>
              <a:rPr lang="pl-PL" sz="3600" b="1" dirty="0" smtClean="0"/>
              <a:t>Anna Setkowicz-Ryszka</a:t>
            </a:r>
            <a:endParaRPr lang="pl-PL" sz="3600" b="1"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Ustawa zasadnicza</a:t>
            </a:r>
          </a:p>
        </p:txBody>
      </p:sp>
      <p:sp>
        <p:nvSpPr>
          <p:cNvPr id="3" name="Symbol zastępczy zawartości 2"/>
          <p:cNvSpPr>
            <a:spLocks noGrp="1"/>
          </p:cNvSpPr>
          <p:nvPr>
            <p:ph idx="1"/>
          </p:nvPr>
        </p:nvSpPr>
        <p:spPr/>
        <p:txBody>
          <a:bodyPr/>
          <a:lstStyle/>
          <a:p>
            <a:pPr marL="0" indent="0">
              <a:buNone/>
            </a:pPr>
            <a:r>
              <a:rPr lang="pl-PL" b="1" dirty="0"/>
              <a:t>Konstytucja</a:t>
            </a:r>
            <a:r>
              <a:rPr lang="pl-PL" dirty="0"/>
              <a:t> – akt prawny, określany także </a:t>
            </a:r>
            <a:r>
              <a:rPr lang="pl-PL" dirty="0" smtClean="0"/>
              <a:t>mianem </a:t>
            </a:r>
            <a:r>
              <a:rPr lang="pl-PL" b="1" dirty="0" smtClean="0"/>
              <a:t>ustawy zasadniczej</a:t>
            </a:r>
            <a:r>
              <a:rPr lang="pl-PL" dirty="0" smtClean="0"/>
              <a:t>, </a:t>
            </a:r>
            <a:r>
              <a:rPr lang="pl-PL" dirty="0"/>
              <a:t>która zazwyczaj ma najwyższą moc prawną w systemie źródeł prawa w państwie. Podręczniki prawnicze określają konstytucję jako ustawę zasadniczą charakteryzującą się specjalną, wyjątkową procedurą jej zmieniania. Na straży konstytucji stoi głowa państwa, często nad jej przestrzeganiem czuwa specjalny trybunał. Konstytucja jest najwyższym aktem normatywnym. </a:t>
            </a:r>
          </a:p>
        </p:txBody>
      </p:sp>
    </p:spTree>
    <p:extLst>
      <p:ext uri="{BB962C8B-B14F-4D97-AF65-F5344CB8AC3E}">
        <p14:creationId xmlns:p14="http://schemas.microsoft.com/office/powerpoint/2010/main" val="56176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Basic vs </a:t>
            </a:r>
            <a:r>
              <a:rPr lang="pl-PL" dirty="0" err="1" smtClean="0"/>
              <a:t>fundamental</a:t>
            </a:r>
            <a:r>
              <a:rPr lang="pl-PL" dirty="0" smtClean="0"/>
              <a:t> law</a:t>
            </a:r>
            <a:endParaRPr lang="pl-PL" dirty="0"/>
          </a:p>
        </p:txBody>
      </p:sp>
      <p:sp>
        <p:nvSpPr>
          <p:cNvPr id="3" name="Symbol zastępczy zawartości 2"/>
          <p:cNvSpPr>
            <a:spLocks noGrp="1"/>
          </p:cNvSpPr>
          <p:nvPr>
            <p:ph sz="half" idx="1"/>
          </p:nvPr>
        </p:nvSpPr>
        <p:spPr>
          <a:xfrm>
            <a:off x="6297559" y="1772816"/>
            <a:ext cx="4977104" cy="4470400"/>
          </a:xfrm>
        </p:spPr>
        <p:txBody>
          <a:bodyPr>
            <a:noAutofit/>
          </a:bodyPr>
          <a:lstStyle/>
          <a:p>
            <a:pPr marL="0" indent="0">
              <a:buNone/>
            </a:pPr>
            <a:r>
              <a:rPr lang="en-GB" sz="2000" b="1" i="1" dirty="0" smtClean="0"/>
              <a:t>fundamental law</a:t>
            </a:r>
            <a:r>
              <a:rPr lang="en-GB" sz="2000" b="1" dirty="0" smtClean="0"/>
              <a:t>: </a:t>
            </a:r>
            <a:r>
              <a:rPr lang="en-GB" sz="2000" dirty="0" smtClean="0"/>
              <a:t>the organic or basic law of a political unit as distinguished from legislative acts, specifically </a:t>
            </a:r>
            <a:r>
              <a:rPr lang="en-GB" sz="2000" b="1" dirty="0" smtClean="0"/>
              <a:t>: </a:t>
            </a:r>
            <a:r>
              <a:rPr lang="en-GB" sz="2000" dirty="0" smtClean="0">
                <a:hlinkClick r:id="rId2"/>
              </a:rPr>
              <a:t>constitution</a:t>
            </a:r>
            <a:r>
              <a:rPr lang="en-GB" sz="2000" dirty="0" smtClean="0"/>
              <a:t> </a:t>
            </a:r>
          </a:p>
          <a:p>
            <a:pPr marL="0" indent="0">
              <a:buNone/>
            </a:pPr>
            <a:r>
              <a:rPr lang="pl-PL" sz="2000" dirty="0" smtClean="0"/>
              <a:t>”</a:t>
            </a:r>
            <a:r>
              <a:rPr lang="en-GB" sz="2000" dirty="0" smtClean="0"/>
              <a:t>However inflamed the politics become, citizens can use the hearings to educate themselves about how liberal and conservative justices, at their best, reason together about American history and </a:t>
            </a:r>
            <a:r>
              <a:rPr lang="en-GB" sz="2000" b="1" dirty="0" smtClean="0"/>
              <a:t>fundamental law</a:t>
            </a:r>
            <a:r>
              <a:rPr lang="en-GB" sz="2000" dirty="0" smtClean="0"/>
              <a:t>.”</a:t>
            </a:r>
            <a:endParaRPr lang="en-GB" sz="2000" dirty="0"/>
          </a:p>
        </p:txBody>
      </p:sp>
      <p:sp>
        <p:nvSpPr>
          <p:cNvPr id="4" name="Symbol zastępczy zawartości 3"/>
          <p:cNvSpPr>
            <a:spLocks noGrp="1"/>
          </p:cNvSpPr>
          <p:nvPr>
            <p:ph sz="half" idx="2"/>
          </p:nvPr>
        </p:nvSpPr>
        <p:spPr>
          <a:xfrm>
            <a:off x="837828" y="1772816"/>
            <a:ext cx="4977104" cy="4470400"/>
          </a:xfrm>
        </p:spPr>
        <p:txBody>
          <a:bodyPr>
            <a:noAutofit/>
          </a:bodyPr>
          <a:lstStyle/>
          <a:p>
            <a:pPr marL="0" indent="0">
              <a:buNone/>
            </a:pPr>
            <a:r>
              <a:rPr lang="en-US" sz="2000" dirty="0"/>
              <a:t>The term </a:t>
            </a:r>
            <a:r>
              <a:rPr lang="en-US" sz="2000" b="1" i="1" dirty="0"/>
              <a:t>basic law</a:t>
            </a:r>
            <a:r>
              <a:rPr lang="en-US" sz="2000" dirty="0"/>
              <a:t> is used in some places as an alternative to "</a:t>
            </a:r>
            <a:r>
              <a:rPr lang="en-US" sz="2000" dirty="0" smtClean="0"/>
              <a:t>constitution</a:t>
            </a:r>
            <a:r>
              <a:rPr lang="pl-PL" sz="2000" dirty="0" smtClean="0"/>
              <a:t>”</a:t>
            </a:r>
            <a:r>
              <a:rPr lang="en-US" sz="2000" dirty="0" smtClean="0"/>
              <a:t>. The </a:t>
            </a:r>
            <a:r>
              <a:rPr lang="en-US" sz="2000" dirty="0"/>
              <a:t>name is usually used to imply an </a:t>
            </a:r>
            <a:r>
              <a:rPr lang="en-US" sz="2000" b="1" dirty="0"/>
              <a:t>interim or transitory nature</a:t>
            </a:r>
            <a:r>
              <a:rPr lang="en-US" sz="2000" dirty="0"/>
              <a:t>, or avoid attempting a claim to being "the highest law", often for religious reasons. In West Germany the term "Basic Law" (</a:t>
            </a:r>
            <a:r>
              <a:rPr lang="en-US" sz="2000" i="1" dirty="0" err="1"/>
              <a:t>Grundgesetz</a:t>
            </a:r>
            <a:r>
              <a:rPr lang="en-US" sz="2000" dirty="0"/>
              <a:t>) was used to indicate that the Basic Law was provisional until the ultimate reunification of Germany. But in 1990 </a:t>
            </a:r>
            <a:r>
              <a:rPr lang="en-US" sz="2000" dirty="0" smtClean="0"/>
              <a:t>the </a:t>
            </a:r>
            <a:r>
              <a:rPr lang="en-US" sz="2000" dirty="0"/>
              <a:t>Basic Law was adopted throughout the entire German territory. Basic law </a:t>
            </a:r>
            <a:r>
              <a:rPr lang="en-US" sz="2000" dirty="0" smtClean="0"/>
              <a:t>overrides </a:t>
            </a:r>
            <a:r>
              <a:rPr lang="en-US" sz="2000" dirty="0"/>
              <a:t>ordinary 'statute law' passed by the legislature.</a:t>
            </a:r>
            <a:endParaRPr lang="pl-PL" sz="2000" dirty="0"/>
          </a:p>
        </p:txBody>
      </p:sp>
    </p:spTree>
    <p:extLst>
      <p:ext uri="{BB962C8B-B14F-4D97-AF65-F5344CB8AC3E}">
        <p14:creationId xmlns:p14="http://schemas.microsoft.com/office/powerpoint/2010/main" val="36172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Ustrojodawca</a:t>
            </a:r>
            <a:endParaRPr lang="pl-PL" dirty="0"/>
          </a:p>
        </p:txBody>
      </p:sp>
      <p:sp>
        <p:nvSpPr>
          <p:cNvPr id="3" name="Symbol zastępczy zawartości 2"/>
          <p:cNvSpPr>
            <a:spLocks noGrp="1"/>
          </p:cNvSpPr>
          <p:nvPr>
            <p:ph idx="1"/>
          </p:nvPr>
        </p:nvSpPr>
        <p:spPr/>
        <p:txBody>
          <a:bodyPr/>
          <a:lstStyle/>
          <a:p>
            <a:r>
              <a:rPr lang="pl-PL" dirty="0" smtClean="0"/>
              <a:t>w </a:t>
            </a:r>
            <a:r>
              <a:rPr lang="pl-PL" dirty="0"/>
              <a:t>prawie: podmiot uchwalający </a:t>
            </a:r>
            <a:r>
              <a:rPr lang="pl-PL" dirty="0" smtClean="0"/>
              <a:t>konstytucję</a:t>
            </a:r>
          </a:p>
          <a:p>
            <a:r>
              <a:rPr lang="pl-PL" dirty="0" smtClean="0"/>
              <a:t>częściej mówi się o funkcji </a:t>
            </a:r>
            <a:r>
              <a:rPr lang="pl-PL" dirty="0" err="1" smtClean="0"/>
              <a:t>ustrojodawczej</a:t>
            </a:r>
            <a:r>
              <a:rPr lang="pl-PL" dirty="0" smtClean="0"/>
              <a:t> parlamentu</a:t>
            </a:r>
          </a:p>
          <a:p>
            <a:r>
              <a:rPr lang="pl-PL" dirty="0" smtClean="0"/>
              <a:t>„</a:t>
            </a:r>
            <a:r>
              <a:rPr lang="pl-PL" dirty="0" err="1" smtClean="0"/>
              <a:t>Ustrojodawca</a:t>
            </a:r>
            <a:r>
              <a:rPr lang="pl-PL" dirty="0" smtClean="0"/>
              <a:t> </a:t>
            </a:r>
            <a:r>
              <a:rPr lang="pl-PL" dirty="0"/>
              <a:t>nadał godności człowieka znaczenie konstytucyjne czyniąc z niej płaszczyznę odniesienia dla systemu wartości, wokół którego zbudowano Konstytucję, a zarazem fundament całego porządku prawnego w Państwie.”</a:t>
            </a:r>
          </a:p>
          <a:p>
            <a:endParaRPr lang="pl-PL" dirty="0"/>
          </a:p>
        </p:txBody>
      </p:sp>
    </p:spTree>
    <p:extLst>
      <p:ext uri="{BB962C8B-B14F-4D97-AF65-F5344CB8AC3E}">
        <p14:creationId xmlns:p14="http://schemas.microsoft.com/office/powerpoint/2010/main" val="97170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84" y="426676"/>
            <a:ext cx="4677640" cy="3958002"/>
          </a:xfrm>
          <a:prstGeom prst="rect">
            <a:avLst/>
          </a:prstGeom>
        </p:spPr>
      </p:pic>
      <p:pic>
        <p:nvPicPr>
          <p:cNvPr id="4" name="Obraz 3"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588" y="228266"/>
            <a:ext cx="4104456" cy="6387408"/>
          </a:xfrm>
          <a:prstGeom prst="rect">
            <a:avLst/>
          </a:prstGeom>
        </p:spPr>
      </p:pic>
      <p:pic>
        <p:nvPicPr>
          <p:cNvPr id="5" name="Obraz 4" descr="Wycinek ekra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80" y="4653136"/>
            <a:ext cx="8053557" cy="1599584"/>
          </a:xfrm>
          <a:prstGeom prst="rect">
            <a:avLst/>
          </a:prstGeom>
        </p:spPr>
      </p:pic>
    </p:spTree>
    <p:extLst>
      <p:ext uri="{BB962C8B-B14F-4D97-AF65-F5344CB8AC3E}">
        <p14:creationId xmlns:p14="http://schemas.microsoft.com/office/powerpoint/2010/main" val="15805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Trybunał Konstytucyjny</a:t>
            </a:r>
            <a:endParaRPr lang="pl-PL" dirty="0"/>
          </a:p>
        </p:txBody>
      </p:sp>
      <p:pic>
        <p:nvPicPr>
          <p:cNvPr id="5" name="Obraz 4"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46" y="1988840"/>
            <a:ext cx="5306366" cy="3384376"/>
          </a:xfrm>
          <a:prstGeom prst="rect">
            <a:avLst/>
          </a:prstGeom>
        </p:spPr>
      </p:pic>
      <p:pic>
        <p:nvPicPr>
          <p:cNvPr id="6" name="Obraz 5"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362" y="2013619"/>
            <a:ext cx="5683682" cy="3373679"/>
          </a:xfrm>
          <a:prstGeom prst="rect">
            <a:avLst/>
          </a:prstGeom>
        </p:spPr>
      </p:pic>
    </p:spTree>
    <p:extLst>
      <p:ext uri="{BB962C8B-B14F-4D97-AF65-F5344CB8AC3E}">
        <p14:creationId xmlns:p14="http://schemas.microsoft.com/office/powerpoint/2010/main" val="23621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Organ-of-</a:t>
            </a:r>
            <a:r>
              <a:rPr lang="pl-PL" dirty="0" err="1" smtClean="0"/>
              <a:t>state</a:t>
            </a:r>
            <a:endParaRPr lang="pl-PL" dirty="0"/>
          </a:p>
        </p:txBody>
      </p:sp>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853" y="2195340"/>
            <a:ext cx="9629392" cy="3105868"/>
          </a:xfrm>
          <a:prstGeom prst="rect">
            <a:avLst/>
          </a:prstGeom>
        </p:spPr>
      </p:pic>
    </p:spTree>
    <p:extLst>
      <p:ext uri="{BB962C8B-B14F-4D97-AF65-F5344CB8AC3E}">
        <p14:creationId xmlns:p14="http://schemas.microsoft.com/office/powerpoint/2010/main" val="353651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17" y="188640"/>
            <a:ext cx="10157354" cy="1397000"/>
          </a:xfrm>
        </p:spPr>
        <p:txBody>
          <a:bodyPr/>
          <a:lstStyle/>
          <a:p>
            <a:r>
              <a:rPr lang="pl-PL" dirty="0" smtClean="0"/>
              <a:t>Trybunał Konstytucyjny</a:t>
            </a:r>
            <a:endParaRPr lang="pl-PL" dirty="0"/>
          </a:p>
        </p:txBody>
      </p:sp>
      <p:sp>
        <p:nvSpPr>
          <p:cNvPr id="3" name="Symbol zastępczy zawartości 2"/>
          <p:cNvSpPr>
            <a:spLocks noGrp="1"/>
          </p:cNvSpPr>
          <p:nvPr>
            <p:ph idx="1"/>
          </p:nvPr>
        </p:nvSpPr>
        <p:spPr/>
        <p:txBody>
          <a:bodyPr/>
          <a:lstStyle/>
          <a:p>
            <a:pPr marL="0" indent="0">
              <a:buNone/>
            </a:pPr>
            <a:r>
              <a:rPr lang="en-US" dirty="0"/>
              <a:t>A </a:t>
            </a:r>
            <a:r>
              <a:rPr lang="en-US" b="1" dirty="0"/>
              <a:t>constitutional court</a:t>
            </a:r>
            <a:r>
              <a:rPr lang="en-US" dirty="0"/>
              <a:t> is a high court that deals primarily with constitutional law. Its main authority is to rule on whether laws that are challenged are in fact unconstitutional, i.e. whether they conflict with constitutionally established rules, rights, and freedoms, among other things. Many countries do not have separate constitutional courts, but instead delegate constitutional judicial authority to their general court system, with the final decision-making power resting in the supreme court</a:t>
            </a:r>
            <a:r>
              <a:rPr lang="en-US" dirty="0" smtClean="0"/>
              <a:t>.</a:t>
            </a:r>
            <a:r>
              <a:rPr lang="pl-PL" dirty="0" smtClean="0"/>
              <a:t> </a:t>
            </a:r>
            <a:r>
              <a:rPr lang="en-US" dirty="0"/>
              <a:t>For example, the Supreme Court of the United States has been called the world's oldest constitutional </a:t>
            </a:r>
            <a:r>
              <a:rPr lang="en-US" dirty="0" smtClean="0"/>
              <a:t>court </a:t>
            </a:r>
            <a:r>
              <a:rPr lang="en-US" dirty="0"/>
              <a:t>because it was one of the earliest courts in the world to invalidate a law as unconstitutional (</a:t>
            </a:r>
            <a:r>
              <a:rPr lang="en-US" i="1" dirty="0"/>
              <a:t>Marbury v. Madison</a:t>
            </a:r>
            <a:r>
              <a:rPr lang="en-US" dirty="0" smtClean="0"/>
              <a:t>)</a:t>
            </a:r>
            <a:r>
              <a:rPr lang="pl-PL" dirty="0" smtClean="0"/>
              <a:t>.</a:t>
            </a:r>
            <a:endParaRPr lang="pl-PL" dirty="0"/>
          </a:p>
        </p:txBody>
      </p:sp>
    </p:spTree>
    <p:extLst>
      <p:ext uri="{BB962C8B-B14F-4D97-AF65-F5344CB8AC3E}">
        <p14:creationId xmlns:p14="http://schemas.microsoft.com/office/powerpoint/2010/main" val="321364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Inne Trybunały</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smtClean="0"/>
              <a:t>Europejski Trybunał Praw Człowieka - </a:t>
            </a:r>
            <a:r>
              <a:rPr lang="pl-PL" dirty="0" err="1" smtClean="0"/>
              <a:t>European</a:t>
            </a:r>
            <a:r>
              <a:rPr lang="pl-PL" dirty="0" smtClean="0"/>
              <a:t> Court of Human </a:t>
            </a:r>
            <a:r>
              <a:rPr lang="pl-PL" dirty="0" err="1" smtClean="0"/>
              <a:t>Rights</a:t>
            </a:r>
            <a:endParaRPr lang="pl-PL" dirty="0" smtClean="0"/>
          </a:p>
          <a:p>
            <a:pPr marL="0" indent="0">
              <a:buNone/>
            </a:pPr>
            <a:r>
              <a:rPr lang="pl-PL" dirty="0" smtClean="0"/>
              <a:t>Trybunał Sprawiedliwości Unii Europejskiej - Court of </a:t>
            </a:r>
            <a:r>
              <a:rPr lang="pl-PL" dirty="0" err="1" smtClean="0"/>
              <a:t>Justice</a:t>
            </a:r>
            <a:r>
              <a:rPr lang="pl-PL" dirty="0" smtClean="0"/>
              <a:t> of the </a:t>
            </a:r>
            <a:r>
              <a:rPr lang="pl-PL" dirty="0" err="1" smtClean="0"/>
              <a:t>European</a:t>
            </a:r>
            <a:r>
              <a:rPr lang="pl-PL" dirty="0" smtClean="0"/>
              <a:t> Union</a:t>
            </a:r>
          </a:p>
          <a:p>
            <a:pPr marL="0" indent="0">
              <a:buNone/>
            </a:pPr>
            <a:r>
              <a:rPr lang="pl-PL" dirty="0"/>
              <a:t>Międzynarodowy Trybunał </a:t>
            </a:r>
            <a:r>
              <a:rPr lang="pl-PL" dirty="0" smtClean="0"/>
              <a:t>Sprawiedliwości - International </a:t>
            </a:r>
            <a:r>
              <a:rPr lang="pl-PL" dirty="0"/>
              <a:t>Court of </a:t>
            </a:r>
            <a:r>
              <a:rPr lang="pl-PL" dirty="0" err="1" smtClean="0"/>
              <a:t>Justice</a:t>
            </a:r>
            <a:r>
              <a:rPr lang="pl-PL" dirty="0" smtClean="0"/>
              <a:t> (główny </a:t>
            </a:r>
            <a:r>
              <a:rPr lang="pl-PL" dirty="0"/>
              <a:t>organ sądowy </a:t>
            </a:r>
            <a:r>
              <a:rPr lang="pl-PL" dirty="0" smtClean="0"/>
              <a:t>ONZ)</a:t>
            </a:r>
          </a:p>
          <a:p>
            <a:pPr marL="0" indent="0">
              <a:buNone/>
            </a:pPr>
            <a:r>
              <a:rPr lang="pl-PL" dirty="0"/>
              <a:t>Międzynarodowy Trybunał </a:t>
            </a:r>
            <a:r>
              <a:rPr lang="pl-PL" dirty="0" smtClean="0"/>
              <a:t>Karny - International </a:t>
            </a:r>
            <a:r>
              <a:rPr lang="pl-PL" dirty="0" err="1" smtClean="0"/>
              <a:t>Criminal</a:t>
            </a:r>
            <a:r>
              <a:rPr lang="pl-PL" dirty="0" smtClean="0"/>
              <a:t> Court (pierwszy stały </a:t>
            </a:r>
            <a:r>
              <a:rPr lang="pl-PL" dirty="0"/>
              <a:t>sąd międzynarodowy powołany do sądzenia osób fizycznych oskarżanych o popełnienie najcięższych zbrodni, które miały miejsce po 1 lipca 2002 </a:t>
            </a:r>
            <a:r>
              <a:rPr lang="pl-PL" dirty="0" smtClean="0"/>
              <a:t>roku)</a:t>
            </a:r>
          </a:p>
          <a:p>
            <a:pPr marL="0" indent="0">
              <a:buNone/>
            </a:pPr>
            <a:r>
              <a:rPr lang="pl-PL" dirty="0" smtClean="0"/>
              <a:t>ale</a:t>
            </a:r>
            <a:r>
              <a:rPr lang="pl-PL" dirty="0"/>
              <a:t>: </a:t>
            </a:r>
            <a:r>
              <a:rPr lang="pl-PL" dirty="0" smtClean="0"/>
              <a:t>Międzynarodowy Trybunał Karny </a:t>
            </a:r>
            <a:r>
              <a:rPr lang="pl-PL" dirty="0"/>
              <a:t>dla byłej </a:t>
            </a:r>
            <a:r>
              <a:rPr lang="pl-PL" dirty="0" smtClean="0"/>
              <a:t>Jugosławii - </a:t>
            </a:r>
            <a:r>
              <a:rPr lang="en-US" dirty="0" smtClean="0"/>
              <a:t>International </a:t>
            </a:r>
            <a:r>
              <a:rPr lang="en-US" dirty="0"/>
              <a:t>Criminal Tribunal for the former Yugoslavia </a:t>
            </a:r>
            <a:r>
              <a:rPr lang="pl-PL" dirty="0"/>
              <a:t>oraz Międzynarodowy Trybunał Karny dla Rwandy</a:t>
            </a:r>
            <a:r>
              <a:rPr lang="pl-PL" dirty="0" smtClean="0"/>
              <a:t> </a:t>
            </a:r>
            <a:r>
              <a:rPr lang="en-US" dirty="0" smtClean="0"/>
              <a:t> </a:t>
            </a:r>
            <a:r>
              <a:rPr lang="pl-PL" dirty="0" smtClean="0"/>
              <a:t>- </a:t>
            </a:r>
            <a:r>
              <a:rPr lang="en-US" dirty="0" smtClean="0"/>
              <a:t>International </a:t>
            </a:r>
            <a:r>
              <a:rPr lang="en-US" dirty="0"/>
              <a:t>Criminal Tribunal for Rwanda (ICTR) </a:t>
            </a:r>
            <a:endParaRPr lang="pl-PL" dirty="0" smtClean="0"/>
          </a:p>
          <a:p>
            <a:pPr marL="0" indent="0">
              <a:buNone/>
            </a:pPr>
            <a:endParaRPr lang="pl-PL" dirty="0"/>
          </a:p>
        </p:txBody>
      </p:sp>
    </p:spTree>
    <p:extLst>
      <p:ext uri="{BB962C8B-B14F-4D97-AF65-F5344CB8AC3E}">
        <p14:creationId xmlns:p14="http://schemas.microsoft.com/office/powerpoint/2010/main" val="326980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065" y="1423707"/>
            <a:ext cx="7306695" cy="4010585"/>
          </a:xfrm>
          <a:prstGeom prst="rect">
            <a:avLst/>
          </a:prstGeom>
        </p:spPr>
      </p:pic>
    </p:spTree>
    <p:extLst>
      <p:ext uri="{BB962C8B-B14F-4D97-AF65-F5344CB8AC3E}">
        <p14:creationId xmlns:p14="http://schemas.microsoft.com/office/powerpoint/2010/main" val="199177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Praworządność i państwo prawne</a:t>
            </a:r>
            <a:endParaRPr lang="pl-PL" dirty="0"/>
          </a:p>
        </p:txBody>
      </p:sp>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951" y="2103716"/>
            <a:ext cx="5258712" cy="3363872"/>
          </a:xfrm>
          <a:prstGeom prst="rect">
            <a:avLst/>
          </a:prstGeom>
        </p:spPr>
      </p:pic>
      <p:pic>
        <p:nvPicPr>
          <p:cNvPr id="5" name="Obraz 4"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94" y="2103716"/>
            <a:ext cx="5496594" cy="3289384"/>
          </a:xfrm>
          <a:prstGeom prst="rect">
            <a:avLst/>
          </a:prstGeom>
        </p:spPr>
      </p:pic>
    </p:spTree>
    <p:extLst>
      <p:ext uri="{BB962C8B-B14F-4D97-AF65-F5344CB8AC3E}">
        <p14:creationId xmlns:p14="http://schemas.microsoft.com/office/powerpoint/2010/main" val="413893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p:txBody>
          <a:bodyPr rtlCol="0">
            <a:normAutofit/>
          </a:bodyPr>
          <a:lstStyle/>
          <a:p>
            <a:pPr rtl="0"/>
            <a:r>
              <a:rPr lang="pl-PL" dirty="0" smtClean="0"/>
              <a:t>Dlaczego taki temat?</a:t>
            </a:r>
            <a:endParaRPr lang="pl-PL" dirty="0"/>
          </a:p>
        </p:txBody>
      </p:sp>
      <p:sp>
        <p:nvSpPr>
          <p:cNvPr id="14" name="Zawartość — symbol zastępczy 13"/>
          <p:cNvSpPr>
            <a:spLocks noGrp="1"/>
          </p:cNvSpPr>
          <p:nvPr>
            <p:ph idx="1"/>
          </p:nvPr>
        </p:nvSpPr>
        <p:spPr/>
        <p:txBody>
          <a:bodyPr rtlCol="0">
            <a:normAutofit fontScale="92500" lnSpcReduction="20000"/>
          </a:bodyPr>
          <a:lstStyle/>
          <a:p>
            <a:pPr marL="0" indent="0">
              <a:buNone/>
            </a:pPr>
            <a:r>
              <a:rPr lang="pl-PL" dirty="0"/>
              <a:t>Ostatnio często pojawiają się w dyskursie </a:t>
            </a:r>
            <a:r>
              <a:rPr lang="pl-PL" dirty="0" smtClean="0"/>
              <a:t>publicznym, również w artykułach o Polsce w prasie zagranicznej, takie terminy z zakresu prawa konstytucyjnego </a:t>
            </a:r>
            <a:r>
              <a:rPr lang="pl-PL" dirty="0"/>
              <a:t>jak</a:t>
            </a:r>
            <a:r>
              <a:rPr lang="pl-PL" dirty="0" smtClean="0"/>
              <a:t>:</a:t>
            </a:r>
          </a:p>
          <a:p>
            <a:r>
              <a:rPr lang="pl-PL" dirty="0"/>
              <a:t>Suweren</a:t>
            </a:r>
          </a:p>
          <a:p>
            <a:r>
              <a:rPr lang="pl-PL" dirty="0" smtClean="0"/>
              <a:t>Ustawa zasadnicza</a:t>
            </a:r>
          </a:p>
          <a:p>
            <a:pPr rtl="0"/>
            <a:r>
              <a:rPr lang="pl-PL" dirty="0" smtClean="0"/>
              <a:t>Trybunał Konstytucyjny</a:t>
            </a:r>
          </a:p>
          <a:p>
            <a:pPr rtl="0"/>
            <a:r>
              <a:rPr lang="pl-PL" dirty="0" smtClean="0"/>
              <a:t>Praworządność</a:t>
            </a:r>
          </a:p>
          <a:p>
            <a:pPr rtl="0"/>
            <a:r>
              <a:rPr lang="pl-PL" dirty="0" smtClean="0"/>
              <a:t>Trójpodział władz</a:t>
            </a:r>
          </a:p>
          <a:p>
            <a:r>
              <a:rPr lang="pl-PL" dirty="0" smtClean="0"/>
              <a:t>Niezawisłość </a:t>
            </a:r>
            <a:r>
              <a:rPr lang="pl-PL" dirty="0"/>
              <a:t>sędziów</a:t>
            </a:r>
          </a:p>
          <a:p>
            <a:r>
              <a:rPr lang="pl-PL" dirty="0"/>
              <a:t>Niezależność sądów</a:t>
            </a:r>
          </a:p>
          <a:p>
            <a:pPr rtl="0"/>
            <a:endParaRPr lang="pl-PL"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Rule</a:t>
            </a:r>
            <a:r>
              <a:rPr lang="pl-PL" dirty="0" smtClean="0"/>
              <a:t> of law and </a:t>
            </a:r>
            <a:r>
              <a:rPr lang="pl-PL" dirty="0" err="1" smtClean="0"/>
              <a:t>rule</a:t>
            </a:r>
            <a:r>
              <a:rPr lang="pl-PL" dirty="0" smtClean="0"/>
              <a:t>-of-law </a:t>
            </a:r>
            <a:r>
              <a:rPr lang="pl-PL" dirty="0" err="1" smtClean="0"/>
              <a:t>state</a:t>
            </a:r>
            <a:endParaRPr lang="pl-PL" dirty="0"/>
          </a:p>
        </p:txBody>
      </p:sp>
      <p:sp>
        <p:nvSpPr>
          <p:cNvPr id="3" name="Symbol zastępczy zawartości 2"/>
          <p:cNvSpPr>
            <a:spLocks noGrp="1"/>
          </p:cNvSpPr>
          <p:nvPr>
            <p:ph idx="1"/>
          </p:nvPr>
        </p:nvSpPr>
        <p:spPr/>
        <p:txBody>
          <a:bodyPr>
            <a:normAutofit/>
          </a:bodyPr>
          <a:lstStyle/>
          <a:p>
            <a:r>
              <a:rPr lang="pl-PL" dirty="0" smtClean="0"/>
              <a:t>T</a:t>
            </a:r>
            <a:r>
              <a:rPr lang="en-US" dirty="0" smtClean="0"/>
              <a:t>he </a:t>
            </a:r>
            <a:r>
              <a:rPr lang="en-US" dirty="0"/>
              <a:t>rule of law is best seen </a:t>
            </a:r>
            <a:r>
              <a:rPr lang="en-US" dirty="0" smtClean="0"/>
              <a:t>as </a:t>
            </a:r>
            <a:r>
              <a:rPr lang="en-US" dirty="0"/>
              <a:t>a value, or cluster of values, that </a:t>
            </a:r>
            <a:r>
              <a:rPr lang="en-US" dirty="0" smtClean="0"/>
              <a:t>can be </a:t>
            </a:r>
            <a:r>
              <a:rPr lang="en-US" dirty="0"/>
              <a:t>pursued in a variety of ways. </a:t>
            </a:r>
            <a:r>
              <a:rPr lang="pl-PL" dirty="0" smtClean="0"/>
              <a:t>..</a:t>
            </a:r>
            <a:r>
              <a:rPr lang="en-US" dirty="0" smtClean="0"/>
              <a:t>. </a:t>
            </a:r>
            <a:r>
              <a:rPr lang="en-US" dirty="0"/>
              <a:t>For instance, a typical </a:t>
            </a:r>
            <a:r>
              <a:rPr lang="en-US" b="1" dirty="0"/>
              <a:t>rule-of-law state </a:t>
            </a:r>
            <a:r>
              <a:rPr lang="en-US" dirty="0"/>
              <a:t>will institutionalize some means of shielding legal officials from interference, political or otherwise, that threatens their independence. Accordingly, the institutional separation of the judiciary from other branches of government is commonly thought to be an important feature of </a:t>
            </a:r>
            <a:r>
              <a:rPr lang="en-US" b="1" dirty="0"/>
              <a:t>rule-of-law states</a:t>
            </a:r>
            <a:r>
              <a:rPr lang="en-US" dirty="0"/>
              <a:t>. </a:t>
            </a:r>
            <a:endParaRPr lang="pl-PL" dirty="0" smtClean="0"/>
          </a:p>
          <a:p>
            <a:r>
              <a:rPr lang="en-US" dirty="0"/>
              <a:t>For the majority of modern democratic </a:t>
            </a:r>
            <a:r>
              <a:rPr lang="en-US" dirty="0" smtClean="0"/>
              <a:t>societies</a:t>
            </a:r>
            <a:r>
              <a:rPr lang="pl-PL" dirty="0" smtClean="0"/>
              <a:t> </a:t>
            </a:r>
            <a:r>
              <a:rPr lang="en-US" dirty="0" smtClean="0"/>
              <a:t>the </a:t>
            </a:r>
            <a:r>
              <a:rPr lang="en-US" dirty="0"/>
              <a:t>rule of law’s requirement that both rulers and the ruled be accountable to the law is of unquestionable value. </a:t>
            </a:r>
            <a:endParaRPr lang="pl-PL" dirty="0" smtClean="0"/>
          </a:p>
          <a:p>
            <a:r>
              <a:rPr lang="pl-PL" dirty="0" err="1" smtClean="0"/>
              <a:t>Rechtstaat</a:t>
            </a:r>
            <a:endParaRPr lang="pl-PL" dirty="0" smtClean="0"/>
          </a:p>
          <a:p>
            <a:pPr marL="0" indent="0">
              <a:buNone/>
            </a:pPr>
            <a:endParaRPr lang="pl-PL" dirty="0" smtClean="0"/>
          </a:p>
          <a:p>
            <a:endParaRPr lang="pl-PL" dirty="0"/>
          </a:p>
        </p:txBody>
      </p:sp>
    </p:spTree>
    <p:extLst>
      <p:ext uri="{BB962C8B-B14F-4D97-AF65-F5344CB8AC3E}">
        <p14:creationId xmlns:p14="http://schemas.microsoft.com/office/powerpoint/2010/main" val="255629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Trójpodział władz</a:t>
            </a:r>
          </a:p>
        </p:txBody>
      </p:sp>
      <p:sp>
        <p:nvSpPr>
          <p:cNvPr id="3" name="Symbol zastępczy zawartości 2"/>
          <p:cNvSpPr>
            <a:spLocks noGrp="1"/>
          </p:cNvSpPr>
          <p:nvPr>
            <p:ph idx="1"/>
          </p:nvPr>
        </p:nvSpPr>
        <p:spPr/>
        <p:txBody>
          <a:bodyPr>
            <a:normAutofit fontScale="77500" lnSpcReduction="20000"/>
          </a:bodyPr>
          <a:lstStyle/>
          <a:p>
            <a:pPr marL="0" indent="0">
              <a:buNone/>
            </a:pPr>
            <a:r>
              <a:rPr lang="pl-PL" b="1" dirty="0"/>
              <a:t>Art. 10.</a:t>
            </a:r>
          </a:p>
          <a:p>
            <a:pPr marL="0" indent="0">
              <a:buNone/>
            </a:pPr>
            <a:r>
              <a:rPr lang="pl-PL" dirty="0" smtClean="0"/>
              <a:t>1. Ustrój </a:t>
            </a:r>
            <a:r>
              <a:rPr lang="pl-PL" dirty="0"/>
              <a:t>Rzeczypospolitej Polskiej opiera się na </a:t>
            </a:r>
            <a:r>
              <a:rPr lang="pl-PL" b="1" dirty="0"/>
              <a:t>podziale i równowadze</a:t>
            </a:r>
            <a:r>
              <a:rPr lang="pl-PL" dirty="0"/>
              <a:t> władzy ustawodawczej, władzy wykonawczej i władzy sądowniczej.</a:t>
            </a:r>
          </a:p>
          <a:p>
            <a:pPr marL="0" indent="0">
              <a:buNone/>
            </a:pPr>
            <a:r>
              <a:rPr lang="pl-PL" dirty="0" smtClean="0"/>
              <a:t>2. Władzę </a:t>
            </a:r>
            <a:r>
              <a:rPr lang="pl-PL" dirty="0"/>
              <a:t>ustawodawczą sprawują Sejm i Senat, władzę wykonawczą Prezydent Rzeczypospolitej Polskiej i Rada Ministrów, a władzę sądowniczą sądy i trybunały.</a:t>
            </a:r>
          </a:p>
          <a:p>
            <a:pPr marL="0" indent="0">
              <a:buNone/>
            </a:pPr>
            <a:r>
              <a:rPr lang="en-US" b="1" i="1" dirty="0"/>
              <a:t>Article 10</a:t>
            </a:r>
          </a:p>
          <a:p>
            <a:pPr marL="0" indent="0">
              <a:buNone/>
            </a:pPr>
            <a:r>
              <a:rPr lang="pl-PL" dirty="0" smtClean="0"/>
              <a:t>1. </a:t>
            </a:r>
            <a:r>
              <a:rPr lang="en-US" dirty="0" smtClean="0"/>
              <a:t>The </a:t>
            </a:r>
            <a:r>
              <a:rPr lang="en-US" dirty="0"/>
              <a:t>system of government of the Republic of Poland shall be based on the </a:t>
            </a:r>
            <a:r>
              <a:rPr lang="en-US" b="1" dirty="0"/>
              <a:t>separation of and balance between </a:t>
            </a:r>
            <a:r>
              <a:rPr lang="en-US" dirty="0"/>
              <a:t>the legislative, executive and judicial </a:t>
            </a:r>
            <a:r>
              <a:rPr lang="en-US" dirty="0" smtClean="0"/>
              <a:t>powers</a:t>
            </a:r>
            <a:r>
              <a:rPr lang="pl-PL" dirty="0" smtClean="0"/>
              <a:t>*</a:t>
            </a:r>
            <a:r>
              <a:rPr lang="en-US" dirty="0" smtClean="0"/>
              <a:t>.</a:t>
            </a:r>
            <a:r>
              <a:rPr lang="en-US" dirty="0"/>
              <a:t/>
            </a:r>
            <a:br>
              <a:rPr lang="en-US" dirty="0"/>
            </a:br>
            <a:r>
              <a:rPr lang="en-US" dirty="0"/>
              <a:t/>
            </a:r>
            <a:br>
              <a:rPr lang="en-US" dirty="0"/>
            </a:br>
            <a:r>
              <a:rPr lang="pl-PL" dirty="0" smtClean="0"/>
              <a:t>2. </a:t>
            </a:r>
            <a:r>
              <a:rPr lang="en-US" dirty="0" smtClean="0"/>
              <a:t>Legislative </a:t>
            </a:r>
            <a:r>
              <a:rPr lang="en-US" dirty="0"/>
              <a:t>power shall be vested in the Sejm and the Senate, executive power shall be vested in the President of the Republic of Poland and the Council of Ministers, and the judicial power shall be vested in courts and tribunals.</a:t>
            </a:r>
          </a:p>
          <a:p>
            <a:pPr marL="0" indent="0">
              <a:buNone/>
            </a:pPr>
            <a:r>
              <a:rPr lang="pl-PL" dirty="0" smtClean="0"/>
              <a:t>* Power = </a:t>
            </a:r>
            <a:r>
              <a:rPr lang="pl-PL" dirty="0" err="1" smtClean="0"/>
              <a:t>branch</a:t>
            </a:r>
            <a:r>
              <a:rPr lang="pl-PL" dirty="0" smtClean="0"/>
              <a:t> of </a:t>
            </a:r>
            <a:r>
              <a:rPr lang="pl-PL" dirty="0" err="1" smtClean="0"/>
              <a:t>government</a:t>
            </a:r>
            <a:r>
              <a:rPr lang="pl-PL" dirty="0" smtClean="0"/>
              <a:t> = organ of </a:t>
            </a:r>
            <a:r>
              <a:rPr lang="pl-PL" dirty="0" err="1" smtClean="0"/>
              <a:t>state</a:t>
            </a:r>
            <a:endParaRPr lang="pl-PL" dirty="0" smtClean="0"/>
          </a:p>
        </p:txBody>
      </p:sp>
    </p:spTree>
    <p:extLst>
      <p:ext uri="{BB962C8B-B14F-4D97-AF65-F5344CB8AC3E}">
        <p14:creationId xmlns:p14="http://schemas.microsoft.com/office/powerpoint/2010/main" val="17743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Separation</a:t>
            </a:r>
            <a:r>
              <a:rPr lang="pl-PL" dirty="0" smtClean="0"/>
              <a:t> of </a:t>
            </a:r>
            <a:r>
              <a:rPr lang="pl-PL" dirty="0" err="1" smtClean="0"/>
              <a:t>powers</a:t>
            </a:r>
            <a:endParaRPr lang="pl-PL" dirty="0"/>
          </a:p>
        </p:txBody>
      </p:sp>
      <p:sp>
        <p:nvSpPr>
          <p:cNvPr id="3" name="Symbol zastępczy zawartości 2"/>
          <p:cNvSpPr>
            <a:spLocks noGrp="1"/>
          </p:cNvSpPr>
          <p:nvPr>
            <p:ph idx="1"/>
          </p:nvPr>
        </p:nvSpPr>
        <p:spPr/>
        <p:txBody>
          <a:bodyPr>
            <a:normAutofit lnSpcReduction="10000"/>
          </a:bodyPr>
          <a:lstStyle/>
          <a:p>
            <a:r>
              <a:rPr lang="en-US" b="1" dirty="0"/>
              <a:t>Separation of powers</a:t>
            </a:r>
            <a:r>
              <a:rPr lang="en-US" dirty="0"/>
              <a:t> is a political doctrine originating in the writings of Charles de </a:t>
            </a:r>
            <a:r>
              <a:rPr lang="en-US" dirty="0" err="1"/>
              <a:t>Secondat</a:t>
            </a:r>
            <a:r>
              <a:rPr lang="en-US" dirty="0"/>
              <a:t>, Baron de Montesquieu in </a:t>
            </a:r>
            <a:r>
              <a:rPr lang="en-US" i="1" dirty="0"/>
              <a:t>The Spirit of the Laws</a:t>
            </a:r>
            <a:r>
              <a:rPr lang="en-US" dirty="0"/>
              <a:t>, in which he argued for a constitutional </a:t>
            </a:r>
            <a:r>
              <a:rPr lang="en-US" dirty="0" smtClean="0"/>
              <a:t>government</a:t>
            </a:r>
            <a:r>
              <a:rPr lang="pl-PL" dirty="0" smtClean="0"/>
              <a:t>*</a:t>
            </a:r>
            <a:r>
              <a:rPr lang="en-US" dirty="0" smtClean="0"/>
              <a:t> </a:t>
            </a:r>
            <a:r>
              <a:rPr lang="en-US" dirty="0"/>
              <a:t>with three separate branches, each of which would have defined abilities to check the powers of the others. This philosophy heavily influenced the writing of the United States Constitution, according to which the Legislative, Executive, and Judicial branches of the United States government are kept distinct in order to prevent abuse of power. This United States form of </a:t>
            </a:r>
            <a:r>
              <a:rPr lang="en-US" b="1" dirty="0"/>
              <a:t>separation of powers </a:t>
            </a:r>
            <a:r>
              <a:rPr lang="en-US" dirty="0"/>
              <a:t>is associated with a system of </a:t>
            </a:r>
            <a:r>
              <a:rPr lang="en-US" b="1" dirty="0"/>
              <a:t>checks and </a:t>
            </a:r>
            <a:r>
              <a:rPr lang="en-US" b="1" dirty="0" smtClean="0"/>
              <a:t>balances</a:t>
            </a:r>
            <a:r>
              <a:rPr lang="en-US" dirty="0"/>
              <a:t>. </a:t>
            </a:r>
            <a:endParaRPr lang="pl-PL" dirty="0"/>
          </a:p>
          <a:p>
            <a:pPr marL="0" indent="0">
              <a:buNone/>
            </a:pPr>
            <a:r>
              <a:rPr lang="pl-PL" dirty="0" smtClean="0"/>
              <a:t>* System of </a:t>
            </a:r>
            <a:r>
              <a:rPr lang="pl-PL" dirty="0" err="1" smtClean="0"/>
              <a:t>government</a:t>
            </a:r>
            <a:r>
              <a:rPr lang="pl-PL" dirty="0" smtClean="0"/>
              <a:t>, </a:t>
            </a:r>
            <a:r>
              <a:rPr lang="pl-PL" dirty="0" err="1" smtClean="0"/>
              <a:t>political</a:t>
            </a:r>
            <a:r>
              <a:rPr lang="pl-PL" dirty="0" smtClean="0"/>
              <a:t> system</a:t>
            </a:r>
          </a:p>
          <a:p>
            <a:endParaRPr lang="pl-PL" dirty="0"/>
          </a:p>
        </p:txBody>
      </p:sp>
    </p:spTree>
    <p:extLst>
      <p:ext uri="{BB962C8B-B14F-4D97-AF65-F5344CB8AC3E}">
        <p14:creationId xmlns:p14="http://schemas.microsoft.com/office/powerpoint/2010/main" val="168320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Separation</a:t>
            </a:r>
            <a:r>
              <a:rPr lang="pl-PL" dirty="0" smtClean="0"/>
              <a:t> of </a:t>
            </a:r>
            <a:r>
              <a:rPr lang="pl-PL" dirty="0" err="1" smtClean="0"/>
              <a:t>powers</a:t>
            </a:r>
            <a:endParaRPr lang="pl-PL" dirty="0"/>
          </a:p>
        </p:txBody>
      </p:sp>
      <p:sp>
        <p:nvSpPr>
          <p:cNvPr id="3" name="Symbol zastępczy zawartości 2"/>
          <p:cNvSpPr>
            <a:spLocks noGrp="1"/>
          </p:cNvSpPr>
          <p:nvPr>
            <p:ph idx="1"/>
          </p:nvPr>
        </p:nvSpPr>
        <p:spPr/>
        <p:txBody>
          <a:bodyPr/>
          <a:lstStyle/>
          <a:p>
            <a:r>
              <a:rPr lang="en-US" dirty="0"/>
              <a:t>no democratic system exists with an absolute separation of powers or an absolute </a:t>
            </a:r>
            <a:r>
              <a:rPr lang="en-US" i="1" dirty="0"/>
              <a:t>lack of</a:t>
            </a:r>
            <a:r>
              <a:rPr lang="en-US" dirty="0"/>
              <a:t> separation of powers. Governmental powers and responsibilities intentionally overlap; they are too complex and interrelated to be neatly compartmentalized</a:t>
            </a:r>
            <a:endParaRPr lang="pl-PL" dirty="0"/>
          </a:p>
        </p:txBody>
      </p:sp>
    </p:spTree>
    <p:extLst>
      <p:ext uri="{BB962C8B-B14F-4D97-AF65-F5344CB8AC3E}">
        <p14:creationId xmlns:p14="http://schemas.microsoft.com/office/powerpoint/2010/main" val="275973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Separation</a:t>
            </a:r>
            <a:r>
              <a:rPr lang="pl-PL" dirty="0"/>
              <a:t> of </a:t>
            </a:r>
            <a:r>
              <a:rPr lang="pl-PL" dirty="0" err="1"/>
              <a:t>powers</a:t>
            </a:r>
            <a:r>
              <a:rPr lang="pl-PL" dirty="0"/>
              <a:t> vs </a:t>
            </a:r>
            <a:r>
              <a:rPr lang="pl-PL" dirty="0" err="1"/>
              <a:t>division</a:t>
            </a:r>
            <a:r>
              <a:rPr lang="pl-PL" dirty="0"/>
              <a:t> of </a:t>
            </a:r>
            <a:r>
              <a:rPr lang="pl-PL" dirty="0" err="1"/>
              <a:t>power</a:t>
            </a:r>
            <a:endParaRPr lang="pl-PL" dirty="0"/>
          </a:p>
        </p:txBody>
      </p:sp>
      <p:pic>
        <p:nvPicPr>
          <p:cNvPr id="4" name="Symbol zastępczy zawartości 3" descr="Wycinek ekranu"/>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932" y="1502544"/>
            <a:ext cx="8440380" cy="3146235"/>
          </a:xfrm>
        </p:spPr>
      </p:pic>
      <p:pic>
        <p:nvPicPr>
          <p:cNvPr id="5" name="Obraz 4"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892" y="4869160"/>
            <a:ext cx="9276890" cy="1224136"/>
          </a:xfrm>
          <a:prstGeom prst="rect">
            <a:avLst/>
          </a:prstGeom>
        </p:spPr>
      </p:pic>
    </p:spTree>
    <p:extLst>
      <p:ext uri="{BB962C8B-B14F-4D97-AF65-F5344CB8AC3E}">
        <p14:creationId xmlns:p14="http://schemas.microsoft.com/office/powerpoint/2010/main" val="357709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Niezawisłość sędziów i niezależność sądów</a:t>
            </a:r>
            <a:endParaRPr lang="pl-PL" dirty="0"/>
          </a:p>
        </p:txBody>
      </p:sp>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397" y="1344573"/>
            <a:ext cx="5813202" cy="1401299"/>
          </a:xfrm>
          <a:prstGeom prst="rect">
            <a:avLst/>
          </a:prstGeom>
        </p:spPr>
      </p:pic>
      <p:pic>
        <p:nvPicPr>
          <p:cNvPr id="5" name="Obraz 4"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96" y="2769383"/>
            <a:ext cx="5898283" cy="3035881"/>
          </a:xfrm>
          <a:prstGeom prst="rect">
            <a:avLst/>
          </a:prstGeom>
        </p:spPr>
      </p:pic>
      <p:pic>
        <p:nvPicPr>
          <p:cNvPr id="6" name="Obraz 5" descr="Wycinek ekra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95" y="1473200"/>
            <a:ext cx="5116022" cy="1091704"/>
          </a:xfrm>
          <a:prstGeom prst="rect">
            <a:avLst/>
          </a:prstGeom>
        </p:spPr>
      </p:pic>
      <p:pic>
        <p:nvPicPr>
          <p:cNvPr id="7" name="Obraz 6" descr="Wycinek ekranu"/>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99" y="2692570"/>
            <a:ext cx="5506247" cy="3112694"/>
          </a:xfrm>
          <a:prstGeom prst="rect">
            <a:avLst/>
          </a:prstGeom>
        </p:spPr>
      </p:pic>
    </p:spTree>
    <p:extLst>
      <p:ext uri="{BB962C8B-B14F-4D97-AF65-F5344CB8AC3E}">
        <p14:creationId xmlns:p14="http://schemas.microsoft.com/office/powerpoint/2010/main" val="2719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Ankieta konstytucyjna – propozycje zmian konstytucji</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Inicjatywa </a:t>
            </a:r>
            <a:r>
              <a:rPr lang="pl-PL" dirty="0" err="1"/>
              <a:t>ustrojodawcza</a:t>
            </a:r>
            <a:r>
              <a:rPr lang="pl-PL" dirty="0"/>
              <a:t> </a:t>
            </a:r>
            <a:r>
              <a:rPr lang="pl-PL" dirty="0" smtClean="0"/>
              <a:t>obywateli - </a:t>
            </a:r>
            <a:r>
              <a:rPr lang="en-US" dirty="0" smtClean="0"/>
              <a:t>citizens’</a:t>
            </a:r>
            <a:r>
              <a:rPr lang="pl-PL" dirty="0" smtClean="0"/>
              <a:t>/</a:t>
            </a:r>
            <a:r>
              <a:rPr lang="en-US" dirty="0" smtClean="0"/>
              <a:t>popular </a:t>
            </a:r>
            <a:r>
              <a:rPr lang="en-US" dirty="0"/>
              <a:t>constitutional </a:t>
            </a:r>
            <a:r>
              <a:rPr lang="en-US" dirty="0" smtClean="0"/>
              <a:t>initiative</a:t>
            </a:r>
            <a:r>
              <a:rPr lang="pl-PL" dirty="0" smtClean="0"/>
              <a:t> </a:t>
            </a:r>
          </a:p>
          <a:p>
            <a:r>
              <a:rPr lang="pl-PL" dirty="0" smtClean="0"/>
              <a:t>Obecnie istnieje instytucja inicjatywy </a:t>
            </a:r>
            <a:r>
              <a:rPr lang="pl-PL" dirty="0"/>
              <a:t>ludowej, </a:t>
            </a:r>
            <a:r>
              <a:rPr lang="pl-PL" dirty="0" smtClean="0"/>
              <a:t>tj. obywatelskiej </a:t>
            </a:r>
            <a:r>
              <a:rPr lang="pl-PL" dirty="0"/>
              <a:t>inicjatywy </a:t>
            </a:r>
            <a:r>
              <a:rPr lang="pl-PL" dirty="0" smtClean="0"/>
              <a:t>ustawodawczej - </a:t>
            </a:r>
            <a:r>
              <a:rPr lang="en-US" dirty="0" smtClean="0"/>
              <a:t>popular initiative</a:t>
            </a:r>
            <a:r>
              <a:rPr lang="pl-PL" dirty="0"/>
              <a:t>/</a:t>
            </a:r>
            <a:r>
              <a:rPr lang="en-US" dirty="0" smtClean="0"/>
              <a:t>citizens</a:t>
            </a:r>
            <a:r>
              <a:rPr lang="en-US" dirty="0"/>
              <a:t>’ legislative </a:t>
            </a:r>
            <a:r>
              <a:rPr lang="en-US" dirty="0" smtClean="0"/>
              <a:t>initiative</a:t>
            </a:r>
            <a:r>
              <a:rPr lang="pl-PL" dirty="0" smtClean="0"/>
              <a:t> (projekt obywatelski – </a:t>
            </a:r>
            <a:r>
              <a:rPr lang="pl-PL" dirty="0" err="1" smtClean="0"/>
              <a:t>citizens</a:t>
            </a:r>
            <a:r>
              <a:rPr lang="pl-PL" dirty="0" smtClean="0"/>
              <a:t>’ bill)</a:t>
            </a:r>
          </a:p>
          <a:p>
            <a:r>
              <a:rPr lang="pl-PL" dirty="0" smtClean="0"/>
              <a:t>Obywatelskie </a:t>
            </a:r>
            <a:r>
              <a:rPr lang="pl-PL" dirty="0"/>
              <a:t>weto ustawodawcze/weto ludowe - </a:t>
            </a:r>
            <a:r>
              <a:rPr lang="pl-PL" dirty="0" err="1" smtClean="0"/>
              <a:t>citizens</a:t>
            </a:r>
            <a:r>
              <a:rPr lang="pl-PL" dirty="0" smtClean="0"/>
              <a:t>’/popular veto</a:t>
            </a:r>
          </a:p>
          <a:p>
            <a:r>
              <a:rPr lang="pl-PL" dirty="0"/>
              <a:t>Dzień referendalny - referendum </a:t>
            </a:r>
            <a:r>
              <a:rPr lang="pl-PL" dirty="0" err="1"/>
              <a:t>day</a:t>
            </a:r>
            <a:endParaRPr lang="pl-PL" dirty="0"/>
          </a:p>
          <a:p>
            <a:r>
              <a:rPr lang="pl-PL" dirty="0"/>
              <a:t>Ustawa referendalna - referendum </a:t>
            </a:r>
            <a:r>
              <a:rPr lang="pl-PL" dirty="0" err="1" smtClean="0"/>
              <a:t>statute</a:t>
            </a:r>
            <a:endParaRPr lang="pl-PL" dirty="0" smtClean="0"/>
          </a:p>
          <a:p>
            <a:r>
              <a:rPr lang="pl-PL" dirty="0" smtClean="0"/>
              <a:t>Normy </a:t>
            </a:r>
            <a:r>
              <a:rPr lang="pl-PL" dirty="0" err="1" smtClean="0"/>
              <a:t>niezmienialne</a:t>
            </a:r>
            <a:r>
              <a:rPr lang="pl-PL" dirty="0" smtClean="0"/>
              <a:t> – </a:t>
            </a:r>
            <a:r>
              <a:rPr lang="pl-PL" dirty="0" err="1" smtClean="0"/>
              <a:t>immutable</a:t>
            </a:r>
            <a:r>
              <a:rPr lang="pl-PL" dirty="0" smtClean="0"/>
              <a:t> </a:t>
            </a:r>
            <a:r>
              <a:rPr lang="pl-PL" dirty="0" err="1" smtClean="0"/>
              <a:t>norms</a:t>
            </a:r>
            <a:endParaRPr lang="pl-PL" dirty="0"/>
          </a:p>
          <a:p>
            <a:endParaRPr lang="pl-PL" dirty="0"/>
          </a:p>
        </p:txBody>
      </p:sp>
    </p:spTree>
    <p:extLst>
      <p:ext uri="{BB962C8B-B14F-4D97-AF65-F5344CB8AC3E}">
        <p14:creationId xmlns:p14="http://schemas.microsoft.com/office/powerpoint/2010/main" val="181542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Ankieta konstytucyjna – propozycje zmian konstytucji</a:t>
            </a:r>
            <a:endParaRPr lang="pl-PL" dirty="0"/>
          </a:p>
        </p:txBody>
      </p:sp>
      <p:sp>
        <p:nvSpPr>
          <p:cNvPr id="3" name="Symbol zastępczy zawartości 2"/>
          <p:cNvSpPr>
            <a:spLocks noGrp="1"/>
          </p:cNvSpPr>
          <p:nvPr>
            <p:ph idx="1"/>
          </p:nvPr>
        </p:nvSpPr>
        <p:spPr/>
        <p:txBody>
          <a:bodyPr>
            <a:normAutofit/>
          </a:bodyPr>
          <a:lstStyle/>
          <a:p>
            <a:r>
              <a:rPr lang="pl-PL" dirty="0" smtClean="0"/>
              <a:t>Nowy trójpodział </a:t>
            </a:r>
            <a:r>
              <a:rPr lang="pl-PL" dirty="0"/>
              <a:t>na władze: rządową, opozycyjną i </a:t>
            </a:r>
            <a:r>
              <a:rPr lang="pl-PL" dirty="0" smtClean="0"/>
              <a:t>neutralną - </a:t>
            </a:r>
            <a:r>
              <a:rPr lang="en-GB" dirty="0" smtClean="0"/>
              <a:t> </a:t>
            </a:r>
            <a:r>
              <a:rPr lang="en-GB" dirty="0"/>
              <a:t>governing, </a:t>
            </a:r>
            <a:r>
              <a:rPr lang="en-GB" dirty="0" smtClean="0"/>
              <a:t>opposing</a:t>
            </a:r>
            <a:r>
              <a:rPr lang="en-GB" dirty="0"/>
              <a:t>, and </a:t>
            </a:r>
            <a:r>
              <a:rPr lang="en-GB" dirty="0" smtClean="0"/>
              <a:t>neutral power</a:t>
            </a:r>
            <a:r>
              <a:rPr lang="pl-PL" dirty="0" smtClean="0"/>
              <a:t>s (???)</a:t>
            </a:r>
          </a:p>
          <a:p>
            <a:r>
              <a:rPr lang="pl-PL" dirty="0" smtClean="0"/>
              <a:t>Dodanie ustaw organicznych (</a:t>
            </a:r>
            <a:r>
              <a:rPr lang="pl-PL" dirty="0" err="1" smtClean="0"/>
              <a:t>organic</a:t>
            </a:r>
            <a:r>
              <a:rPr lang="pl-PL" dirty="0" smtClean="0"/>
              <a:t> </a:t>
            </a:r>
            <a:r>
              <a:rPr lang="pl-PL" dirty="0" err="1" smtClean="0"/>
              <a:t>statutes</a:t>
            </a:r>
            <a:r>
              <a:rPr lang="pl-PL" dirty="0" smtClean="0"/>
              <a:t>/</a:t>
            </a:r>
            <a:r>
              <a:rPr lang="pl-PL" dirty="0" err="1" smtClean="0"/>
              <a:t>acts</a:t>
            </a:r>
            <a:r>
              <a:rPr lang="pl-PL" dirty="0" smtClean="0"/>
              <a:t>) do katalogu źródeł prawa</a:t>
            </a:r>
          </a:p>
          <a:p>
            <a:r>
              <a:rPr lang="pl-PL" dirty="0" smtClean="0"/>
              <a:t>Poszerzenie </a:t>
            </a:r>
            <a:r>
              <a:rPr lang="pl-PL" dirty="0"/>
              <a:t>katalogu czynów podlegających odpowiedzialności konstytucyjnej </a:t>
            </a:r>
            <a:r>
              <a:rPr lang="pl-PL" dirty="0" smtClean="0"/>
              <a:t>(</a:t>
            </a:r>
            <a:r>
              <a:rPr lang="pl-PL" dirty="0" err="1" smtClean="0"/>
              <a:t>constitutional</a:t>
            </a:r>
            <a:r>
              <a:rPr lang="pl-PL" dirty="0" smtClean="0"/>
              <a:t> </a:t>
            </a:r>
            <a:r>
              <a:rPr lang="pl-PL" dirty="0" err="1" smtClean="0"/>
              <a:t>torts</a:t>
            </a:r>
            <a:r>
              <a:rPr lang="pl-PL" dirty="0" smtClean="0"/>
              <a:t>) o obejście konstytucji</a:t>
            </a:r>
            <a:r>
              <a:rPr lang="pl-PL" dirty="0"/>
              <a:t> </a:t>
            </a:r>
            <a:r>
              <a:rPr lang="pl-PL" dirty="0" smtClean="0"/>
              <a:t>(</a:t>
            </a:r>
            <a:r>
              <a:rPr lang="pl-PL" dirty="0" err="1" smtClean="0"/>
              <a:t>constitutional</a:t>
            </a:r>
            <a:r>
              <a:rPr lang="pl-PL" dirty="0" smtClean="0"/>
              <a:t> </a:t>
            </a:r>
            <a:r>
              <a:rPr lang="pl-PL" dirty="0" err="1" smtClean="0"/>
              <a:t>evasion</a:t>
            </a:r>
            <a:r>
              <a:rPr lang="pl-PL" dirty="0" smtClean="0"/>
              <a:t>)</a:t>
            </a:r>
          </a:p>
          <a:p>
            <a:r>
              <a:rPr lang="pl-PL" dirty="0" smtClean="0"/>
              <a:t>Wprowadzenie konstytucyjnej </a:t>
            </a:r>
            <a:r>
              <a:rPr lang="pl-PL" dirty="0"/>
              <a:t>odpowiedzialności grupowej za decyzje podjęte </a:t>
            </a:r>
            <a:r>
              <a:rPr lang="pl-PL" dirty="0" smtClean="0"/>
              <a:t>kolegialnie (</a:t>
            </a:r>
            <a:r>
              <a:rPr lang="en-US" dirty="0"/>
              <a:t>collective constitutional liability for decisions made </a:t>
            </a:r>
            <a:r>
              <a:rPr lang="en-US" dirty="0" smtClean="0"/>
              <a:t>collectively</a:t>
            </a:r>
            <a:r>
              <a:rPr lang="pl-PL" dirty="0" smtClean="0"/>
              <a:t>?)</a:t>
            </a:r>
          </a:p>
        </p:txBody>
      </p:sp>
    </p:spTree>
    <p:extLst>
      <p:ext uri="{BB962C8B-B14F-4D97-AF65-F5344CB8AC3E}">
        <p14:creationId xmlns:p14="http://schemas.microsoft.com/office/powerpoint/2010/main" val="53184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Michałki</a:t>
            </a:r>
            <a:endParaRPr lang="pl-PL" dirty="0"/>
          </a:p>
        </p:txBody>
      </p:sp>
      <p:sp>
        <p:nvSpPr>
          <p:cNvPr id="3" name="Symbol zastępczy zawartości 2"/>
          <p:cNvSpPr>
            <a:spLocks noGrp="1"/>
          </p:cNvSpPr>
          <p:nvPr>
            <p:ph idx="1"/>
          </p:nvPr>
        </p:nvSpPr>
        <p:spPr/>
        <p:txBody>
          <a:bodyPr>
            <a:normAutofit fontScale="92500"/>
          </a:bodyPr>
          <a:lstStyle/>
          <a:p>
            <a:r>
              <a:rPr lang="pl-PL" dirty="0" smtClean="0"/>
              <a:t>Prawa, wolności i obowiązki człowieka i obywatela - </a:t>
            </a:r>
            <a:r>
              <a:rPr lang="en-US" dirty="0" smtClean="0"/>
              <a:t>the freedoms, rights and obligations of persons and citizens</a:t>
            </a:r>
            <a:r>
              <a:rPr lang="pl-PL" dirty="0" smtClean="0"/>
              <a:t> (</a:t>
            </a:r>
            <a:r>
              <a:rPr lang="pl-PL" dirty="0" err="1" smtClean="0"/>
              <a:t>human</a:t>
            </a:r>
            <a:r>
              <a:rPr lang="pl-PL" dirty="0" smtClean="0"/>
              <a:t> </a:t>
            </a:r>
            <a:r>
              <a:rPr lang="pl-PL" dirty="0" err="1" smtClean="0"/>
              <a:t>rights</a:t>
            </a:r>
            <a:r>
              <a:rPr lang="pl-PL" dirty="0" smtClean="0"/>
              <a:t>?)</a:t>
            </a:r>
          </a:p>
          <a:p>
            <a:r>
              <a:rPr lang="pl-PL" dirty="0" smtClean="0"/>
              <a:t>Błąd w tekście polskim: godło (</a:t>
            </a:r>
            <a:r>
              <a:rPr lang="pl-PL" dirty="0" err="1" smtClean="0"/>
              <a:t>charge</a:t>
            </a:r>
            <a:r>
              <a:rPr lang="pl-PL" dirty="0" smtClean="0"/>
              <a:t>) powinno </a:t>
            </a:r>
            <a:r>
              <a:rPr lang="pl-PL" dirty="0"/>
              <a:t>się nazywać </a:t>
            </a:r>
            <a:r>
              <a:rPr lang="pl-PL" dirty="0" smtClean="0"/>
              <a:t>herbem (</a:t>
            </a:r>
            <a:r>
              <a:rPr lang="pl-PL" dirty="0" err="1" smtClean="0"/>
              <a:t>coat</a:t>
            </a:r>
            <a:r>
              <a:rPr lang="pl-PL" dirty="0" smtClean="0"/>
              <a:t>-of-</a:t>
            </a:r>
            <a:r>
              <a:rPr lang="pl-PL" dirty="0" err="1" smtClean="0"/>
              <a:t>arms</a:t>
            </a:r>
            <a:r>
              <a:rPr lang="pl-PL" dirty="0" smtClean="0"/>
              <a:t>) – ciekawostka: poprawiony w tłumaczeniu</a:t>
            </a:r>
          </a:p>
          <a:p>
            <a:r>
              <a:rPr lang="pl-PL" dirty="0" err="1" smtClean="0"/>
              <a:t>Illiberal</a:t>
            </a:r>
            <a:r>
              <a:rPr lang="pl-PL" dirty="0" smtClean="0"/>
              <a:t> </a:t>
            </a:r>
            <a:r>
              <a:rPr lang="pl-PL" dirty="0" err="1" smtClean="0"/>
              <a:t>democracy</a:t>
            </a:r>
            <a:r>
              <a:rPr lang="pl-PL" dirty="0" smtClean="0"/>
              <a:t> – demokracja nieliberalna</a:t>
            </a:r>
          </a:p>
          <a:p>
            <a:r>
              <a:rPr lang="pl-PL" dirty="0" smtClean="0"/>
              <a:t>Ustrój, ustrojowy – system of </a:t>
            </a:r>
            <a:r>
              <a:rPr lang="pl-PL" dirty="0" err="1" smtClean="0"/>
              <a:t>government</a:t>
            </a:r>
            <a:r>
              <a:rPr lang="pl-PL" dirty="0" smtClean="0"/>
              <a:t>/</a:t>
            </a:r>
            <a:r>
              <a:rPr lang="pl-PL" dirty="0" err="1" smtClean="0"/>
              <a:t>political</a:t>
            </a:r>
            <a:r>
              <a:rPr lang="pl-PL" dirty="0" smtClean="0"/>
              <a:t> system, </a:t>
            </a:r>
            <a:r>
              <a:rPr lang="pl-PL" dirty="0" err="1" smtClean="0"/>
              <a:t>constitutional</a:t>
            </a:r>
            <a:endParaRPr lang="pl-PL" dirty="0" smtClean="0"/>
          </a:p>
          <a:p>
            <a:r>
              <a:rPr lang="pl-PL" dirty="0" smtClean="0"/>
              <a:t>„</a:t>
            </a:r>
            <a:r>
              <a:rPr lang="pl-PL" dirty="0" err="1" smtClean="0"/>
              <a:t>bypassowanie</a:t>
            </a:r>
            <a:r>
              <a:rPr lang="pl-PL" dirty="0" smtClean="0"/>
              <a:t>” ustaw</a:t>
            </a:r>
          </a:p>
          <a:p>
            <a:r>
              <a:rPr lang="pl-PL" dirty="0" err="1" smtClean="0"/>
              <a:t>imposibilizm</a:t>
            </a:r>
            <a:r>
              <a:rPr lang="pl-PL" dirty="0" smtClean="0"/>
              <a:t> prawny</a:t>
            </a:r>
            <a:endParaRPr lang="pl-PL" dirty="0"/>
          </a:p>
          <a:p>
            <a:endParaRPr lang="pl-PL" dirty="0"/>
          </a:p>
        </p:txBody>
      </p:sp>
    </p:spTree>
    <p:extLst>
      <p:ext uri="{BB962C8B-B14F-4D97-AF65-F5344CB8AC3E}">
        <p14:creationId xmlns:p14="http://schemas.microsoft.com/office/powerpoint/2010/main" val="1617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smtClean="0"/>
              <a:t>Dziękuję za uwagę</a:t>
            </a:r>
            <a:endParaRPr lang="pl-PL"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100860"/>
            <a:ext cx="5651264" cy="6858000"/>
          </a:xfrm>
          <a:prstGeom prst="rect">
            <a:avLst/>
          </a:prstGeom>
        </p:spPr>
      </p:pic>
      <p:pic>
        <p:nvPicPr>
          <p:cNvPr id="3" name="Obraz 2"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476672"/>
            <a:ext cx="5953956" cy="6106377"/>
          </a:xfrm>
          <a:prstGeom prst="rect">
            <a:avLst/>
          </a:prstGeom>
        </p:spPr>
      </p:pic>
    </p:spTree>
    <p:extLst>
      <p:ext uri="{BB962C8B-B14F-4D97-AF65-F5344CB8AC3E}">
        <p14:creationId xmlns:p14="http://schemas.microsoft.com/office/powerpoint/2010/main" val="23529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28" y="19074"/>
            <a:ext cx="5904000" cy="6858000"/>
          </a:xfrm>
          <a:prstGeom prst="rect">
            <a:avLst/>
          </a:prstGeom>
        </p:spPr>
      </p:pic>
      <p:pic>
        <p:nvPicPr>
          <p:cNvPr id="4" name="Obraz 3"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428" y="764704"/>
            <a:ext cx="5811061" cy="4525006"/>
          </a:xfrm>
          <a:prstGeom prst="rect">
            <a:avLst/>
          </a:prstGeom>
        </p:spPr>
      </p:pic>
    </p:spTree>
    <p:extLst>
      <p:ext uri="{BB962C8B-B14F-4D97-AF65-F5344CB8AC3E}">
        <p14:creationId xmlns:p14="http://schemas.microsoft.com/office/powerpoint/2010/main" val="214973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197"/>
            <a:ext cx="6535062" cy="6516009"/>
          </a:xfrm>
          <a:prstGeom prst="rect">
            <a:avLst/>
          </a:prstGeom>
        </p:spPr>
      </p:pic>
      <p:pic>
        <p:nvPicPr>
          <p:cNvPr id="3" name="Obraz 2"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037" y="1655227"/>
            <a:ext cx="5687219" cy="1114581"/>
          </a:xfrm>
          <a:prstGeom prst="rect">
            <a:avLst/>
          </a:prstGeom>
        </p:spPr>
      </p:pic>
      <p:pic>
        <p:nvPicPr>
          <p:cNvPr id="4" name="Obraz 3" descr="Wycinek ekra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037" y="2765062"/>
            <a:ext cx="5772956" cy="3486637"/>
          </a:xfrm>
          <a:prstGeom prst="rect">
            <a:avLst/>
          </a:prstGeom>
        </p:spPr>
      </p:pic>
    </p:spTree>
    <p:extLst>
      <p:ext uri="{BB962C8B-B14F-4D97-AF65-F5344CB8AC3E}">
        <p14:creationId xmlns:p14="http://schemas.microsoft.com/office/powerpoint/2010/main" val="39034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Prawo konstytucyjne</a:t>
            </a:r>
            <a:endParaRPr lang="pl-PL" dirty="0"/>
          </a:p>
        </p:txBody>
      </p:sp>
      <p:sp>
        <p:nvSpPr>
          <p:cNvPr id="3" name="Symbol zastępczy zawartości 2"/>
          <p:cNvSpPr>
            <a:spLocks noGrp="1"/>
          </p:cNvSpPr>
          <p:nvPr>
            <p:ph idx="1"/>
          </p:nvPr>
        </p:nvSpPr>
        <p:spPr/>
        <p:txBody>
          <a:bodyPr>
            <a:normAutofit/>
          </a:bodyPr>
          <a:lstStyle/>
          <a:p>
            <a:r>
              <a:rPr lang="pl-PL" dirty="0" smtClean="0"/>
              <a:t>Zespół </a:t>
            </a:r>
            <a:r>
              <a:rPr lang="pl-PL" dirty="0"/>
              <a:t>norm prawnych regulujących ustrój polityczny, społeczny i gospodarczy państwa </a:t>
            </a:r>
            <a:r>
              <a:rPr lang="pl-PL" dirty="0" smtClean="0"/>
              <a:t>(znaczenie szerokie) albo </a:t>
            </a:r>
            <a:r>
              <a:rPr lang="pl-PL" dirty="0"/>
              <a:t>zespół norm zawartych w </a:t>
            </a:r>
            <a:r>
              <a:rPr lang="pl-PL" dirty="0" smtClean="0"/>
              <a:t>konstytucji (znaczenie wąskie)</a:t>
            </a:r>
          </a:p>
          <a:p>
            <a:r>
              <a:rPr lang="pl-PL" dirty="0" smtClean="0"/>
              <a:t>W przyjętej </a:t>
            </a:r>
            <a:r>
              <a:rPr lang="pl-PL" dirty="0"/>
              <a:t>hierarchii aktów </a:t>
            </a:r>
            <a:r>
              <a:rPr lang="pl-PL" dirty="0" smtClean="0"/>
              <a:t>prawnych każda </a:t>
            </a:r>
            <a:r>
              <a:rPr lang="pl-PL" dirty="0"/>
              <a:t>ustawa musi być zgodna z konstytucją (zasada konstytucyjności</a:t>
            </a:r>
            <a:r>
              <a:rPr lang="pl-PL" dirty="0" smtClean="0"/>
              <a:t>)</a:t>
            </a:r>
          </a:p>
          <a:p>
            <a:r>
              <a:rPr lang="pl-PL" dirty="0" smtClean="0"/>
              <a:t>Podstawowym </a:t>
            </a:r>
            <a:r>
              <a:rPr lang="pl-PL" dirty="0"/>
              <a:t>źródłem prawa konstytucyjnego jest konstytucja; jej postanowienia znajdują rozwinięcie w szeregu </a:t>
            </a:r>
            <a:r>
              <a:rPr lang="pl-PL" dirty="0" smtClean="0"/>
              <a:t>ustaw, ale np. w porządku prawnym Zjednoczonego Królestwa </a:t>
            </a:r>
            <a:r>
              <a:rPr lang="pl-PL" dirty="0"/>
              <a:t>nie ma jednolitego aktu tej rangi, zaś treść konstytucji wywodzi się z szeregu aktów prawnych powstałych na przestrzeni </a:t>
            </a:r>
            <a:r>
              <a:rPr lang="pl-PL" dirty="0" smtClean="0"/>
              <a:t>wieków.</a:t>
            </a:r>
            <a:endParaRPr lang="pl-PL" dirty="0"/>
          </a:p>
        </p:txBody>
      </p:sp>
    </p:spTree>
    <p:extLst>
      <p:ext uri="{BB962C8B-B14F-4D97-AF65-F5344CB8AC3E}">
        <p14:creationId xmlns:p14="http://schemas.microsoft.com/office/powerpoint/2010/main" val="24953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Constitutional</a:t>
            </a:r>
            <a:r>
              <a:rPr lang="pl-PL" dirty="0" smtClean="0"/>
              <a:t> law</a:t>
            </a:r>
            <a:endParaRPr lang="pl-PL" dirty="0"/>
          </a:p>
        </p:txBody>
      </p:sp>
      <p:sp>
        <p:nvSpPr>
          <p:cNvPr id="3" name="Symbol zastępczy zawartości 2"/>
          <p:cNvSpPr>
            <a:spLocks noGrp="1"/>
          </p:cNvSpPr>
          <p:nvPr>
            <p:ph idx="1"/>
          </p:nvPr>
        </p:nvSpPr>
        <p:spPr/>
        <p:txBody>
          <a:bodyPr>
            <a:normAutofit/>
          </a:bodyPr>
          <a:lstStyle/>
          <a:p>
            <a:r>
              <a:rPr lang="pl-PL" dirty="0" smtClean="0"/>
              <a:t>T</a:t>
            </a:r>
            <a:r>
              <a:rPr lang="en-US" dirty="0" smtClean="0"/>
              <a:t>he </a:t>
            </a:r>
            <a:r>
              <a:rPr lang="en-US" dirty="0"/>
              <a:t>body of rules, doctrines, and practices that govern the operation of political </a:t>
            </a:r>
            <a:r>
              <a:rPr lang="en-US" dirty="0" smtClean="0"/>
              <a:t>communities</a:t>
            </a:r>
            <a:r>
              <a:rPr lang="pl-PL" dirty="0" smtClean="0"/>
              <a:t>.</a:t>
            </a:r>
          </a:p>
          <a:p>
            <a:r>
              <a:rPr lang="pl-PL" dirty="0" smtClean="0"/>
              <a:t>https</a:t>
            </a:r>
            <a:r>
              <a:rPr lang="pl-PL" dirty="0"/>
              <a:t>://www.bl.uk/magna-carta/articles/britains-unwritten-constitution</a:t>
            </a:r>
          </a:p>
          <a:p>
            <a:pPr marL="0" indent="0">
              <a:buNone/>
            </a:pPr>
            <a:r>
              <a:rPr lang="en-US" dirty="0" smtClean="0"/>
              <a:t>Another </a:t>
            </a:r>
            <a:r>
              <a:rPr lang="en-US" dirty="0"/>
              <a:t>characteristic of the unwritten constitution is the special significance of political customs known as ‘conventions’, which oil the wheels of the relationship between the ancient institutions of state. These are unwritten rules of constitutional practice, vital to our politics, the workings of government, but not committed into law or any written form at all. The very existence of the office of Prime Minister, our head of government, is purely conventional.</a:t>
            </a:r>
            <a:endParaRPr lang="pl-PL" dirty="0"/>
          </a:p>
        </p:txBody>
      </p:sp>
    </p:spTree>
    <p:extLst>
      <p:ext uri="{BB962C8B-B14F-4D97-AF65-F5344CB8AC3E}">
        <p14:creationId xmlns:p14="http://schemas.microsoft.com/office/powerpoint/2010/main" val="265707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UK </a:t>
            </a:r>
            <a:r>
              <a:rPr lang="pl-PL" dirty="0" err="1" smtClean="0"/>
              <a:t>constitution</a:t>
            </a:r>
            <a:r>
              <a:rPr lang="pl-PL" dirty="0" smtClean="0"/>
              <a:t>: </a:t>
            </a:r>
            <a:r>
              <a:rPr lang="pl-PL" dirty="0" err="1" smtClean="0"/>
              <a:t>uncodified</a:t>
            </a:r>
            <a:r>
              <a:rPr lang="pl-PL" dirty="0" smtClean="0"/>
              <a:t> vs </a:t>
            </a:r>
            <a:r>
              <a:rPr lang="pl-PL" dirty="0" err="1" smtClean="0"/>
              <a:t>unwritten</a:t>
            </a:r>
            <a:endParaRPr lang="pl-PL" dirty="0"/>
          </a:p>
        </p:txBody>
      </p:sp>
      <p:sp>
        <p:nvSpPr>
          <p:cNvPr id="3" name="Symbol zastępczy zawartości 2"/>
          <p:cNvSpPr>
            <a:spLocks noGrp="1"/>
          </p:cNvSpPr>
          <p:nvPr>
            <p:ph idx="1"/>
          </p:nvPr>
        </p:nvSpPr>
        <p:spPr/>
        <p:txBody>
          <a:bodyPr/>
          <a:lstStyle/>
          <a:p>
            <a:pPr marL="0" indent="0">
              <a:buNone/>
            </a:pPr>
            <a:r>
              <a:rPr lang="pl-PL" dirty="0" smtClean="0"/>
              <a:t>…</a:t>
            </a:r>
            <a:r>
              <a:rPr lang="en-US" dirty="0" smtClean="0"/>
              <a:t>many </a:t>
            </a:r>
            <a:r>
              <a:rPr lang="en-US" dirty="0"/>
              <a:t>parts of the British constitution exist in written form; for this reason, most scholars prefer to classify it as “uncodified” rather than unwritten. Moreover, there are important aspects of the U.S. Constitution that are wholly unwritten. The British constitution includes, for example, the Bill of Rights (1689), the Act of Settlement (1701), the Parliament Act of 1911, the successive Representation of the People Acts (which extended suffrage), the statutes dealing with the structure of the courts, and various local government acts. On the other hand, certain institutions of constitutional significance, including the system of political parties and judicial review of legislative and executive actions, are not mentioned in the written constitution.</a:t>
            </a:r>
            <a:endParaRPr lang="pl-PL" dirty="0"/>
          </a:p>
        </p:txBody>
      </p:sp>
    </p:spTree>
    <p:extLst>
      <p:ext uri="{BB962C8B-B14F-4D97-AF65-F5344CB8AC3E}">
        <p14:creationId xmlns:p14="http://schemas.microsoft.com/office/powerpoint/2010/main" val="218309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Suweren</a:t>
            </a:r>
            <a:endParaRPr lang="pl-PL" dirty="0"/>
          </a:p>
        </p:txBody>
      </p:sp>
      <p:sp>
        <p:nvSpPr>
          <p:cNvPr id="3" name="Symbol zastępczy zawartości 2"/>
          <p:cNvSpPr>
            <a:spLocks noGrp="1"/>
          </p:cNvSpPr>
          <p:nvPr>
            <p:ph sz="half" idx="1"/>
          </p:nvPr>
        </p:nvSpPr>
        <p:spPr/>
        <p:txBody>
          <a:bodyPr>
            <a:normAutofit fontScale="70000" lnSpcReduction="20000"/>
          </a:bodyPr>
          <a:lstStyle/>
          <a:p>
            <a:pPr marL="0" indent="0">
              <a:lnSpc>
                <a:spcPct val="120000"/>
              </a:lnSpc>
              <a:buNone/>
            </a:pPr>
            <a:r>
              <a:rPr lang="pl-PL" sz="2600" b="1" dirty="0"/>
              <a:t>Suweren</a:t>
            </a:r>
            <a:r>
              <a:rPr lang="pl-PL" sz="2600" dirty="0"/>
              <a:t> (fr. </a:t>
            </a:r>
            <a:r>
              <a:rPr lang="pl-PL" sz="2600" i="1" dirty="0" err="1"/>
              <a:t>souverain</a:t>
            </a:r>
            <a:r>
              <a:rPr lang="pl-PL" sz="2600" dirty="0"/>
              <a:t>, najwyższy i ang. </a:t>
            </a:r>
            <a:r>
              <a:rPr lang="pl-PL" sz="2600" i="1" dirty="0" err="1"/>
              <a:t>sovereign</a:t>
            </a:r>
            <a:r>
              <a:rPr lang="pl-PL" sz="2600" dirty="0"/>
              <a:t>, suwerenny) – podmiot sprawujący niezależną władzę zwierzchnią. </a:t>
            </a:r>
          </a:p>
          <a:p>
            <a:pPr marL="0" indent="0">
              <a:lnSpc>
                <a:spcPct val="120000"/>
              </a:lnSpc>
              <a:buNone/>
            </a:pPr>
            <a:r>
              <a:rPr lang="pl-PL" sz="2600" dirty="0"/>
              <a:t>Prawa suwerena przynależą: urzędującym monarchom, pretendentom do tronów i tytularnym monarchom, papieżowi, niektórym wschodnim patriarchom (np. patriarsze Konstantynopola) oraz </a:t>
            </a:r>
            <a:r>
              <a:rPr lang="pl-PL" sz="2600" b="1" dirty="0"/>
              <a:t>narodom rządzącym się w systemie demokratycznym </a:t>
            </a:r>
            <a:r>
              <a:rPr lang="pl-PL" sz="2600" dirty="0"/>
              <a:t>(gdzie funkcjonuje zasada suwerenności ludu). </a:t>
            </a:r>
          </a:p>
          <a:p>
            <a:pPr marL="0" indent="0">
              <a:lnSpc>
                <a:spcPct val="120000"/>
              </a:lnSpc>
              <a:buNone/>
            </a:pPr>
            <a:r>
              <a:rPr lang="pl-PL" sz="2600" dirty="0"/>
              <a:t>W Wielkiej Brytanii mianem tym </a:t>
            </a:r>
            <a:r>
              <a:rPr lang="pl-PL" sz="2600" dirty="0" smtClean="0"/>
              <a:t>określa </a:t>
            </a:r>
            <a:r>
              <a:rPr lang="pl-PL" sz="2600" dirty="0"/>
              <a:t>się całą rodzinę królewską</a:t>
            </a:r>
          </a:p>
          <a:p>
            <a:endParaRPr lang="pl-PL" dirty="0"/>
          </a:p>
        </p:txBody>
      </p:sp>
      <p:sp>
        <p:nvSpPr>
          <p:cNvPr id="6" name="Symbol zastępczy zawartości 5"/>
          <p:cNvSpPr>
            <a:spLocks noGrp="1"/>
          </p:cNvSpPr>
          <p:nvPr>
            <p:ph sz="half" idx="2"/>
          </p:nvPr>
        </p:nvSpPr>
        <p:spPr>
          <a:xfrm>
            <a:off x="6297559" y="1268760"/>
            <a:ext cx="4977104" cy="4903440"/>
          </a:xfrm>
        </p:spPr>
        <p:txBody>
          <a:bodyPr>
            <a:noAutofit/>
          </a:bodyPr>
          <a:lstStyle/>
          <a:p>
            <a:pPr marL="0" indent="0">
              <a:buNone/>
            </a:pPr>
            <a:r>
              <a:rPr lang="en-US" sz="1800" b="1" dirty="0"/>
              <a:t>Sovereignty</a:t>
            </a:r>
            <a:r>
              <a:rPr lang="en-US" sz="1800" dirty="0"/>
              <a:t> is the full right and power of a governing body over itself, without any interference from outside sources or bodies. In political theory, sovereignty is a substantive term designating supreme authority over some polity</a:t>
            </a:r>
            <a:r>
              <a:rPr lang="en-US" sz="1800" dirty="0" smtClean="0"/>
              <a:t>.</a:t>
            </a:r>
            <a:endParaRPr lang="pl-PL" sz="1800" dirty="0" smtClean="0"/>
          </a:p>
          <a:p>
            <a:pPr marL="0" indent="0">
              <a:buNone/>
            </a:pPr>
            <a:r>
              <a:rPr lang="en-US" sz="1800" dirty="0"/>
              <a:t>Jean-Jacques Rousseau's (1712–1778) definition of popular </a:t>
            </a:r>
            <a:r>
              <a:rPr lang="en-US" sz="1800" dirty="0" smtClean="0"/>
              <a:t>sovereignty, </a:t>
            </a:r>
            <a:r>
              <a:rPr lang="en-US" sz="1800" dirty="0"/>
              <a:t>provides that the </a:t>
            </a:r>
            <a:r>
              <a:rPr lang="en-US" sz="1800" b="1" dirty="0"/>
              <a:t>people are the legitimate sovereign</a:t>
            </a:r>
            <a:r>
              <a:rPr lang="en-US" sz="1800" dirty="0"/>
              <a:t>. </a:t>
            </a:r>
            <a:endParaRPr lang="pl-PL" sz="1800" dirty="0" smtClean="0"/>
          </a:p>
          <a:p>
            <a:pPr marL="0" indent="0">
              <a:buNone/>
            </a:pPr>
            <a:r>
              <a:rPr lang="pl-PL" sz="1800" dirty="0" smtClean="0"/>
              <a:t>[T]</a:t>
            </a:r>
            <a:r>
              <a:rPr lang="en-US" sz="1800" dirty="0" smtClean="0"/>
              <a:t>he </a:t>
            </a:r>
            <a:r>
              <a:rPr lang="en-US" sz="1800" dirty="0"/>
              <a:t>legislator has, of himself, no authority; he is only a guide who drafts and proposes laws, but the people alone (that is, the </a:t>
            </a:r>
            <a:r>
              <a:rPr lang="en-US" sz="1800" b="1" dirty="0"/>
              <a:t>sovereign or general </a:t>
            </a:r>
            <a:r>
              <a:rPr lang="en-US" sz="1800" b="1" dirty="0" smtClean="0"/>
              <a:t>will</a:t>
            </a:r>
            <a:r>
              <a:rPr lang="pl-PL" sz="1800" b="1" dirty="0" smtClean="0"/>
              <a:t>*</a:t>
            </a:r>
            <a:r>
              <a:rPr lang="en-US" sz="1800" dirty="0" smtClean="0"/>
              <a:t>) </a:t>
            </a:r>
            <a:r>
              <a:rPr lang="en-US" sz="1800" dirty="0"/>
              <a:t>has authority to make and impose </a:t>
            </a:r>
            <a:r>
              <a:rPr lang="en-US" sz="1800" dirty="0" smtClean="0"/>
              <a:t>them</a:t>
            </a:r>
            <a:r>
              <a:rPr lang="pl-PL" sz="1800" dirty="0" smtClean="0"/>
              <a:t>.</a:t>
            </a:r>
          </a:p>
          <a:p>
            <a:pPr marL="0" indent="0">
              <a:buNone/>
            </a:pPr>
            <a:r>
              <a:rPr lang="pl-PL" sz="1800" dirty="0" smtClean="0"/>
              <a:t>*wola powszechna</a:t>
            </a:r>
            <a:endParaRPr lang="pl-PL" sz="1800" dirty="0"/>
          </a:p>
        </p:txBody>
      </p:sp>
    </p:spTree>
    <p:extLst>
      <p:ext uri="{BB962C8B-B14F-4D97-AF65-F5344CB8AC3E}">
        <p14:creationId xmlns:p14="http://schemas.microsoft.com/office/powerpoint/2010/main" val="398350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siążki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0_TF02787940_TF02787940.potx" id="{B6E357C4-DB95-40C7-BE9A-37DCB9F0770D}" vid="{E31C73C8-DFA2-4E3C-8BB3-9F62481C1ADB}"/>
    </a:ext>
  </a:extLst>
</a:theme>
</file>

<file path=ppt/theme/theme2.xml><?xml version="1.0" encoding="utf-8"?>
<a:theme xmlns:a="http://schemas.openxmlformats.org/drawingml/2006/main" name="Motyw pakietu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Motyw pakietu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4873beb7-5857-4685-be1f-d57550cc96cc"/>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Niebieska prezentacja Sterta książek (panoramiczna)</Template>
  <TotalTime>0</TotalTime>
  <Words>1638</Words>
  <Application>Microsoft Office PowerPoint</Application>
  <PresentationFormat>Niestandardowy</PresentationFormat>
  <Paragraphs>89</Paragraphs>
  <Slides>29</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29</vt:i4>
      </vt:variant>
    </vt:vector>
  </HeadingPairs>
  <TitlesOfParts>
    <vt:vector size="32" baseType="lpstr">
      <vt:lpstr>Arial</vt:lpstr>
      <vt:lpstr>Century Gothic</vt:lpstr>
      <vt:lpstr>Książki 16:9</vt:lpstr>
      <vt:lpstr>Nie tylko politycy mają problem z ustawą zasadniczą. Wybrane problemy w tłumaczeniach z zakresu prawa konstytucyjnego</vt:lpstr>
      <vt:lpstr>Dlaczego taki temat?</vt:lpstr>
      <vt:lpstr>Prezentacja programu PowerPoint</vt:lpstr>
      <vt:lpstr>Prezentacja programu PowerPoint</vt:lpstr>
      <vt:lpstr>Prezentacja programu PowerPoint</vt:lpstr>
      <vt:lpstr>Prawo konstytucyjne</vt:lpstr>
      <vt:lpstr>Constitutional law</vt:lpstr>
      <vt:lpstr>UK constitution: uncodified vs unwritten</vt:lpstr>
      <vt:lpstr>Suweren</vt:lpstr>
      <vt:lpstr>Ustawa zasadnicza</vt:lpstr>
      <vt:lpstr>Basic vs fundamental law</vt:lpstr>
      <vt:lpstr>Ustrojodawca</vt:lpstr>
      <vt:lpstr>Prezentacja programu PowerPoint</vt:lpstr>
      <vt:lpstr>Trybunał Konstytucyjny</vt:lpstr>
      <vt:lpstr>* Organ-of-state</vt:lpstr>
      <vt:lpstr>Trybunał Konstytucyjny</vt:lpstr>
      <vt:lpstr>Inne Trybunały</vt:lpstr>
      <vt:lpstr>Prezentacja programu PowerPoint</vt:lpstr>
      <vt:lpstr>Praworządność i państwo prawne</vt:lpstr>
      <vt:lpstr>Rule of law and rule-of-law state</vt:lpstr>
      <vt:lpstr>Trójpodział władz</vt:lpstr>
      <vt:lpstr>Separation of powers</vt:lpstr>
      <vt:lpstr>Separation of powers</vt:lpstr>
      <vt:lpstr>Separation of powers vs division of power</vt:lpstr>
      <vt:lpstr>Niezawisłość sędziów i niezależność sądów</vt:lpstr>
      <vt:lpstr>Ankieta konstytucyjna – propozycje zmian konstytucji</vt:lpstr>
      <vt:lpstr>Ankieta konstytucyjna – propozycje zmian konstytucji</vt:lpstr>
      <vt:lpstr>Michałki</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2018-09-10T06:56:08Z</dcterms:created>
  <dcterms:modified xsi:type="dcterms:W3CDTF">2018-10-20T20:01:58Z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